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88" r:id="rId5"/>
    <p:sldMasterId id="2147483754" r:id="rId6"/>
  </p:sldMasterIdLst>
  <p:notesMasterIdLst>
    <p:notesMasterId r:id="rId182"/>
  </p:notesMasterIdLst>
  <p:handoutMasterIdLst>
    <p:handoutMasterId r:id="rId183"/>
  </p:handoutMasterIdLst>
  <p:sldIdLst>
    <p:sldId id="1336" r:id="rId7"/>
    <p:sldId id="316" r:id="rId8"/>
    <p:sldId id="579" r:id="rId9"/>
    <p:sldId id="484" r:id="rId10"/>
    <p:sldId id="485" r:id="rId11"/>
    <p:sldId id="486" r:id="rId12"/>
    <p:sldId id="487" r:id="rId13"/>
    <p:sldId id="488" r:id="rId14"/>
    <p:sldId id="489" r:id="rId15"/>
    <p:sldId id="493" r:id="rId16"/>
    <p:sldId id="477" r:id="rId17"/>
    <p:sldId id="480" r:id="rId18"/>
    <p:sldId id="552" r:id="rId19"/>
    <p:sldId id="494" r:id="rId20"/>
    <p:sldId id="289" r:id="rId21"/>
    <p:sldId id="302" r:id="rId22"/>
    <p:sldId id="303" r:id="rId23"/>
    <p:sldId id="304" r:id="rId24"/>
    <p:sldId id="308" r:id="rId25"/>
    <p:sldId id="311" r:id="rId26"/>
    <p:sldId id="334" r:id="rId27"/>
    <p:sldId id="331" r:id="rId28"/>
    <p:sldId id="314" r:id="rId29"/>
    <p:sldId id="566" r:id="rId30"/>
    <p:sldId id="496" r:id="rId31"/>
    <p:sldId id="307" r:id="rId32"/>
    <p:sldId id="581" r:id="rId33"/>
    <p:sldId id="309" r:id="rId34"/>
    <p:sldId id="319" r:id="rId35"/>
    <p:sldId id="541" r:id="rId36"/>
    <p:sldId id="542" r:id="rId37"/>
    <p:sldId id="543" r:id="rId38"/>
    <p:sldId id="544" r:id="rId39"/>
    <p:sldId id="545" r:id="rId40"/>
    <p:sldId id="548" r:id="rId41"/>
    <p:sldId id="546" r:id="rId42"/>
    <p:sldId id="547" r:id="rId43"/>
    <p:sldId id="310" r:id="rId44"/>
    <p:sldId id="573" r:id="rId45"/>
    <p:sldId id="341" r:id="rId46"/>
    <p:sldId id="321" r:id="rId47"/>
    <p:sldId id="320" r:id="rId48"/>
    <p:sldId id="322" r:id="rId49"/>
    <p:sldId id="324" r:id="rId50"/>
    <p:sldId id="325" r:id="rId51"/>
    <p:sldId id="326" r:id="rId52"/>
    <p:sldId id="327" r:id="rId53"/>
    <p:sldId id="328" r:id="rId54"/>
    <p:sldId id="329" r:id="rId55"/>
    <p:sldId id="330" r:id="rId56"/>
    <p:sldId id="530" r:id="rId57"/>
    <p:sldId id="278" r:id="rId58"/>
    <p:sldId id="279" r:id="rId59"/>
    <p:sldId id="280" r:id="rId60"/>
    <p:sldId id="290" r:id="rId61"/>
    <p:sldId id="281" r:id="rId62"/>
    <p:sldId id="282" r:id="rId63"/>
    <p:sldId id="283" r:id="rId64"/>
    <p:sldId id="291" r:id="rId65"/>
    <p:sldId id="286" r:id="rId66"/>
    <p:sldId id="299" r:id="rId67"/>
    <p:sldId id="287" r:id="rId68"/>
    <p:sldId id="529" r:id="rId69"/>
    <p:sldId id="288" r:id="rId70"/>
    <p:sldId id="497" r:id="rId71"/>
    <p:sldId id="300" r:id="rId72"/>
    <p:sldId id="292" r:id="rId73"/>
    <p:sldId id="293" r:id="rId74"/>
    <p:sldId id="301" r:id="rId75"/>
    <p:sldId id="294" r:id="rId76"/>
    <p:sldId id="568" r:id="rId77"/>
    <p:sldId id="297" r:id="rId78"/>
    <p:sldId id="298" r:id="rId79"/>
    <p:sldId id="277" r:id="rId80"/>
    <p:sldId id="498" r:id="rId81"/>
    <p:sldId id="499" r:id="rId82"/>
    <p:sldId id="500" r:id="rId83"/>
    <p:sldId id="501" r:id="rId84"/>
    <p:sldId id="502" r:id="rId85"/>
    <p:sldId id="284" r:id="rId86"/>
    <p:sldId id="285" r:id="rId87"/>
    <p:sldId id="503" r:id="rId88"/>
    <p:sldId id="569" r:id="rId89"/>
    <p:sldId id="505" r:id="rId90"/>
    <p:sldId id="506" r:id="rId91"/>
    <p:sldId id="507" r:id="rId92"/>
    <p:sldId id="508" r:id="rId93"/>
    <p:sldId id="509" r:id="rId94"/>
    <p:sldId id="510" r:id="rId95"/>
    <p:sldId id="511" r:id="rId96"/>
    <p:sldId id="512" r:id="rId97"/>
    <p:sldId id="296" r:id="rId98"/>
    <p:sldId id="513" r:id="rId99"/>
    <p:sldId id="272" r:id="rId100"/>
    <p:sldId id="257" r:id="rId101"/>
    <p:sldId id="258" r:id="rId102"/>
    <p:sldId id="260" r:id="rId103"/>
    <p:sldId id="259" r:id="rId104"/>
    <p:sldId id="271" r:id="rId105"/>
    <p:sldId id="262" r:id="rId106"/>
    <p:sldId id="268" r:id="rId107"/>
    <p:sldId id="263" r:id="rId108"/>
    <p:sldId id="264" r:id="rId109"/>
    <p:sldId id="265" r:id="rId110"/>
    <p:sldId id="514" r:id="rId111"/>
    <p:sldId id="273" r:id="rId112"/>
    <p:sldId id="515" r:id="rId113"/>
    <p:sldId id="516" r:id="rId114"/>
    <p:sldId id="275" r:id="rId115"/>
    <p:sldId id="276" r:id="rId116"/>
    <p:sldId id="517" r:id="rId117"/>
    <p:sldId id="1334" r:id="rId118"/>
    <p:sldId id="1335" r:id="rId119"/>
    <p:sldId id="519" r:id="rId120"/>
    <p:sldId id="520" r:id="rId121"/>
    <p:sldId id="521" r:id="rId122"/>
    <p:sldId id="267" r:id="rId123"/>
    <p:sldId id="523" r:id="rId124"/>
    <p:sldId id="269" r:id="rId125"/>
    <p:sldId id="524" r:id="rId126"/>
    <p:sldId id="270" r:id="rId127"/>
    <p:sldId id="525" r:id="rId128"/>
    <p:sldId id="572" r:id="rId129"/>
    <p:sldId id="527" r:id="rId130"/>
    <p:sldId id="256" r:id="rId131"/>
    <p:sldId id="531" r:id="rId132"/>
    <p:sldId id="532" r:id="rId133"/>
    <p:sldId id="533" r:id="rId134"/>
    <p:sldId id="534" r:id="rId135"/>
    <p:sldId id="535" r:id="rId136"/>
    <p:sldId id="342" r:id="rId137"/>
    <p:sldId id="343" r:id="rId138"/>
    <p:sldId id="344" r:id="rId139"/>
    <p:sldId id="345" r:id="rId140"/>
    <p:sldId id="571" r:id="rId141"/>
    <p:sldId id="526" r:id="rId142"/>
    <p:sldId id="312" r:id="rId143"/>
    <p:sldId id="574" r:id="rId144"/>
    <p:sldId id="1331" r:id="rId145"/>
    <p:sldId id="1332" r:id="rId146"/>
    <p:sldId id="1364" r:id="rId147"/>
    <p:sldId id="1365" r:id="rId148"/>
    <p:sldId id="1366" r:id="rId149"/>
    <p:sldId id="1367" r:id="rId150"/>
    <p:sldId id="261" r:id="rId151"/>
    <p:sldId id="1368" r:id="rId152"/>
    <p:sldId id="1369" r:id="rId153"/>
    <p:sldId id="1370" r:id="rId154"/>
    <p:sldId id="1371" r:id="rId155"/>
    <p:sldId id="266" r:id="rId156"/>
    <p:sldId id="1372" r:id="rId157"/>
    <p:sldId id="1373" r:id="rId158"/>
    <p:sldId id="1374" r:id="rId159"/>
    <p:sldId id="1375" r:id="rId160"/>
    <p:sldId id="1376" r:id="rId161"/>
    <p:sldId id="1377" r:id="rId162"/>
    <p:sldId id="1378" r:id="rId163"/>
    <p:sldId id="1379" r:id="rId164"/>
    <p:sldId id="274" r:id="rId165"/>
    <p:sldId id="1380" r:id="rId166"/>
    <p:sldId id="1381" r:id="rId167"/>
    <p:sldId id="1382" r:id="rId168"/>
    <p:sldId id="1383" r:id="rId169"/>
    <p:sldId id="1384" r:id="rId170"/>
    <p:sldId id="1385" r:id="rId171"/>
    <p:sldId id="1386" r:id="rId172"/>
    <p:sldId id="1387" r:id="rId173"/>
    <p:sldId id="1388" r:id="rId174"/>
    <p:sldId id="1389" r:id="rId175"/>
    <p:sldId id="1390" r:id="rId176"/>
    <p:sldId id="295" r:id="rId177"/>
    <p:sldId id="1391" r:id="rId178"/>
    <p:sldId id="1392" r:id="rId179"/>
    <p:sldId id="1393" r:id="rId180"/>
    <p:sldId id="1363" r:id="rId181"/>
  </p:sldIdLst>
  <p:sldSz cx="12192000" cy="6858000"/>
  <p:notesSz cx="6858000" cy="9144000"/>
  <p:embeddedFontLst>
    <p:embeddedFont>
      <p:font typeface="Calibri" panose="020F0502020204030204" pitchFamily="34" charset="0"/>
      <p:regular r:id="rId184"/>
      <p:bold r:id="rId185"/>
      <p:italic r:id="rId186"/>
      <p:boldItalic r:id="rId187"/>
    </p:embeddedFont>
    <p:embeddedFont>
      <p:font typeface="Calibri Light" panose="020F0302020204030204" pitchFamily="34" charset="0"/>
      <p:regular r:id="rId188"/>
      <p:italic r:id="rId189"/>
    </p:embeddedFont>
    <p:embeddedFont>
      <p:font typeface="Gill Sans MT" panose="020B0502020104020203" pitchFamily="34" charset="0"/>
      <p:regular r:id="rId190"/>
      <p:bold r:id="rId191"/>
      <p:italic r:id="rId192"/>
      <p:boldItalic r:id="rId193"/>
    </p:embeddedFont>
    <p:embeddedFont>
      <p:font typeface="Raleway" pitchFamily="2" charset="0"/>
      <p:regular r:id="rId194"/>
      <p:bold r:id="rId195"/>
      <p:italic r:id="rId196"/>
      <p:boldItalic r:id="rId197"/>
    </p:embeddedFont>
    <p:embeddedFont>
      <p:font typeface="Roboto" panose="02000000000000000000" pitchFamily="2" charset="0"/>
      <p:regular r:id="rId198"/>
      <p:bold r:id="rId199"/>
      <p:italic r:id="rId200"/>
      <p:boldItalic r:id="rId201"/>
    </p:embeddedFont>
    <p:embeddedFont>
      <p:font typeface="Roboto Light" panose="02000000000000000000" pitchFamily="2" charset="0"/>
      <p:regular r:id="rId202"/>
      <p:italic r:id="rId2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this Presentation" id="{E72C3570-FBB4-4A79-A355-E3B7E9805119}">
          <p14:sldIdLst>
            <p14:sldId id="1336"/>
          </p14:sldIdLst>
        </p14:section>
        <p14:section name="Introduction" id="{D62335CD-6A97-45AF-9C3F-690907AC5E6A}">
          <p14:sldIdLst>
            <p14:sldId id="316"/>
            <p14:sldId id="579"/>
            <p14:sldId id="484"/>
            <p14:sldId id="485"/>
            <p14:sldId id="486"/>
            <p14:sldId id="487"/>
            <p14:sldId id="488"/>
            <p14:sldId id="489"/>
            <p14:sldId id="493"/>
            <p14:sldId id="477"/>
            <p14:sldId id="480"/>
            <p14:sldId id="552"/>
            <p14:sldId id="494"/>
            <p14:sldId id="289"/>
          </p14:sldIdLst>
        </p14:section>
        <p14:section name="Chapter 1" id="{A9D88AD4-1904-482C-A58B-9A79E4CBFCB7}">
          <p14:sldIdLst>
            <p14:sldId id="302"/>
            <p14:sldId id="303"/>
            <p14:sldId id="304"/>
            <p14:sldId id="308"/>
            <p14:sldId id="311"/>
            <p14:sldId id="334"/>
            <p14:sldId id="331"/>
            <p14:sldId id="314"/>
            <p14:sldId id="566"/>
            <p14:sldId id="496"/>
            <p14:sldId id="307"/>
            <p14:sldId id="581"/>
            <p14:sldId id="309"/>
            <p14:sldId id="319"/>
            <p14:sldId id="541"/>
            <p14:sldId id="542"/>
            <p14:sldId id="543"/>
            <p14:sldId id="544"/>
            <p14:sldId id="545"/>
            <p14:sldId id="548"/>
            <p14:sldId id="546"/>
            <p14:sldId id="547"/>
            <p14:sldId id="310"/>
            <p14:sldId id="573"/>
            <p14:sldId id="341"/>
            <p14:sldId id="321"/>
            <p14:sldId id="320"/>
            <p14:sldId id="322"/>
            <p14:sldId id="324"/>
            <p14:sldId id="325"/>
            <p14:sldId id="326"/>
            <p14:sldId id="327"/>
            <p14:sldId id="328"/>
            <p14:sldId id="329"/>
            <p14:sldId id="330"/>
            <p14:sldId id="530"/>
          </p14:sldIdLst>
        </p14:section>
        <p14:section name="Chapter 2 - Infants &amp; Toddlers" id="{FD304206-0AB1-4942-A317-8A317D84580F}">
          <p14:sldIdLst>
            <p14:sldId id="278"/>
            <p14:sldId id="279"/>
            <p14:sldId id="280"/>
            <p14:sldId id="290"/>
            <p14:sldId id="281"/>
            <p14:sldId id="282"/>
            <p14:sldId id="283"/>
            <p14:sldId id="291"/>
            <p14:sldId id="286"/>
            <p14:sldId id="299"/>
            <p14:sldId id="287"/>
            <p14:sldId id="529"/>
            <p14:sldId id="288"/>
            <p14:sldId id="497"/>
            <p14:sldId id="300"/>
            <p14:sldId id="292"/>
            <p14:sldId id="293"/>
            <p14:sldId id="301"/>
            <p14:sldId id="294"/>
            <p14:sldId id="568"/>
            <p14:sldId id="297"/>
            <p14:sldId id="298"/>
          </p14:sldIdLst>
        </p14:section>
        <p14:section name="Chapter 3 - Children &amp; Adolescents" id="{9167C49B-BFAD-48D9-AE9F-955D92C369AE}">
          <p14:sldIdLst>
            <p14:sldId id="277"/>
            <p14:sldId id="498"/>
            <p14:sldId id="499"/>
            <p14:sldId id="500"/>
            <p14:sldId id="501"/>
            <p14:sldId id="502"/>
            <p14:sldId id="284"/>
            <p14:sldId id="285"/>
            <p14:sldId id="503"/>
            <p14:sldId id="569"/>
            <p14:sldId id="505"/>
            <p14:sldId id="506"/>
            <p14:sldId id="507"/>
            <p14:sldId id="508"/>
            <p14:sldId id="509"/>
            <p14:sldId id="510"/>
            <p14:sldId id="511"/>
            <p14:sldId id="512"/>
            <p14:sldId id="296"/>
            <p14:sldId id="513"/>
          </p14:sldIdLst>
        </p14:section>
        <p14:section name="Chapter 4 - Adults" id="{644D29AF-3EB5-4E67-81AD-16490A5B0FF8}">
          <p14:sldIdLst>
            <p14:sldId id="272"/>
            <p14:sldId id="257"/>
            <p14:sldId id="258"/>
            <p14:sldId id="260"/>
            <p14:sldId id="259"/>
            <p14:sldId id="271"/>
            <p14:sldId id="262"/>
            <p14:sldId id="268"/>
            <p14:sldId id="263"/>
            <p14:sldId id="264"/>
            <p14:sldId id="265"/>
          </p14:sldIdLst>
        </p14:section>
        <p14:section name="Chapter 5 - Pregnancy &amp; Lactation" id="{E723762C-5F05-4547-8339-52A50C059D91}">
          <p14:sldIdLst>
            <p14:sldId id="514"/>
            <p14:sldId id="273"/>
            <p14:sldId id="515"/>
            <p14:sldId id="516"/>
            <p14:sldId id="275"/>
            <p14:sldId id="276"/>
            <p14:sldId id="517"/>
            <p14:sldId id="1334"/>
            <p14:sldId id="1335"/>
            <p14:sldId id="519"/>
            <p14:sldId id="520"/>
            <p14:sldId id="521"/>
          </p14:sldIdLst>
        </p14:section>
        <p14:section name="Chapter 6 - Older Adults" id="{FC6BE086-7537-4BF8-B682-D2FC48C2F625}">
          <p14:sldIdLst>
            <p14:sldId id="267"/>
            <p14:sldId id="523"/>
            <p14:sldId id="269"/>
            <p14:sldId id="524"/>
            <p14:sldId id="270"/>
            <p14:sldId id="525"/>
            <p14:sldId id="572"/>
            <p14:sldId id="527"/>
          </p14:sldIdLst>
        </p14:section>
        <p14:section name="Misc" id="{E4A455A1-5894-4277-8282-8C46DAE4C191}">
          <p14:sldIdLst>
            <p14:sldId id="256"/>
            <p14:sldId id="531"/>
            <p14:sldId id="532"/>
            <p14:sldId id="533"/>
            <p14:sldId id="534"/>
            <p14:sldId id="535"/>
            <p14:sldId id="342"/>
            <p14:sldId id="343"/>
            <p14:sldId id="344"/>
            <p14:sldId id="345"/>
            <p14:sldId id="571"/>
            <p14:sldId id="526"/>
            <p14:sldId id="312"/>
          </p14:sldIdLst>
        </p14:section>
        <p14:section name="DietaryGuidelines.gov Online Resources" id="{F8FD652F-5277-4FFB-B65C-E93A387FAAC0}">
          <p14:sldIdLst>
            <p14:sldId id="574"/>
            <p14:sldId id="1331"/>
            <p14:sldId id="1332"/>
          </p14:sldIdLst>
        </p14:section>
        <p14:section name="MyPlate.gov Resources" id="{9F110BF0-5047-46D2-9237-C0FC9AA0AFE4}">
          <p14:sldIdLst>
            <p14:sldId id="1364"/>
            <p14:sldId id="1365"/>
            <p14:sldId id="1366"/>
            <p14:sldId id="1367"/>
            <p14:sldId id="261"/>
            <p14:sldId id="1368"/>
            <p14:sldId id="1369"/>
            <p14:sldId id="1370"/>
            <p14:sldId id="1371"/>
            <p14:sldId id="266"/>
            <p14:sldId id="1372"/>
            <p14:sldId id="1373"/>
            <p14:sldId id="1374"/>
            <p14:sldId id="1375"/>
            <p14:sldId id="1376"/>
            <p14:sldId id="1377"/>
            <p14:sldId id="1378"/>
            <p14:sldId id="1379"/>
            <p14:sldId id="274"/>
            <p14:sldId id="1380"/>
            <p14:sldId id="1381"/>
            <p14:sldId id="1382"/>
            <p14:sldId id="1383"/>
            <p14:sldId id="1384"/>
            <p14:sldId id="1385"/>
            <p14:sldId id="1386"/>
            <p14:sldId id="1387"/>
            <p14:sldId id="1388"/>
            <p14:sldId id="1389"/>
            <p14:sldId id="1390"/>
            <p14:sldId id="295"/>
            <p14:sldId id="1391"/>
            <p14:sldId id="1392"/>
            <p14:sldId id="1393"/>
            <p14:sldId id="136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toody, Eve - CNPP" initials="SE-C" lastIdx="74" clrIdx="6">
    <p:extLst>
      <p:ext uri="{19B8F6BF-5375-455C-9EA6-DF929625EA0E}">
        <p15:presenceInfo xmlns:p15="http://schemas.microsoft.com/office/powerpoint/2012/main" userId="S::Eve.Stoody@usda.gov::9d8f6406-8213-4d98-9aff-60ab8a8c82a6" providerId="AD"/>
      </p:ext>
    </p:extLst>
  </p:cmAuthor>
  <p:cmAuthor id="1" name="Eve E. Stoody" initials="EES" lastIdx="5" clrIdx="0">
    <p:extLst>
      <p:ext uri="{19B8F6BF-5375-455C-9EA6-DF929625EA0E}">
        <p15:presenceInfo xmlns:p15="http://schemas.microsoft.com/office/powerpoint/2012/main" userId="Eve E. Stoody" providerId="None"/>
      </p:ext>
    </p:extLst>
  </p:cmAuthor>
  <p:cmAuthor id="8" name="DeJesus, Janet (OS/OASH)" initials="DJ(" lastIdx="48" clrIdx="7">
    <p:extLst>
      <p:ext uri="{19B8F6BF-5375-455C-9EA6-DF929625EA0E}">
        <p15:presenceInfo xmlns:p15="http://schemas.microsoft.com/office/powerpoint/2012/main" userId="S-1-5-21-1747495209-1248221918-2216747781-197503" providerId="AD"/>
      </p:ext>
    </p:extLst>
  </p:cmAuthor>
  <p:cmAuthor id="2" name="Fisher, Rachel (HHS/OASH)" initials="FR(" lastIdx="6" clrIdx="1">
    <p:extLst>
      <p:ext uri="{19B8F6BF-5375-455C-9EA6-DF929625EA0E}">
        <p15:presenceInfo xmlns:p15="http://schemas.microsoft.com/office/powerpoint/2012/main" userId="S-1-5-21-1747495209-1248221918-2216747781-235235" providerId="AD"/>
      </p:ext>
    </p:extLst>
  </p:cmAuthor>
  <p:cmAuthor id="9" name="Desilva, Dana (HHS/OASH)" initials="DD( [2]" lastIdx="1" clrIdx="8">
    <p:extLst>
      <p:ext uri="{19B8F6BF-5375-455C-9EA6-DF929625EA0E}">
        <p15:presenceInfo xmlns:p15="http://schemas.microsoft.com/office/powerpoint/2012/main" userId="S::Dana.Desilva@hhs.gov::3e9fe6ca-65db-4c4c-a41c-4f8188c0c526" providerId="AD"/>
      </p:ext>
    </p:extLst>
  </p:cmAuthor>
  <p:cmAuthor id="3" name="Quam, Julia (OS/OASH) (CTR)" initials="QJ((" lastIdx="39" clrIdx="2">
    <p:extLst>
      <p:ext uri="{19B8F6BF-5375-455C-9EA6-DF929625EA0E}">
        <p15:presenceInfo xmlns:p15="http://schemas.microsoft.com/office/powerpoint/2012/main" userId="S-1-5-21-1747495209-1248221918-2216747781-222712" providerId="AD"/>
      </p:ext>
    </p:extLst>
  </p:cmAuthor>
  <p:cmAuthor id="4" name="Desilva, Dana (HHS/OASH)" initials="DD(" lastIdx="15" clrIdx="3">
    <p:extLst>
      <p:ext uri="{19B8F6BF-5375-455C-9EA6-DF929625EA0E}">
        <p15:presenceInfo xmlns:p15="http://schemas.microsoft.com/office/powerpoint/2012/main" userId="S-1-5-21-1747495209-1248221918-2216747781-235387" providerId="AD"/>
      </p:ext>
    </p:extLst>
  </p:cmAuthor>
  <p:cmAuthor id="5" name="Brown, Clarissa (Claire) - FNS" initials="BC(-F" lastIdx="62" clrIdx="4">
    <p:extLst>
      <p:ext uri="{19B8F6BF-5375-455C-9EA6-DF929625EA0E}">
        <p15:presenceInfo xmlns:p15="http://schemas.microsoft.com/office/powerpoint/2012/main" userId="S::clarissa.brown@usda.gov::9fbc3f12-e8d7-47e3-8f0f-d529a21e53c7" providerId="AD"/>
      </p:ext>
    </p:extLst>
  </p:cmAuthor>
  <p:cmAuthor id="6" name="Adler, Meghan - FNS" initials="AM-F" lastIdx="29" clrIdx="5">
    <p:extLst>
      <p:ext uri="{19B8F6BF-5375-455C-9EA6-DF929625EA0E}">
        <p15:presenceInfo xmlns:p15="http://schemas.microsoft.com/office/powerpoint/2012/main" userId="S::meghan.adler@usda.gov::35e916f4-f6f7-48e1-badd-12084e07a2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7442"/>
    <a:srgbClr val="F98057"/>
    <a:srgbClr val="424343"/>
    <a:srgbClr val="025D83"/>
    <a:srgbClr val="C1C4C7"/>
    <a:srgbClr val="E2F3F5"/>
    <a:srgbClr val="F3FBFB"/>
    <a:srgbClr val="E6E6E6"/>
    <a:srgbClr val="DF7046"/>
    <a:srgbClr val="E3E5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90" autoAdjust="0"/>
    <p:restoredTop sz="77086" autoAdjust="0"/>
  </p:normalViewPr>
  <p:slideViewPr>
    <p:cSldViewPr snapToGrid="0" snapToObjects="1">
      <p:cViewPr varScale="1">
        <p:scale>
          <a:sx n="88" d="100"/>
          <a:sy n="88" d="100"/>
        </p:scale>
        <p:origin x="1152"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5128"/>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font" Target="fonts/font8.fntdata"/><Relationship Id="rId205" Type="http://schemas.openxmlformats.org/officeDocument/2006/relationships/presProps" Target="pres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font" Target="fonts/font9.fntdata"/><Relationship Id="rId206" Type="http://schemas.openxmlformats.org/officeDocument/2006/relationships/viewProps" Target="viewProps.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notesMaster" Target="notesMasters/notesMaster1.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font" Target="fonts/font10.fntdata"/><Relationship Id="rId207" Type="http://schemas.openxmlformats.org/officeDocument/2006/relationships/theme" Target="theme/theme1.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handoutMaster" Target="handoutMasters/handoutMaster1.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font" Target="fonts/font11.fntdata"/><Relationship Id="rId199" Type="http://schemas.openxmlformats.org/officeDocument/2006/relationships/font" Target="fonts/font16.fntdata"/><Relationship Id="rId203" Type="http://schemas.openxmlformats.org/officeDocument/2006/relationships/font" Target="fonts/font20.fntdata"/><Relationship Id="rId208"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font" Target="fonts/font1.fntdata"/><Relationship Id="rId189" Type="http://schemas.openxmlformats.org/officeDocument/2006/relationships/font" Target="fonts/font6.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font" Target="fonts/font12.fntdata"/><Relationship Id="rId190" Type="http://schemas.openxmlformats.org/officeDocument/2006/relationships/font" Target="fonts/font7.fntdata"/><Relationship Id="rId204" Type="http://schemas.openxmlformats.org/officeDocument/2006/relationships/commentAuthors" Target="commentAuthors.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font" Target="fonts/font13.fntdata"/><Relationship Id="rId200" Type="http://schemas.openxmlformats.org/officeDocument/2006/relationships/font" Target="fonts/font17.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font" Target="fonts/font3.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font" Target="fonts/font14.fntdata"/><Relationship Id="rId201" Type="http://schemas.openxmlformats.org/officeDocument/2006/relationships/font" Target="fonts/font18.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font" Target="fonts/font4.fntdata"/><Relationship Id="rId1" Type="http://schemas.openxmlformats.org/officeDocument/2006/relationships/customXml" Target="../customXml/item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font" Target="fonts/font15.fntdata"/><Relationship Id="rId202" Type="http://schemas.openxmlformats.org/officeDocument/2006/relationships/font" Target="fonts/font19.fntdata"/><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font" Target="fonts/font5.fntdata"/><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EB4BDA-6481-46D9-BEB3-7185643C318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C891234-0BF1-4576-906C-BE0F04B6031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753558-B8AC-4698-A887-2648E34E33B3}" type="datetimeFigureOut">
              <a:rPr lang="en-US" smtClean="0"/>
              <a:t>11/3/2021</a:t>
            </a:fld>
            <a:endParaRPr lang="en-US"/>
          </a:p>
        </p:txBody>
      </p:sp>
      <p:sp>
        <p:nvSpPr>
          <p:cNvPr id="4" name="Footer Placeholder 3">
            <a:extLst>
              <a:ext uri="{FF2B5EF4-FFF2-40B4-BE49-F238E27FC236}">
                <a16:creationId xmlns:a16="http://schemas.microsoft.com/office/drawing/2014/main" id="{559FD4C4-71C7-4564-A14A-40512C45CD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F39DAB-9845-41A2-BE68-1404F69F8C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328A35-CD04-4603-9870-0B4A6A689433}" type="slidenum">
              <a:rPr lang="en-US" smtClean="0"/>
              <a:t>‹#›</a:t>
            </a:fld>
            <a:endParaRPr lang="en-US"/>
          </a:p>
        </p:txBody>
      </p:sp>
    </p:spTree>
    <p:extLst>
      <p:ext uri="{BB962C8B-B14F-4D97-AF65-F5344CB8AC3E}">
        <p14:creationId xmlns:p14="http://schemas.microsoft.com/office/powerpoint/2010/main" val="3551573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EF2E9-ED04-4A88-ACFA-A2C5C44A5802}"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2E01A-738C-4B96-B648-3A3EAB5227BC}" type="slidenum">
              <a:rPr lang="en-US" smtClean="0"/>
              <a:t>‹#›</a:t>
            </a:fld>
            <a:endParaRPr lang="en-US"/>
          </a:p>
        </p:txBody>
      </p:sp>
    </p:spTree>
    <p:extLst>
      <p:ext uri="{BB962C8B-B14F-4D97-AF65-F5344CB8AC3E}">
        <p14:creationId xmlns:p14="http://schemas.microsoft.com/office/powerpoint/2010/main" val="189738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gcc02.safelinks.protection.outlook.com/?url=http%3A%2F%2Fwww.epa.gov%2Ffishadvice&amp;data=04%7C01%7C%7C70cf025d8a734323cb1a08d881224a72%7Ced5b36e701ee4ebc867ee03cfa0d4697%7C0%7C0%7C637401331581711562%7CUnknown%7CTWFpbGZsb3d8eyJWIjoiMC4wLjAwMDAiLCJQIjoiV2luMzIiLCJBTiI6Ik1haWwiLCJXVCI6Mn0%3D%7C1000&amp;sdata=IAr18EqWkP3bFr0c%2FASIH2G3QqN25fdS6wibaoYLvps%3D&amp;reserved=0"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www.health.gov/paguidelines" TargetMode="External"/><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dietaryguidelines.gov/sites/default/files/2020-12/DGA_2020-2025_CustomizingTheDietaryGuideline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niaid.nih.gov/sites/default/files/addendum-peanut-allergy-prevention-guidelines.pdf"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cdc.gov/nutrition/infantandtoddlernutrition/mealtime/signs-your-child-is-hungry-or-full.html"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wicworks.fns.usda.gov/sites/default/files/media/document/Infant_Nutrition_and_Feeding_Guide.pdf"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gcc02.safelinks.protection.outlook.com/?url=http%3A%2F%2Fwww.epa.gov%2Ffishadvice&amp;data=04%7C01%7C%7C70cf025d8a734323cb1a08d881224a72%7Ced5b36e701ee4ebc867ee03cfa0d4697%7C0%7C0%7C637401331581711562%7CUnknown%7CTWFpbGZsb3d8eyJWIjoiMC4wLjAwMDAiLCJQIjoiV2luMzIiLCJBTiI6Ik1haWwiLCJXVCI6Mn0%3D%7C1000&amp;sdata=IAr18EqWkP3bFr0c%2FASIH2G3QqN25fdS6wibaoYLvps%3D&amp;reserved=0"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gcc02.safelinks.protection.outlook.com/?url=http%3A%2F%2Fwww.epa.gov%2Ffishadvice&amp;data=04%7C01%7C%7C70cf025d8a734323cb1a08d881224a72%7Ced5b36e701ee4ebc867ee03cfa0d4697%7C0%7C0%7C637401331581711562%7CUnknown%7CTWFpbGZsb3d8eyJWIjoiMC4wLjAwMDAiLCJQIjoiV2luMzIiLCJBTiI6Ik1haWwiLCJXVCI6Mn0%3D%7C1000&amp;sdata=IAr18EqWkP3bFr0c%2FASIH2G3QqN25fdS6wibaoYLvps%3D&amp;reserved=0"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fns.usda.gov/snap/characteristics-supplemental-nutrition-assistance-program-households-fiscal-year-2018"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dirty="0"/>
              <a:t>The Dietary Guidelines for Americans, 2020-2025 was released on December 29, 2020. The new edition includes an important call to action for health professionals and policymakers, to help the public “make every bite count” with the Dietary Guidelines for Americans. </a:t>
            </a:r>
          </a:p>
          <a:p>
            <a:endParaRPr lang="en-US" sz="1100" dirty="0"/>
          </a:p>
          <a:p>
            <a:r>
              <a:rPr lang="en-US" sz="1100" dirty="0"/>
              <a:t>This presentation provides background on the scientific review process that informed the development of the Dietary Guidelines and an overview of the content of the new edition. </a:t>
            </a:r>
          </a:p>
        </p:txBody>
      </p:sp>
      <p:sp>
        <p:nvSpPr>
          <p:cNvPr id="4" name="Slide Number Placeholder 3"/>
          <p:cNvSpPr>
            <a:spLocks noGrp="1"/>
          </p:cNvSpPr>
          <p:nvPr>
            <p:ph type="sldNum" sz="quarter" idx="5"/>
          </p:nvPr>
        </p:nvSpPr>
        <p:spPr/>
        <p:txBody>
          <a:bodyPr/>
          <a:lstStyle/>
          <a:p>
            <a:fld id="{E4D2E01A-738C-4B96-B648-3A3EAB5227BC}" type="slidenum">
              <a:rPr lang="en-US" smtClean="0"/>
              <a:t>2</a:t>
            </a:fld>
            <a:endParaRPr lang="en-US"/>
          </a:p>
        </p:txBody>
      </p:sp>
    </p:spTree>
    <p:extLst>
      <p:ext uri="{BB962C8B-B14F-4D97-AF65-F5344CB8AC3E}">
        <p14:creationId xmlns:p14="http://schemas.microsoft.com/office/powerpoint/2010/main" val="2145155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(continued)</a:t>
            </a:r>
          </a:p>
        </p:txBody>
      </p:sp>
      <p:sp>
        <p:nvSpPr>
          <p:cNvPr id="4" name="Slide Number Placeholder 3"/>
          <p:cNvSpPr>
            <a:spLocks noGrp="1"/>
          </p:cNvSpPr>
          <p:nvPr>
            <p:ph type="sldNum" sz="quarter" idx="5"/>
          </p:nvPr>
        </p:nvSpPr>
        <p:spPr/>
        <p:txBody>
          <a:bodyPr/>
          <a:lstStyle/>
          <a:p>
            <a:fld id="{E4D2E01A-738C-4B96-B648-3A3EAB5227BC}" type="slidenum">
              <a:rPr lang="en-US" smtClean="0"/>
              <a:t>11</a:t>
            </a:fld>
            <a:endParaRPr lang="en-US"/>
          </a:p>
        </p:txBody>
      </p:sp>
    </p:spTree>
    <p:extLst>
      <p:ext uri="{BB962C8B-B14F-4D97-AF65-F5344CB8AC3E}">
        <p14:creationId xmlns:p14="http://schemas.microsoft.com/office/powerpoint/2010/main" val="242942613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Women who are pregnant or lactating are encouraged to follow the recommendations on the types of foods and beverages that make up a healthy dietary pattern described in </a:t>
            </a:r>
            <a:r>
              <a:rPr lang="en-US" sz="1200" b="1" i="1" u="sng" strike="noStrike" kern="1200" baseline="0" dirty="0">
                <a:solidFill>
                  <a:schemeClr val="tx1"/>
                </a:solidFill>
                <a:latin typeface="+mn-lt"/>
                <a:ea typeface="+mn-ea"/>
                <a:cs typeface="+mn-cs"/>
              </a:rPr>
              <a:t>Chapter 1. Nutrition and Health Across the Lifespan: The Dietary Guidelines and Key Recommendations. </a:t>
            </a:r>
            <a:r>
              <a:rPr lang="en-US" sz="1200" b="0" i="0" u="none" strike="noStrike" kern="1200" baseline="0" dirty="0">
                <a:solidFill>
                  <a:schemeClr val="tx1"/>
                </a:solidFill>
                <a:latin typeface="+mn-lt"/>
                <a:ea typeface="+mn-ea"/>
                <a:cs typeface="+mn-cs"/>
              </a:rPr>
              <a:t>The core elements of a healthy diet for women during these life stages are similar to the recommendations for women who are not pregnant. This table displays the Healthy U.S.-Style Dietary Pattern to illustrate the specific amounts and limits for food groups and other dietary components that make up healthy dietary patterns at the six calorie levels most relevant to women who are pregnant or lactating. </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The increased calorie and nutrient needs during pregnancy and lactation should be met by consuming nutrient-dense food</a:t>
            </a:r>
            <a:r>
              <a:rPr lang="en-US" baseline="0" dirty="0"/>
              <a:t> </a:t>
            </a:r>
            <a:r>
              <a:rPr lang="en-US" dirty="0"/>
              <a:t>choices as part of a healthy dietary pattern.</a:t>
            </a:r>
            <a:r>
              <a:rPr lang="en-US" baseline="0" dirty="0"/>
              <a:t> </a:t>
            </a:r>
            <a:r>
              <a:rPr lang="en-US" dirty="0"/>
              <a:t>One way to</a:t>
            </a:r>
            <a:r>
              <a:rPr lang="en-US" baseline="0" dirty="0"/>
              <a:t> </a:t>
            </a:r>
            <a:r>
              <a:rPr lang="en-US" dirty="0"/>
              <a:t>achieve this is to follow the Healthy U.S.-Style Dietary</a:t>
            </a:r>
            <a:r>
              <a:rPr lang="en-US" baseline="0" dirty="0"/>
              <a:t> </a:t>
            </a:r>
            <a:r>
              <a:rPr lang="en-US" dirty="0"/>
              <a:t>Pattern, shown on this chart, throughout pregnancy and lactation, but adjust</a:t>
            </a:r>
            <a:r>
              <a:rPr lang="en-US" baseline="0" dirty="0"/>
              <a:t> </a:t>
            </a:r>
            <a:r>
              <a:rPr lang="en-US" dirty="0"/>
              <a:t>intake of food groups to reflect higher calorie patterns</a:t>
            </a:r>
            <a:r>
              <a:rPr lang="en-US" baseline="0" dirty="0"/>
              <a:t> </a:t>
            </a:r>
            <a:r>
              <a:rPr lang="en-US" dirty="0"/>
              <a:t>recommended during the second and third trimesters of pregnancy and throughout lactation.</a:t>
            </a:r>
            <a:r>
              <a:rPr lang="en-US" baseline="0" dirty="0"/>
              <a:t> </a:t>
            </a:r>
            <a:r>
              <a:rPr lang="en-US" dirty="0"/>
              <a:t>This</a:t>
            </a:r>
            <a:r>
              <a:rPr lang="en-US" baseline="0" dirty="0"/>
              <a:t> chart </a:t>
            </a:r>
            <a:r>
              <a:rPr lang="en-US" sz="1200" b="0" i="0" u="none" strike="noStrike" kern="1200" baseline="0" dirty="0">
                <a:solidFill>
                  <a:schemeClr val="tx1"/>
                </a:solidFill>
                <a:latin typeface="+mn-lt"/>
                <a:ea typeface="+mn-ea"/>
                <a:cs typeface="+mn-cs"/>
              </a:rPr>
              <a:t>illustrate the specific amounts and limits for food groups and other dietary components that make up healthy dietary patterns at the six calorie levels most relevant to women who are pregnant or lactating.</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Key Points on Food Groups:</a:t>
            </a:r>
          </a:p>
          <a:p>
            <a:pPr marL="0" indent="0">
              <a:buFont typeface="Arial" panose="020B0604020202020204" pitchFamily="34" charset="0"/>
              <a:buNone/>
            </a:pPr>
            <a:r>
              <a:rPr lang="en-US" b="1" baseline="0" dirty="0"/>
              <a:t>Vegetables</a:t>
            </a:r>
            <a:r>
              <a:rPr lang="en-US" baseline="0" dirty="0"/>
              <a:t>: 2.5-3.5 cups/day</a:t>
            </a:r>
          </a:p>
          <a:p>
            <a:pPr marL="0" indent="0">
              <a:buFont typeface="Arial" panose="020B0604020202020204" pitchFamily="34" charset="0"/>
              <a:buNone/>
            </a:pPr>
            <a:r>
              <a:rPr lang="en-US" b="1" baseline="0" dirty="0"/>
              <a:t>Fruits: </a:t>
            </a:r>
            <a:r>
              <a:rPr lang="en-US" b="0" baseline="0" dirty="0"/>
              <a:t>1.5-2.5 cups/day</a:t>
            </a:r>
            <a:endParaRPr lang="en-US" b="1" baseline="0" dirty="0"/>
          </a:p>
          <a:p>
            <a:pPr marL="0" indent="0">
              <a:buFont typeface="Arial" panose="020B0604020202020204" pitchFamily="34" charset="0"/>
              <a:buNone/>
            </a:pPr>
            <a:r>
              <a:rPr lang="en-US" b="1" baseline="0" dirty="0"/>
              <a:t>Grains: </a:t>
            </a:r>
            <a:r>
              <a:rPr lang="en-US" b="0" baseline="0" dirty="0"/>
              <a:t>6-10 </a:t>
            </a:r>
            <a:r>
              <a:rPr lang="en-US" b="0" baseline="0" dirty="0" err="1"/>
              <a:t>oz</a:t>
            </a:r>
            <a:r>
              <a:rPr lang="en-US" b="0" baseline="0" dirty="0"/>
              <a:t>/day</a:t>
            </a:r>
            <a:endParaRPr lang="en-US" b="1" baseline="0" dirty="0"/>
          </a:p>
          <a:p>
            <a:pPr marL="0" indent="0">
              <a:buFont typeface="Arial" panose="020B0604020202020204" pitchFamily="34" charset="0"/>
              <a:buNone/>
            </a:pPr>
            <a:r>
              <a:rPr lang="en-US" b="1" baseline="0" dirty="0"/>
              <a:t>Dairy: </a:t>
            </a:r>
            <a:r>
              <a:rPr lang="en-US" b="0" baseline="0" dirty="0"/>
              <a:t>3 cups/day</a:t>
            </a:r>
            <a:endParaRPr lang="en-US" b="1" baseline="0" dirty="0"/>
          </a:p>
          <a:p>
            <a:pPr marL="0" indent="0">
              <a:buFont typeface="Arial" panose="020B0604020202020204" pitchFamily="34" charset="0"/>
              <a:buNone/>
            </a:pPr>
            <a:r>
              <a:rPr lang="en-US" b="1" baseline="0" dirty="0"/>
              <a:t>Protein Foods: </a:t>
            </a:r>
            <a:r>
              <a:rPr lang="en-US" b="0" baseline="0" dirty="0"/>
              <a:t>5-7 </a:t>
            </a:r>
            <a:r>
              <a:rPr lang="en-US" b="0" baseline="0" dirty="0" err="1"/>
              <a:t>oz</a:t>
            </a:r>
            <a:r>
              <a:rPr lang="en-US" b="0" baseline="0" dirty="0"/>
              <a:t>/day</a:t>
            </a:r>
            <a:endParaRPr lang="en-US" b="1" baseline="0" dirty="0"/>
          </a:p>
          <a:p>
            <a:pPr marL="0" indent="0">
              <a:buFont typeface="Arial" panose="020B0604020202020204" pitchFamily="34" charset="0"/>
              <a:buNone/>
            </a:pPr>
            <a:r>
              <a:rPr lang="en-US" b="1" baseline="0" dirty="0"/>
              <a:t>Oils: </a:t>
            </a:r>
            <a:r>
              <a:rPr lang="en-US" b="0" baseline="0" dirty="0"/>
              <a:t>24-36 g/day</a:t>
            </a:r>
            <a:endParaRPr lang="en-US" b="1" baseline="0" dirty="0"/>
          </a:p>
          <a:p>
            <a:endParaRPr lang="en-US" dirty="0"/>
          </a:p>
          <a:p>
            <a:r>
              <a:rPr lang="en-US" b="1" i="1" dirty="0"/>
              <a:t>Footnotes: </a:t>
            </a:r>
          </a:p>
          <a:p>
            <a:r>
              <a:rPr lang="en-US" sz="1200" kern="1200" baseline="300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Calorie level ranges: </a:t>
            </a:r>
            <a:r>
              <a:rPr lang="en-US" sz="1200" kern="1200" dirty="0" err="1">
                <a:solidFill>
                  <a:schemeClr val="tx1"/>
                </a:solidFill>
                <a:effectLst/>
                <a:latin typeface="+mn-lt"/>
                <a:ea typeface="+mn-ea"/>
                <a:cs typeface="+mn-cs"/>
              </a:rPr>
              <a:t>Prepregnancy</a:t>
            </a:r>
            <a:r>
              <a:rPr lang="en-US" sz="1200" kern="1200" dirty="0">
                <a:solidFill>
                  <a:schemeClr val="tx1"/>
                </a:solidFill>
                <a:effectLst/>
                <a:latin typeface="+mn-lt"/>
                <a:ea typeface="+mn-ea"/>
                <a:cs typeface="+mn-cs"/>
              </a:rPr>
              <a:t> energy levels are calculated based on median height and body weight for healthy body mass index (BMI) for a reference woman, who is 5 feet 4 inches tall and weighs 126 pounds. The calorie levels shown in this table include estimates for women during the first trimester of pregnancy, when calorie needs generally do not increase compared to </a:t>
            </a:r>
            <a:r>
              <a:rPr lang="en-US" sz="1200" kern="1200" dirty="0" err="1">
                <a:solidFill>
                  <a:schemeClr val="tx1"/>
                </a:solidFill>
                <a:effectLst/>
                <a:latin typeface="+mn-lt"/>
                <a:ea typeface="+mn-ea"/>
                <a:cs typeface="+mn-cs"/>
              </a:rPr>
              <a:t>prepregnancy</a:t>
            </a:r>
            <a:r>
              <a:rPr lang="en-US" sz="1200" kern="1200" dirty="0">
                <a:solidFill>
                  <a:schemeClr val="tx1"/>
                </a:solidFill>
                <a:effectLst/>
                <a:latin typeface="+mn-lt"/>
                <a:ea typeface="+mn-ea"/>
                <a:cs typeface="+mn-cs"/>
              </a:rPr>
              <a:t> needs, plus the additional calories needed for the later trimesters of pregnancy and during lactation. Calorie needs vary based on many factors. Women with overweight or obesity have lower recommended gestational weight gain during pregnancy, which may affect calorie needs. The DRI Calculator for Healthcare Professionals, available at nal.usda.gov/</a:t>
            </a:r>
            <a:r>
              <a:rPr lang="en-US" sz="1200" kern="1200" dirty="0" err="1">
                <a:solidFill>
                  <a:schemeClr val="tx1"/>
                </a:solidFill>
                <a:effectLst/>
                <a:latin typeface="+mn-lt"/>
                <a:ea typeface="+mn-ea"/>
                <a:cs typeface="+mn-cs"/>
              </a:rPr>
              <a:t>fnic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dri</a:t>
            </a:r>
            <a:r>
              <a:rPr lang="en-US" sz="1200" kern="1200" dirty="0">
                <a:solidFill>
                  <a:schemeClr val="tx1"/>
                </a:solidFill>
                <a:effectLst/>
                <a:latin typeface="+mn-lt"/>
                <a:ea typeface="+mn-ea"/>
                <a:cs typeface="+mn-cs"/>
              </a:rPr>
              <a:t>-calculator, can be used to estimate calorie needs based on age, sex, height, weight, activity level, and pregnancy or lactation status.</a:t>
            </a:r>
          </a:p>
          <a:p>
            <a:r>
              <a:rPr lang="en-US" sz="1200" kern="1200" baseline="300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Definitions for each food group and subgroup and quantity (i.e., cup or ounce equivalents) are provided in </a:t>
            </a:r>
            <a:r>
              <a:rPr lang="en-US" sz="1200" b="1" i="1" kern="1200" dirty="0">
                <a:solidFill>
                  <a:schemeClr val="tx1"/>
                </a:solidFill>
                <a:effectLst/>
                <a:latin typeface="+mn-lt"/>
                <a:ea typeface="+mn-ea"/>
                <a:cs typeface="+mn-cs"/>
              </a:rPr>
              <a:t>Chapter 1</a:t>
            </a:r>
            <a:r>
              <a:rPr lang="en-US" sz="1200" kern="1200" dirty="0">
                <a:solidFill>
                  <a:schemeClr val="tx1"/>
                </a:solidFill>
                <a:effectLst/>
                <a:latin typeface="+mn-lt"/>
                <a:ea typeface="+mn-ea"/>
                <a:cs typeface="+mn-cs"/>
              </a:rPr>
              <a:t> and are compiled in </a:t>
            </a:r>
            <a:r>
              <a:rPr lang="en-US" sz="1200" b="1" i="1" kern="1200" dirty="0">
                <a:solidFill>
                  <a:schemeClr val="tx1"/>
                </a:solidFill>
                <a:effectLst/>
                <a:latin typeface="+mn-lt"/>
                <a:ea typeface="+mn-ea"/>
                <a:cs typeface="+mn-cs"/>
              </a:rPr>
              <a:t>Appendix 3.</a:t>
            </a: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The U.S. Food and Drug Administration (FDA) and the U.S. Environmental Protection Agency (EPA) provide joint advice regarding seafood consumption to limit methylmercury exposure for women who might become or are pregnant or lactating. Depending on body weight, some women should choose seafood lowest in methylmercury or eat less seafood than the amounts in the Healthy U.S.-Style Dietary Pattern. More information is available on the FDA and EPA websites at FDA.gov/</a:t>
            </a:r>
            <a:r>
              <a:rPr lang="en-US" sz="1200" kern="1200" dirty="0" err="1">
                <a:solidFill>
                  <a:schemeClr val="tx1"/>
                </a:solidFill>
                <a:effectLst/>
                <a:latin typeface="+mn-lt"/>
                <a:ea typeface="+mn-ea"/>
                <a:cs typeface="+mn-cs"/>
              </a:rPr>
              <a:t>fishadvice</a:t>
            </a:r>
            <a:r>
              <a:rPr lang="en-US" sz="1200" kern="1200" dirty="0">
                <a:solidFill>
                  <a:schemeClr val="tx1"/>
                </a:solidFill>
                <a:effectLst/>
                <a:latin typeface="+mn-lt"/>
                <a:ea typeface="+mn-ea"/>
                <a:cs typeface="+mn-cs"/>
              </a:rPr>
              <a:t> and </a:t>
            </a:r>
            <a:r>
              <a:rPr lang="en-US" sz="1200" u="none" strike="noStrike" kern="1200" dirty="0">
                <a:solidFill>
                  <a:schemeClr val="tx1"/>
                </a:solidFill>
                <a:effectLst/>
                <a:latin typeface="+mn-lt"/>
                <a:ea typeface="+mn-ea"/>
                <a:cs typeface="+mn-cs"/>
                <a:hlinkClick r:id="rId3"/>
              </a:rPr>
              <a:t>EPA.gov/</a:t>
            </a:r>
            <a:r>
              <a:rPr lang="en-US" sz="1200" u="none" strike="noStrike" kern="1200" dirty="0" err="1">
                <a:solidFill>
                  <a:schemeClr val="tx1"/>
                </a:solidFill>
                <a:effectLst/>
                <a:latin typeface="+mn-lt"/>
                <a:ea typeface="+mn-ea"/>
                <a:cs typeface="+mn-cs"/>
                <a:hlinkClick r:id="rId3"/>
              </a:rPr>
              <a:t>fishadvice</a:t>
            </a:r>
            <a:r>
              <a:rPr lang="en-US" sz="1200" kern="1200" dirty="0">
                <a:solidFill>
                  <a:schemeClr val="tx1"/>
                </a:solidFill>
                <a:effectLst/>
                <a:latin typeface="+mn-lt"/>
                <a:ea typeface="+mn-ea"/>
                <a:cs typeface="+mn-cs"/>
              </a:rPr>
              <a:t>.</a:t>
            </a:r>
          </a:p>
          <a:p>
            <a:r>
              <a:rPr lang="en-US" sz="1200" kern="1200" baseline="30000" dirty="0">
                <a:solidFill>
                  <a:schemeClr val="tx1"/>
                </a:solidFill>
                <a:effectLst/>
                <a:latin typeface="+mn-lt"/>
                <a:ea typeface="+mn-ea"/>
                <a:cs typeface="+mn-cs"/>
              </a:rPr>
              <a:t>d </a:t>
            </a:r>
            <a:r>
              <a:rPr lang="en-US" sz="1200" kern="1200" dirty="0">
                <a:solidFill>
                  <a:schemeClr val="tx1"/>
                </a:solidFill>
                <a:effectLst/>
                <a:latin typeface="+mn-lt"/>
                <a:ea typeface="+mn-ea"/>
                <a:cs typeface="+mn-cs"/>
              </a:rPr>
              <a:t>All foods are assumed to be in nutrient-dense forms; lean or low-fat; and prepared with minimal added sugars, refined starches, saturated fat, or sodium. If all food choices to meet food group recommendations are in nutrient-dense forms, a small number of calories remain within the overall limit of the pattern (i.e., limit on calories for other uses). The number of calories depends on the total calorie level of the pattern and the amounts of food from each food group required to meet nutritional goals. Calories up to the specified limit can be used for added sugars and/or saturated fat, or to eat more than the recommended amount of food in a food group.</a:t>
            </a:r>
          </a:p>
          <a:p>
            <a:r>
              <a:rPr lang="en-US" sz="1200" kern="1200" dirty="0">
                <a:solidFill>
                  <a:schemeClr val="tx1"/>
                </a:solidFill>
                <a:effectLst/>
                <a:latin typeface="+mn-lt"/>
                <a:ea typeface="+mn-ea"/>
                <a:cs typeface="+mn-cs"/>
              </a:rPr>
              <a:t>NOTE: The total dietary pattern should not exceed </a:t>
            </a:r>
            <a:r>
              <a:rPr lang="en-US" sz="1200" i="1" kern="1200" dirty="0">
                <a:solidFill>
                  <a:schemeClr val="tx1"/>
                </a:solidFill>
                <a:effectLst/>
                <a:latin typeface="+mn-lt"/>
                <a:ea typeface="+mn-ea"/>
                <a:cs typeface="+mn-cs"/>
              </a:rPr>
              <a:t>Dietary Guidelines</a:t>
            </a:r>
            <a:r>
              <a:rPr lang="en-US" sz="1200" kern="1200" dirty="0">
                <a:solidFill>
                  <a:schemeClr val="tx1"/>
                </a:solidFill>
                <a:effectLst/>
                <a:latin typeface="+mn-lt"/>
                <a:ea typeface="+mn-ea"/>
                <a:cs typeface="+mn-cs"/>
              </a:rPr>
              <a:t> limits for added sugars and saturated fat; be within the Acceptable Macronutrient Distribution Ranges for protein, carbohydrate, and total fats; and stay within calorie limits. Values are rounded. See </a:t>
            </a:r>
            <a:r>
              <a:rPr lang="en-US" sz="1200" b="1" i="1" kern="1200" dirty="0">
                <a:solidFill>
                  <a:schemeClr val="tx1"/>
                </a:solidFill>
                <a:effectLst/>
                <a:latin typeface="+mn-lt"/>
                <a:ea typeface="+mn-ea"/>
                <a:cs typeface="+mn-cs"/>
              </a:rPr>
              <a:t>Appendix 3</a:t>
            </a:r>
            <a:r>
              <a:rPr lang="en-US" sz="1200" kern="1200" dirty="0">
                <a:solidFill>
                  <a:schemeClr val="tx1"/>
                </a:solidFill>
                <a:effectLst/>
                <a:latin typeface="+mn-lt"/>
                <a:ea typeface="+mn-ea"/>
                <a:cs typeface="+mn-cs"/>
              </a:rPr>
              <a:t> for all calorie levels of the pattern.</a:t>
            </a:r>
          </a:p>
          <a:p>
            <a:endParaRPr lang="en-US" b="1" i="1" dirty="0"/>
          </a:p>
        </p:txBody>
      </p:sp>
      <p:sp>
        <p:nvSpPr>
          <p:cNvPr id="4" name="Slide Number Placeholder 3"/>
          <p:cNvSpPr>
            <a:spLocks noGrp="1"/>
          </p:cNvSpPr>
          <p:nvPr>
            <p:ph type="sldNum" sz="quarter" idx="10"/>
          </p:nvPr>
        </p:nvSpPr>
        <p:spPr/>
        <p:txBody>
          <a:bodyPr/>
          <a:lstStyle/>
          <a:p>
            <a:fld id="{AD350C03-EA70-4208-8557-6A069E470423}" type="slidenum">
              <a:rPr lang="en-US" smtClean="0"/>
              <a:t>106</a:t>
            </a:fld>
            <a:endParaRPr lang="en-US"/>
          </a:p>
        </p:txBody>
      </p:sp>
    </p:spTree>
    <p:extLst>
      <p:ext uri="{BB962C8B-B14F-4D97-AF65-F5344CB8AC3E}">
        <p14:creationId xmlns:p14="http://schemas.microsoft.com/office/powerpoint/2010/main" val="11059657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a:t>
            </a:r>
            <a:r>
              <a:rPr lang="en-US" baseline="0" dirty="0"/>
              <a:t> t</a:t>
            </a:r>
            <a:r>
              <a:rPr lang="en-US" dirty="0"/>
              <a:t>able on this slide summarizes estimated daily calorie needs during pregnancy and lactation compared to </a:t>
            </a:r>
            <a:r>
              <a:rPr lang="en-US" dirty="0" err="1"/>
              <a:t>prepregnancy</a:t>
            </a:r>
            <a:r>
              <a:rPr lang="en-US" dirty="0"/>
              <a:t> needs, for women with a healthy </a:t>
            </a:r>
            <a:r>
              <a:rPr lang="en-US" dirty="0" err="1"/>
              <a:t>prepregnancy</a:t>
            </a:r>
            <a:r>
              <a:rPr lang="en-US" dirty="0"/>
              <a:t> weight.</a:t>
            </a:r>
            <a:r>
              <a:rPr lang="en-US" baseline="0" dirty="0"/>
              <a:t> </a:t>
            </a:r>
            <a:r>
              <a:rPr lang="en-US" dirty="0"/>
              <a:t>Calorie needs generally increase as pregnancy progresses and remain elevated during lactation.</a:t>
            </a:r>
            <a:r>
              <a:rPr lang="en-US" baseline="0" dirty="0"/>
              <a:t> </a:t>
            </a:r>
            <a:r>
              <a:rPr lang="en-US" dirty="0"/>
              <a:t>It is important to note that this chart is for women with a healthy </a:t>
            </a:r>
            <a:r>
              <a:rPr lang="en-US" dirty="0" err="1"/>
              <a:t>prepregnancy</a:t>
            </a:r>
            <a:r>
              <a:rPr lang="en-US" baseline="0" dirty="0"/>
              <a:t> weight– w</a:t>
            </a:r>
            <a:r>
              <a:rPr lang="en-US" dirty="0"/>
              <a:t>omen with a </a:t>
            </a:r>
            <a:r>
              <a:rPr lang="en-US" dirty="0" err="1"/>
              <a:t>prepregnancy</a:t>
            </a:r>
            <a:r>
              <a:rPr lang="en-US" dirty="0"/>
              <a:t> weight that is considered overweight or obese have lower weight gain recommendations than do women with a healthy </a:t>
            </a:r>
            <a:r>
              <a:rPr lang="en-US" dirty="0" err="1"/>
              <a:t>prepregnancy</a:t>
            </a:r>
            <a:r>
              <a:rPr lang="en-US" dirty="0"/>
              <a:t> weight, as we</a:t>
            </a:r>
            <a:r>
              <a:rPr lang="en-US" baseline="0" dirty="0"/>
              <a:t> will see on the next slide</a:t>
            </a:r>
            <a:r>
              <a:rPr lang="en-US" dirty="0"/>
              <a:t>.</a:t>
            </a:r>
            <a:r>
              <a:rPr lang="en-US" baseline="0" dirty="0"/>
              <a:t>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dirty="0"/>
              <a:t>Women should follow their healthcare provider’s guidance regarding appropriate caloric intake during pregnancy and lactation, as many factors, including </a:t>
            </a:r>
            <a:r>
              <a:rPr lang="en-US" dirty="0" err="1"/>
              <a:t>prepregnancy</a:t>
            </a:r>
            <a:r>
              <a:rPr lang="en-US" dirty="0"/>
              <a:t> weight status, gestational weight gain, and multiple pregnancies, may affect calorie needs.</a:t>
            </a:r>
          </a:p>
          <a:p>
            <a:endParaRPr lang="en-US" dirty="0"/>
          </a:p>
          <a:p>
            <a:r>
              <a:rPr lang="en-US" b="1" i="1" dirty="0"/>
              <a:t>Footnotes: </a:t>
            </a:r>
          </a:p>
          <a:p>
            <a:r>
              <a:rPr lang="en-US" sz="1200" kern="1200" baseline="300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These estimates apply to women with a healthy </a:t>
            </a:r>
            <a:r>
              <a:rPr lang="en-US" sz="1200" kern="1200" dirty="0" err="1">
                <a:solidFill>
                  <a:schemeClr val="tx1"/>
                </a:solidFill>
                <a:effectLst/>
                <a:latin typeface="+mn-lt"/>
                <a:ea typeface="+mn-ea"/>
                <a:cs typeface="+mn-cs"/>
              </a:rPr>
              <a:t>prepregnancy</a:t>
            </a:r>
            <a:r>
              <a:rPr lang="en-US" sz="1200" kern="1200" dirty="0">
                <a:solidFill>
                  <a:schemeClr val="tx1"/>
                </a:solidFill>
                <a:effectLst/>
                <a:latin typeface="+mn-lt"/>
                <a:ea typeface="+mn-ea"/>
                <a:cs typeface="+mn-cs"/>
              </a:rPr>
              <a:t> weight. Women with a </a:t>
            </a:r>
            <a:r>
              <a:rPr lang="en-US" sz="1200" kern="1200" dirty="0" err="1">
                <a:solidFill>
                  <a:schemeClr val="tx1"/>
                </a:solidFill>
                <a:effectLst/>
                <a:latin typeface="+mn-lt"/>
                <a:ea typeface="+mn-ea"/>
                <a:cs typeface="+mn-cs"/>
              </a:rPr>
              <a:t>prepregnancy</a:t>
            </a:r>
            <a:r>
              <a:rPr lang="en-US" sz="1200" kern="1200" dirty="0">
                <a:solidFill>
                  <a:schemeClr val="tx1"/>
                </a:solidFill>
                <a:effectLst/>
                <a:latin typeface="+mn-lt"/>
                <a:ea typeface="+mn-ea"/>
                <a:cs typeface="+mn-cs"/>
              </a:rPr>
              <a:t> weight that is considered overweight or obese should consult their healthcare provider for guidance regarding appropriate caloric intake during pregnancy and lactation. </a:t>
            </a:r>
          </a:p>
          <a:p>
            <a:r>
              <a:rPr lang="en-US" sz="1200" kern="1200" baseline="300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The EER for the first 6 months of lactation is calculated by adding 500 calories/day to </a:t>
            </a:r>
            <a:r>
              <a:rPr lang="en-US" sz="1200" kern="1200" dirty="0" err="1">
                <a:solidFill>
                  <a:schemeClr val="tx1"/>
                </a:solidFill>
                <a:effectLst/>
                <a:latin typeface="+mn-lt"/>
                <a:ea typeface="+mn-ea"/>
                <a:cs typeface="+mn-cs"/>
              </a:rPr>
              <a:t>prepregnancy</a:t>
            </a:r>
            <a:r>
              <a:rPr lang="en-US" sz="1200" kern="1200" dirty="0">
                <a:solidFill>
                  <a:schemeClr val="tx1"/>
                </a:solidFill>
                <a:effectLst/>
                <a:latin typeface="+mn-lt"/>
                <a:ea typeface="+mn-ea"/>
                <a:cs typeface="+mn-cs"/>
              </a:rPr>
              <a:t> needs to account for the energy needed for milk production during this time period, then subtracting 170 calories/day to account for weight loss in the first 6 months postpartum. </a:t>
            </a:r>
          </a:p>
          <a:p>
            <a:r>
              <a:rPr lang="en-US" sz="1200" kern="1200" baseline="300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The EER for the second 6 months of lactation is calculated by adding 400 calories/day to </a:t>
            </a:r>
            <a:r>
              <a:rPr lang="en-US" sz="1200" kern="1200" dirty="0" err="1">
                <a:solidFill>
                  <a:schemeClr val="tx1"/>
                </a:solidFill>
                <a:effectLst/>
                <a:latin typeface="+mn-lt"/>
                <a:ea typeface="+mn-ea"/>
                <a:cs typeface="+mn-cs"/>
              </a:rPr>
              <a:t>prepregnancy</a:t>
            </a:r>
            <a:r>
              <a:rPr lang="en-US" sz="1200" kern="1200" dirty="0">
                <a:solidFill>
                  <a:schemeClr val="tx1"/>
                </a:solidFill>
                <a:effectLst/>
                <a:latin typeface="+mn-lt"/>
                <a:ea typeface="+mn-ea"/>
                <a:cs typeface="+mn-cs"/>
              </a:rPr>
              <a:t> needs to account for the energy needed for milk production during this time period. Weight stability is assumed after 6 months postpartum. </a:t>
            </a:r>
          </a:p>
          <a:p>
            <a:r>
              <a:rPr lang="en-US" sz="1200" kern="1200" dirty="0">
                <a:solidFill>
                  <a:schemeClr val="tx1"/>
                </a:solidFill>
                <a:effectLst/>
                <a:latin typeface="+mn-lt"/>
                <a:ea typeface="+mn-ea"/>
                <a:cs typeface="+mn-cs"/>
              </a:rPr>
              <a:t>Note:</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Estimates are based on Estimated Energy Requirements (EER) set by the Institute of Medicine. Source: Institute of Medicine. </a:t>
            </a:r>
            <a:r>
              <a:rPr lang="en-US" sz="1200" i="1" kern="1200" dirty="0">
                <a:solidFill>
                  <a:schemeClr val="tx1"/>
                </a:solidFill>
                <a:effectLst/>
                <a:latin typeface="+mn-lt"/>
                <a:ea typeface="+mn-ea"/>
                <a:cs typeface="+mn-cs"/>
              </a:rPr>
              <a:t>Dietary Reference Intakes for Energy, Carbohydrate, Fiber, Fat, Fatty Acids, Cholesterol, Protein, and Amino Acids.</a:t>
            </a:r>
            <a:r>
              <a:rPr lang="en-US" sz="1200" kern="1200" dirty="0">
                <a:solidFill>
                  <a:schemeClr val="tx1"/>
                </a:solidFill>
                <a:effectLst/>
                <a:latin typeface="+mn-lt"/>
                <a:ea typeface="+mn-ea"/>
                <a:cs typeface="+mn-cs"/>
              </a:rPr>
              <a:t> Washington, DC: The National Academies Press; 2005.</a:t>
            </a:r>
          </a:p>
          <a:p>
            <a:endParaRPr lang="en-US" b="1" dirty="0"/>
          </a:p>
        </p:txBody>
      </p:sp>
      <p:sp>
        <p:nvSpPr>
          <p:cNvPr id="4" name="Slide Number Placeholder 3"/>
          <p:cNvSpPr>
            <a:spLocks noGrp="1"/>
          </p:cNvSpPr>
          <p:nvPr>
            <p:ph type="sldNum" sz="quarter" idx="10"/>
          </p:nvPr>
        </p:nvSpPr>
        <p:spPr/>
        <p:txBody>
          <a:bodyPr/>
          <a:lstStyle/>
          <a:p>
            <a:fld id="{AD350C03-EA70-4208-8557-6A069E470423}" type="slidenum">
              <a:rPr lang="en-US" smtClean="0"/>
              <a:t>107</a:t>
            </a:fld>
            <a:endParaRPr lang="en-US"/>
          </a:p>
        </p:txBody>
      </p:sp>
    </p:spTree>
    <p:extLst>
      <p:ext uri="{BB962C8B-B14F-4D97-AF65-F5344CB8AC3E}">
        <p14:creationId xmlns:p14="http://schemas.microsoft.com/office/powerpoint/2010/main" val="41870574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Weight management is complex, so women should seek advice from a healthcare provider on the best way to achieve their goals. Women should be encouraged to achieve and maintain a healthy weight before becoming pregnant, as well as follow the gestational weight gain guidelines developed by the National Academies of Science, Engineering, and Medicine during pregnancy. These guidelines are shown on this slide and serve as a tool to help balance the benefits and risks associated with pregnancy weight change.</a:t>
            </a:r>
            <a:r>
              <a:rPr lang="en-US" sz="1200" kern="1200" baseline="0" dirty="0">
                <a:solidFill>
                  <a:schemeClr val="tx1"/>
                </a:solidFill>
                <a:effectLst/>
                <a:latin typeface="+mn-lt"/>
                <a:ea typeface="+mn-ea"/>
                <a:cs typeface="+mn-cs"/>
              </a:rPr>
              <a:t> </a:t>
            </a:r>
          </a:p>
          <a:p>
            <a:pPr marL="0" indent="0">
              <a:buFont typeface="Arial" panose="020B0604020202020204" pitchFamily="34" charset="0"/>
              <a:buNone/>
            </a:pPr>
            <a:endParaRPr lang="en-US" sz="1200" kern="1200" baseline="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Weight gain is a natural part of pregnancy, which is why it is important to have a plan. Meeting weight management goals may improve pregnancy outcomes, such as increasing the likelihood of delivering a healthy weight infant and improving the long-term health of both mother and child. </a:t>
            </a:r>
          </a:p>
          <a:p>
            <a:endParaRPr lang="en-US" b="1" i="1" dirty="0"/>
          </a:p>
        </p:txBody>
      </p:sp>
      <p:sp>
        <p:nvSpPr>
          <p:cNvPr id="4" name="Slide Number Placeholder 3"/>
          <p:cNvSpPr>
            <a:spLocks noGrp="1"/>
          </p:cNvSpPr>
          <p:nvPr>
            <p:ph type="sldNum" sz="quarter" idx="10"/>
          </p:nvPr>
        </p:nvSpPr>
        <p:spPr/>
        <p:txBody>
          <a:bodyPr/>
          <a:lstStyle/>
          <a:p>
            <a:fld id="{AD350C03-EA70-4208-8557-6A069E470423}" type="slidenum">
              <a:rPr lang="en-US" smtClean="0"/>
              <a:t>108</a:t>
            </a:fld>
            <a:endParaRPr lang="en-US"/>
          </a:p>
        </p:txBody>
      </p:sp>
    </p:spTree>
    <p:extLst>
      <p:ext uri="{BB962C8B-B14F-4D97-AF65-F5344CB8AC3E}">
        <p14:creationId xmlns:p14="http://schemas.microsoft.com/office/powerpoint/2010/main" val="307059971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The Bar Chart shows average intakes of the food groups per day compared to recommended intake ranges for women who are pregnant or lactating.  Average daily intakes of total fruit, total vegetables, and dairy foods fall below recommended intake ranges for both pregnant and lactating women. Average daily intake of total grains is within the recommended range of intake for both pregnant and lactating women. Average daily intake of total protein foods is within the recommended intake range for women who are pregnant, but exceeds the recommended intake range for women who are lactating. The Healthy Eating Index score is 63 for women who are pregnant and 62 for women who are lactating, in comparison to women of childbearing age, who have a score of 54 out of 100.</a:t>
            </a:r>
            <a:endParaRPr lang="en-US" i="0" dirty="0"/>
          </a:p>
        </p:txBody>
      </p:sp>
      <p:sp>
        <p:nvSpPr>
          <p:cNvPr id="4" name="Slide Number Placeholder 3"/>
          <p:cNvSpPr>
            <a:spLocks noGrp="1"/>
          </p:cNvSpPr>
          <p:nvPr>
            <p:ph type="sldNum" sz="quarter" idx="10"/>
          </p:nvPr>
        </p:nvSpPr>
        <p:spPr/>
        <p:txBody>
          <a:bodyPr/>
          <a:lstStyle/>
          <a:p>
            <a:fld id="{AD350C03-EA70-4208-8557-6A069E470423}" type="slidenum">
              <a:rPr lang="en-US" smtClean="0"/>
              <a:t>109</a:t>
            </a:fld>
            <a:endParaRPr lang="en-US"/>
          </a:p>
        </p:txBody>
      </p:sp>
    </p:spTree>
    <p:extLst>
      <p:ext uri="{BB962C8B-B14F-4D97-AF65-F5344CB8AC3E}">
        <p14:creationId xmlns:p14="http://schemas.microsoft.com/office/powerpoint/2010/main" val="20827807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Three bar charts show the average intakes for women who are pregnant or lactating, compared to recommended intake ranges of total vegetables and vegetable subgroups, total grains and grain subgroups, and total protein foods and protein food subgroups. Total vegetable intakes are below recommended ranges and only dark-green vegetable intakes are within recommended intake ranges for women who are pregnant or lactating. Average daily intakes of total grains are within the range of recommended intakes, but whole grains intakes fall below recommended ranges and refined grain intakes exceed recommendations. Women who are pregnant have total protein foods intake within recommended ranges. Women who are lactating have total protein foods intakes that exceed the range of recommendations. Average weekly intakes for meats, poultry and eggs and nuts, seeds and soy exceed the range of recommended intakes for both pregnant and lactating women. Average weekly intake of seafood is below the recommended intake ranges for both pregnant and lactating women.</a:t>
            </a:r>
          </a:p>
        </p:txBody>
      </p:sp>
      <p:sp>
        <p:nvSpPr>
          <p:cNvPr id="4" name="Slide Number Placeholder 3"/>
          <p:cNvSpPr>
            <a:spLocks noGrp="1"/>
          </p:cNvSpPr>
          <p:nvPr>
            <p:ph type="sldNum" sz="quarter" idx="10"/>
          </p:nvPr>
        </p:nvSpPr>
        <p:spPr/>
        <p:txBody>
          <a:bodyPr/>
          <a:lstStyle/>
          <a:p>
            <a:fld id="{AD350C03-EA70-4208-8557-6A069E470423}" type="slidenum">
              <a:rPr lang="en-US" smtClean="0"/>
              <a:t>110</a:t>
            </a:fld>
            <a:endParaRPr lang="en-US"/>
          </a:p>
        </p:txBody>
      </p:sp>
    </p:spTree>
    <p:extLst>
      <p:ext uri="{BB962C8B-B14F-4D97-AF65-F5344CB8AC3E}">
        <p14:creationId xmlns:p14="http://schemas.microsoft.com/office/powerpoint/2010/main" val="34789508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mn-lt"/>
                <a:ea typeface="+mn-ea"/>
                <a:cs typeface="+mn-cs"/>
              </a:rPr>
              <a:t>Circle charts are used to show the percent of this age group who exceed limits for added sugars, saturated fat and sodium. 70 and 51% of pregnant and lactating women, respectively, exceed the limit for added sugars. 75 and 77% of pregnant and lactating women, respectively, exceed the limit for saturated fat.  88 and 97% of pregnant and lactating women, respectively, exceed the limit for sodium.</a:t>
            </a:r>
            <a:endParaRPr lang="en-US" i="0" dirty="0"/>
          </a:p>
        </p:txBody>
      </p:sp>
      <p:sp>
        <p:nvSpPr>
          <p:cNvPr id="4" name="Slide Number Placeholder 3"/>
          <p:cNvSpPr>
            <a:spLocks noGrp="1"/>
          </p:cNvSpPr>
          <p:nvPr>
            <p:ph type="sldNum" sz="quarter" idx="10"/>
          </p:nvPr>
        </p:nvSpPr>
        <p:spPr/>
        <p:txBody>
          <a:bodyPr/>
          <a:lstStyle/>
          <a:p>
            <a:fld id="{AD350C03-EA70-4208-8557-6A069E470423}" type="slidenum">
              <a:rPr lang="en-US" smtClean="0"/>
              <a:t>111</a:t>
            </a:fld>
            <a:endParaRPr lang="en-US"/>
          </a:p>
        </p:txBody>
      </p:sp>
    </p:spTree>
    <p:extLst>
      <p:ext uri="{BB962C8B-B14F-4D97-AF65-F5344CB8AC3E}">
        <p14:creationId xmlns:p14="http://schemas.microsoft.com/office/powerpoint/2010/main" val="16241126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nutrition considerations for the general U.S. population described in </a:t>
            </a:r>
            <a:r>
              <a:rPr lang="en-US" sz="1200" b="1" i="1" u="none" strike="noStrike" kern="1200" baseline="0" dirty="0">
                <a:solidFill>
                  <a:schemeClr val="tx1"/>
                </a:solidFill>
                <a:latin typeface="+mn-lt"/>
                <a:ea typeface="+mn-ea"/>
                <a:cs typeface="+mn-cs"/>
              </a:rPr>
              <a:t>Chapter 1 </a:t>
            </a:r>
            <a:r>
              <a:rPr lang="en-US" sz="1200" b="0" i="0" u="none" strike="noStrike" kern="1200" baseline="0" dirty="0">
                <a:solidFill>
                  <a:schemeClr val="tx1"/>
                </a:solidFill>
                <a:latin typeface="+mn-lt"/>
                <a:ea typeface="+mn-ea"/>
                <a:cs typeface="+mn-cs"/>
              </a:rPr>
              <a:t>apply to women who are pregnant or lactating. For example, the nutrients of public health concern—calcium, vitamin D, potassium, and dietary fiber—apply to these life stages as well. In addition, iron is a nutrient of public health concern for women who are pregnant. These life stages also have some special nutrient and dietary considerations regarding folate, iodine, choline, seafood, alcoholic beverages, and caffeinated beverages.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Meeting nutrient needs during pregnancy- </a:t>
            </a:r>
            <a:r>
              <a:rPr lang="en-US" sz="1200" b="0" i="0" u="none" strike="noStrike" kern="1200" baseline="0" dirty="0">
                <a:solidFill>
                  <a:schemeClr val="tx1"/>
                </a:solidFill>
                <a:latin typeface="+mn-lt"/>
                <a:ea typeface="+mn-ea"/>
                <a:cs typeface="+mn-cs"/>
              </a:rPr>
              <a:t>As discussed earlier in the presentation, nutritional needs should be met primarily through foods and beverages. However, this may be difficult for some women, especially those who are pregnant. Most healthcare providers recommend women who are pregnant or planning to become pregnant take a daily prenatal vitamin and mineral supplement in addition to consuming a healthy dietary pattern.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Adequate folic acid intake is particularly important prior to conception and during the first trimester to help prevent neural tube defects. The United States Preventative Services Task Force (USPSTF) recommends that all women who are planning or capable of pregnancy take a daily supplement containing 400 to 800 mcg of folic acid. The critical period for supplementation starts at least 1 month before conception and continues through the first 2 to 3 months of pregnancy. The recommendation for folic acid supplementation is in addition to the amounts of food folate contained in a healthy eating pattern. Folate is found inherently in dark-green vegetables and beans, peas, and lentils. All enriched grains (i.e., bread, pasta, rice, and cereal) and some corn masa flours are fortified with folic acid.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Meeting nutrition needs during lactation- </a:t>
            </a:r>
            <a:r>
              <a:rPr lang="en-US" sz="1200" b="0" i="0" u="none" strike="noStrike" kern="1200" baseline="0" dirty="0">
                <a:solidFill>
                  <a:schemeClr val="tx1"/>
                </a:solidFill>
                <a:latin typeface="+mn-lt"/>
                <a:ea typeface="+mn-ea"/>
                <a:cs typeface="+mn-cs"/>
              </a:rPr>
              <a:t>Nutritional needs should also be met primarily through foods and beverages during lactation. Nutrient needs for women who are lactating differ from those who are pregnant. For example, iron needs increased during pregnancy compared to </a:t>
            </a:r>
            <a:r>
              <a:rPr lang="en-US" sz="1200" b="0" i="0" u="none" strike="noStrike" kern="1200" baseline="0" dirty="0" err="1">
                <a:solidFill>
                  <a:schemeClr val="tx1"/>
                </a:solidFill>
                <a:latin typeface="+mn-lt"/>
                <a:ea typeface="+mn-ea"/>
                <a:cs typeface="+mn-cs"/>
              </a:rPr>
              <a:t>prepregnancy</a:t>
            </a:r>
            <a:r>
              <a:rPr lang="en-US" sz="1200" b="0" i="0" u="none" strike="noStrike" kern="1200" baseline="0" dirty="0">
                <a:solidFill>
                  <a:schemeClr val="tx1"/>
                </a:solidFill>
                <a:latin typeface="+mn-lt"/>
                <a:ea typeface="+mn-ea"/>
                <a:cs typeface="+mn-cs"/>
              </a:rPr>
              <a:t>, then fall during lactation and return to </a:t>
            </a:r>
            <a:r>
              <a:rPr lang="en-US" sz="1200" b="0" i="0" u="none" strike="noStrike" kern="1200" baseline="0" dirty="0" err="1">
                <a:solidFill>
                  <a:schemeClr val="tx1"/>
                </a:solidFill>
                <a:latin typeface="+mn-lt"/>
                <a:ea typeface="+mn-ea"/>
                <a:cs typeface="+mn-cs"/>
              </a:rPr>
              <a:t>prepregnancy</a:t>
            </a:r>
            <a:r>
              <a:rPr lang="en-US" sz="1200" b="0" i="0" u="none" strike="noStrike" kern="1200" baseline="0" dirty="0">
                <a:solidFill>
                  <a:schemeClr val="tx1"/>
                </a:solidFill>
                <a:latin typeface="+mn-lt"/>
                <a:ea typeface="+mn-ea"/>
                <a:cs typeface="+mn-cs"/>
              </a:rPr>
              <a:t> levels once menstruation resumes. Women should seek guidance from a healthcare provider on appropriate use of prenatal or other dietary supplements during lactation.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Continued use of prenatal supplements by women who are lactating may exceed their needs for folic acid and iron. </a:t>
            </a:r>
          </a:p>
        </p:txBody>
      </p:sp>
      <p:sp>
        <p:nvSpPr>
          <p:cNvPr id="4" name="Slide Number Placeholder 3"/>
          <p:cNvSpPr>
            <a:spLocks noGrp="1"/>
          </p:cNvSpPr>
          <p:nvPr>
            <p:ph type="sldNum" sz="quarter" idx="10"/>
          </p:nvPr>
        </p:nvSpPr>
        <p:spPr/>
        <p:txBody>
          <a:bodyPr/>
          <a:lstStyle/>
          <a:p>
            <a:fld id="{AD350C03-EA70-4208-8557-6A069E470423}" type="slidenum">
              <a:rPr lang="en-US" smtClean="0"/>
              <a:t>112</a:t>
            </a:fld>
            <a:endParaRPr lang="en-US"/>
          </a:p>
        </p:txBody>
      </p:sp>
    </p:spTree>
    <p:extLst>
      <p:ext uri="{BB962C8B-B14F-4D97-AF65-F5344CB8AC3E}">
        <p14:creationId xmlns:p14="http://schemas.microsoft.com/office/powerpoint/2010/main" val="40021983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Seafood- </a:t>
            </a:r>
            <a:r>
              <a:rPr lang="en-US" sz="1200" b="0" i="0" u="none" strike="noStrike" kern="1200" baseline="0" dirty="0">
                <a:solidFill>
                  <a:schemeClr val="tx1"/>
                </a:solidFill>
                <a:latin typeface="+mn-lt"/>
                <a:ea typeface="+mn-ea"/>
                <a:cs typeface="+mn-cs"/>
              </a:rPr>
              <a:t>Seafood intake during pregnancy is recommended, as it is associated with favorable measures of cognitive development in young children. Women who are pregnant or lactating should consume at least 8 and up to 12 ounces of a variety of seafood per week, from choices lower in methylmercury. The U.S. Food and Drug Administration (FDA) and the U.S. Environmental Protection Agency (EPA) provide joint advice regarding seafood consumption to limit methylmercury exposure for women who might become or who are pregnant or lactating. Based on FDA and EPA’s advice, depending on body weight, some women should choose seafood lowest in methylmercury or eat less seafood than the amounts in the Healthy U.S.-Style Dietary Pattern. Additionally, certain species of seafood should be avoided during pregnancy. More information is available at https://www.fda.gov/food/consumers/advice-about-eating-fish.</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Alcoholic beverages- </a:t>
            </a:r>
            <a:r>
              <a:rPr lang="en-US" sz="1200" b="0" i="0" u="none" strike="noStrike" kern="1200" baseline="0" dirty="0">
                <a:solidFill>
                  <a:schemeClr val="tx1"/>
                </a:solidFill>
                <a:latin typeface="+mn-lt"/>
                <a:ea typeface="+mn-ea"/>
                <a:cs typeface="+mn-cs"/>
              </a:rPr>
              <a:t>Women who are or who may be pregnant should not drink alcohol. Not drinking alcohol also is the safest option for women who are lactating. Generally, moderate consumption of alcoholic beverages by a woman who is lactating (up to 1 standard drink in a day) is not known to be harmful to the infant, especially if the woman waits at least 2 hours after a single drink before nursing or expressing breast milk. Additional information can be found at https://www.cdc.gov/breastfeeding/breastfeeding-special-circumstances/vaccinations-medications-drugs/index.html. Women considering consuming alcohol during lactation should talk to their healthcare provider.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Caffeine-</a:t>
            </a:r>
            <a:r>
              <a:rPr lang="en-US" sz="1200" b="0" i="0" u="none" strike="noStrike" kern="1200" baseline="0" dirty="0">
                <a:solidFill>
                  <a:schemeClr val="tx1"/>
                </a:solidFill>
                <a:latin typeface="+mn-lt"/>
                <a:ea typeface="+mn-ea"/>
                <a:cs typeface="+mn-cs"/>
              </a:rPr>
              <a:t> Many women consume caffeine during pregnancy or lactation. Caffeine passes from the mother to infant in small amounts through breast milk, but usually does not adversely affect the infant when the mother consumes low to moderate amounts (about 300 milligrams or less per day, which is about 2 to 3 cups of coffee). More information is available at https://www.cdc.gov/breastfeeding/breastfeeding-special-circumstances/diet-and-micronutrients/maternal-diet.html. Women who could be or who are pregnant should consult their healthcare providers for advice concerning caffeine consumption. </a:t>
            </a:r>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113</a:t>
            </a:fld>
            <a:endParaRPr lang="en-US"/>
          </a:p>
        </p:txBody>
      </p:sp>
    </p:spTree>
    <p:extLst>
      <p:ext uri="{BB962C8B-B14F-4D97-AF65-F5344CB8AC3E}">
        <p14:creationId xmlns:p14="http://schemas.microsoft.com/office/powerpoint/2010/main" val="38950072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Although many women have increased interest in and motivation to make healthy lifestyle changes during pregnancy and lactation, they face many real or perceived barriers when trying to meet the recommendations of the </a:t>
            </a:r>
            <a:r>
              <a:rPr lang="en-US" sz="1200" b="0" i="1" u="none" strike="noStrike" kern="1200" baseline="0" dirty="0">
                <a:solidFill>
                  <a:schemeClr val="tx1"/>
                </a:solidFill>
                <a:latin typeface="+mn-lt"/>
                <a:ea typeface="+mn-ea"/>
                <a:cs typeface="+mn-cs"/>
              </a:rPr>
              <a:t>Dietary Guidelines</a:t>
            </a:r>
            <a:r>
              <a:rPr lang="en-US" sz="1200" b="0" i="0" u="none" strike="noStrike" kern="1200" baseline="0" dirty="0">
                <a:solidFill>
                  <a:schemeClr val="tx1"/>
                </a:solidFill>
                <a:latin typeface="+mn-lt"/>
                <a:ea typeface="+mn-ea"/>
                <a:cs typeface="+mn-cs"/>
              </a:rPr>
              <a:t>. Constraints on time and financial resources, limited access to high-quality childcare and family leave policies, as well as inadequate breastfeeding support at home or at work are barriers women may face.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Ensuring women have access to healthy, safe food is vital due to the critical role nutrition plays in health promotion during these life stages. This is particularly critical for families dealing with food insecurity, which is most prevalent in households with children and in single-parent households. </a:t>
            </a:r>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114</a:t>
            </a:fld>
            <a:endParaRPr lang="en-US"/>
          </a:p>
        </p:txBody>
      </p:sp>
    </p:spTree>
    <p:extLst>
      <p:ext uri="{BB962C8B-B14F-4D97-AF65-F5344CB8AC3E}">
        <p14:creationId xmlns:p14="http://schemas.microsoft.com/office/powerpoint/2010/main" val="173435144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resources exist to support women during pregnancy and lactation.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Supplemental Nutrition Assistance Program (SNAP) </a:t>
            </a:r>
            <a:r>
              <a:rPr lang="en-US" sz="1200" b="0" i="0" u="none" strike="noStrike" kern="1200" baseline="0" dirty="0">
                <a:solidFill>
                  <a:schemeClr val="tx1"/>
                </a:solidFill>
                <a:latin typeface="+mn-lt"/>
                <a:ea typeface="+mn-ea"/>
                <a:cs typeface="+mn-cs"/>
              </a:rPr>
              <a:t>and the </a:t>
            </a:r>
            <a:r>
              <a:rPr lang="en-US" sz="1200" b="1" i="0" u="none" strike="noStrike" kern="1200" baseline="0" dirty="0">
                <a:solidFill>
                  <a:schemeClr val="tx1"/>
                </a:solidFill>
                <a:latin typeface="+mn-lt"/>
                <a:ea typeface="+mn-ea"/>
                <a:cs typeface="+mn-cs"/>
              </a:rPr>
              <a:t>Food Distribution Program on Indian Reservations (FDPIR) </a:t>
            </a:r>
            <a:r>
              <a:rPr lang="en-US" sz="1200" b="0" i="0" u="none" strike="noStrike" kern="1200" baseline="0" dirty="0">
                <a:solidFill>
                  <a:schemeClr val="tx1"/>
                </a:solidFill>
                <a:latin typeface="+mn-lt"/>
                <a:ea typeface="+mn-ea"/>
                <a:cs typeface="+mn-cs"/>
              </a:rPr>
              <a:t>can also serve as resources for low-income women and their families by both supplementing food budgets to support health and by providing nutrition education through the </a:t>
            </a:r>
            <a:r>
              <a:rPr lang="en-US" sz="1200" b="1" i="0" u="none" strike="noStrike" kern="1200" baseline="0" dirty="0">
                <a:solidFill>
                  <a:schemeClr val="tx1"/>
                </a:solidFill>
                <a:latin typeface="+mn-lt"/>
                <a:ea typeface="+mn-ea"/>
                <a:cs typeface="+mn-cs"/>
              </a:rPr>
              <a:t>SNAP-Ed program</a:t>
            </a:r>
            <a:r>
              <a:rPr lang="en-US" sz="1200" b="0" i="0" u="none" strike="noStrike" kern="1200" baseline="0" dirty="0">
                <a:solidFill>
                  <a:schemeClr val="tx1"/>
                </a:solidFill>
                <a:latin typeface="+mn-lt"/>
                <a:ea typeface="+mn-ea"/>
                <a:cs typeface="+mn-cs"/>
              </a:rPr>
              <a:t>. </a:t>
            </a:r>
            <a:endParaRPr lang="en-US" dirty="0"/>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Participation in Federal programs, such as the </a:t>
            </a:r>
            <a:r>
              <a:rPr lang="en-US" sz="1200" b="1" i="0" u="none" strike="noStrike" kern="1200" baseline="0" dirty="0">
                <a:solidFill>
                  <a:schemeClr val="tx1"/>
                </a:solidFill>
                <a:latin typeface="+mn-lt"/>
                <a:ea typeface="+mn-ea"/>
                <a:cs typeface="+mn-cs"/>
              </a:rPr>
              <a:t>Special Supplemental Nutrition Program for Women, Infants, and Children (WIC), </a:t>
            </a:r>
            <a:r>
              <a:rPr lang="en-US" sz="1200" b="0" i="0" u="none" strike="noStrike" kern="1200" baseline="0" dirty="0">
                <a:solidFill>
                  <a:schemeClr val="tx1"/>
                </a:solidFill>
                <a:latin typeface="+mn-lt"/>
                <a:ea typeface="+mn-ea"/>
                <a:cs typeface="+mn-cs"/>
              </a:rPr>
              <a:t>which serves low-income pregnant, breastfeeding, and non-breastfeeding postpartum women, and infants and children up to age 5, can help improve dietary intake for many women and children facing economic hardship. </a:t>
            </a:r>
          </a:p>
          <a:p>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Additionally, USDA’s </a:t>
            </a:r>
            <a:r>
              <a:rPr lang="en-US" sz="1200" b="1" i="0" u="none" strike="noStrike" kern="1200" baseline="0" dirty="0">
                <a:solidFill>
                  <a:schemeClr val="tx1"/>
                </a:solidFill>
                <a:latin typeface="+mn-lt"/>
                <a:ea typeface="+mn-ea"/>
                <a:cs typeface="+mn-cs"/>
              </a:rPr>
              <a:t>Healthy Eating on A Budget </a:t>
            </a:r>
            <a:r>
              <a:rPr lang="en-US" sz="1200" b="0" i="0" u="none" strike="noStrike" kern="1200" baseline="0" dirty="0">
                <a:solidFill>
                  <a:schemeClr val="tx1"/>
                </a:solidFill>
                <a:latin typeface="+mn-lt"/>
                <a:ea typeface="+mn-ea"/>
                <a:cs typeface="+mn-cs"/>
              </a:rPr>
              <a:t>can help women and families plan and prepare healthy, inexpensive meals.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Other Government and non-Government resources, such as food banks or community meal programs, also provide food and educational resources that can support women in making healthy food choices for themselves and their families. </a:t>
            </a:r>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115</a:t>
            </a:fld>
            <a:endParaRPr lang="en-US"/>
          </a:p>
        </p:txBody>
      </p:sp>
    </p:spTree>
    <p:extLst>
      <p:ext uri="{BB962C8B-B14F-4D97-AF65-F5344CB8AC3E}">
        <p14:creationId xmlns:p14="http://schemas.microsoft.com/office/powerpoint/2010/main" val="3473345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12</a:t>
            </a:fld>
            <a:endParaRPr lang="en-US"/>
          </a:p>
        </p:txBody>
      </p:sp>
    </p:spTree>
    <p:extLst>
      <p:ext uri="{BB962C8B-B14F-4D97-AF65-F5344CB8AC3E}">
        <p14:creationId xmlns:p14="http://schemas.microsoft.com/office/powerpoint/2010/main" val="86134258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Support during lactation can also help women meet their breastfeeding goals, despite significant demands on their time and energy during this life stage. </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Worksite programs and policies that allow women adequate time to pump breast milk when away from their child, as well as access to good quality childcare, can allow women who return to work to achieve breastfeeding goals.</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Access to breastfeeding peer counselors, such as those used in WIC, or free breastfeeding support groups through local hospitals also can support women during this life stage.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Health professionals can promote the USDA’s </a:t>
            </a:r>
            <a:r>
              <a:rPr lang="en-US" sz="1200" b="1" i="0" u="none" strike="noStrike" kern="1200" baseline="0" dirty="0">
                <a:solidFill>
                  <a:schemeClr val="tx1"/>
                </a:solidFill>
                <a:latin typeface="+mn-lt"/>
                <a:ea typeface="+mn-ea"/>
                <a:cs typeface="+mn-cs"/>
              </a:rPr>
              <a:t>WIC Breastfeeding Support </a:t>
            </a:r>
            <a:r>
              <a:rPr lang="en-US" sz="1200" b="0" i="0" u="none" strike="noStrike" kern="1200" baseline="0" dirty="0">
                <a:solidFill>
                  <a:schemeClr val="tx1"/>
                </a:solidFill>
                <a:latin typeface="+mn-lt"/>
                <a:ea typeface="+mn-ea"/>
                <a:cs typeface="+mn-cs"/>
              </a:rPr>
              <a:t>and the U.S. Department of Health and Human Services Office of Women’s Health (OWH) </a:t>
            </a:r>
            <a:r>
              <a:rPr lang="en-US" sz="1200" b="1" i="0" u="none" strike="noStrike" kern="1200" baseline="0" dirty="0">
                <a:solidFill>
                  <a:schemeClr val="tx1"/>
                </a:solidFill>
                <a:latin typeface="+mn-lt"/>
                <a:ea typeface="+mn-ea"/>
                <a:cs typeface="+mn-cs"/>
              </a:rPr>
              <a:t>Your Guide to Breastfeeding </a:t>
            </a:r>
            <a:r>
              <a:rPr lang="en-US" sz="1200" b="0" i="0" u="none" strike="noStrike" kern="1200" baseline="0" dirty="0">
                <a:solidFill>
                  <a:schemeClr val="tx1"/>
                </a:solidFill>
                <a:latin typeface="+mn-lt"/>
                <a:ea typeface="+mn-ea"/>
                <a:cs typeface="+mn-cs"/>
              </a:rPr>
              <a:t>and their </a:t>
            </a:r>
            <a:r>
              <a:rPr lang="en-US" sz="1200" b="1" i="0" u="none" strike="noStrike" kern="1200" baseline="0" dirty="0">
                <a:solidFill>
                  <a:schemeClr val="tx1"/>
                </a:solidFill>
                <a:latin typeface="+mn-lt"/>
                <a:ea typeface="+mn-ea"/>
                <a:cs typeface="+mn-cs"/>
              </a:rPr>
              <a:t>National Breastfeeding Helpline</a:t>
            </a:r>
            <a:r>
              <a:rPr lang="en-US" sz="1200" b="0" i="0" u="none" strike="noStrike" kern="1200" baseline="0" dirty="0">
                <a:solidFill>
                  <a:schemeClr val="tx1"/>
                </a:solidFill>
                <a:latin typeface="+mn-lt"/>
                <a:ea typeface="+mn-ea"/>
                <a:cs typeface="+mn-cs"/>
              </a:rPr>
              <a:t>, which are freely accessible to all women. </a:t>
            </a:r>
          </a:p>
        </p:txBody>
      </p:sp>
      <p:sp>
        <p:nvSpPr>
          <p:cNvPr id="4" name="Slide Number Placeholder 3"/>
          <p:cNvSpPr>
            <a:spLocks noGrp="1"/>
          </p:cNvSpPr>
          <p:nvPr>
            <p:ph type="sldNum" sz="quarter" idx="10"/>
          </p:nvPr>
        </p:nvSpPr>
        <p:spPr/>
        <p:txBody>
          <a:bodyPr/>
          <a:lstStyle/>
          <a:p>
            <a:fld id="{E4D2E01A-738C-4B96-B648-3A3EAB5227BC}" type="slidenum">
              <a:rPr lang="en-US" smtClean="0"/>
              <a:t>116</a:t>
            </a:fld>
            <a:endParaRPr lang="en-US"/>
          </a:p>
        </p:txBody>
      </p:sp>
    </p:spTree>
    <p:extLst>
      <p:ext uri="{BB962C8B-B14F-4D97-AF65-F5344CB8AC3E}">
        <p14:creationId xmlns:p14="http://schemas.microsoft.com/office/powerpoint/2010/main" val="33960772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Older adults include individuals ages 60 and older—a life stage that includes a broad range of ages and is influenced by a number of health and social changes that affect this population’s nutritional status.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Compared to younger adults, older adults are at greater risk of chronic diseases, such as cardiovascular disease and cancer, as well as health conditions related to changes in bone and muscle mass, such as osteoporosis and </a:t>
            </a:r>
            <a:r>
              <a:rPr lang="en-US" sz="1200" b="0" i="0" u="none" strike="noStrike" kern="1200" baseline="0" dirty="0" err="1">
                <a:solidFill>
                  <a:schemeClr val="tx1"/>
                </a:solidFill>
                <a:latin typeface="+mn-lt"/>
                <a:ea typeface="+mn-ea"/>
                <a:cs typeface="+mn-cs"/>
              </a:rPr>
              <a:t>sarcopenia</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increasing number of older adults start this life stage with excess body weight. Preventing additional weight gain and achieving a healthy weight by following a healthy dietary pattern, and adopting an active lifestyle can support healthy aging.</a:t>
            </a:r>
            <a:endParaRPr lang="en-US" dirty="0"/>
          </a:p>
          <a:p>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117</a:t>
            </a:fld>
            <a:endParaRPr lang="en-US"/>
          </a:p>
        </p:txBody>
      </p:sp>
    </p:spTree>
    <p:extLst>
      <p:ext uri="{BB962C8B-B14F-4D97-AF65-F5344CB8AC3E}">
        <p14:creationId xmlns:p14="http://schemas.microsoft.com/office/powerpoint/2010/main" val="21669794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Older adults are encouraged to follow the recommendations on the types of foods and beverages that make up a healthy dietary pattern described in </a:t>
            </a:r>
            <a:r>
              <a:rPr lang="en-US" sz="1200" b="1" i="1" u="none" strike="noStrike" kern="1200" baseline="0" dirty="0">
                <a:solidFill>
                  <a:schemeClr val="tx1"/>
                </a:solidFill>
                <a:latin typeface="+mn-lt"/>
                <a:ea typeface="+mn-ea"/>
                <a:cs typeface="+mn-cs"/>
              </a:rPr>
              <a:t>Chapter 1. Nutrition and Health Across the Lifespan: The Guidelines and Key Recommendations. </a:t>
            </a:r>
            <a:r>
              <a:rPr lang="en-US" sz="1200" b="0" i="0" u="none" strike="noStrike" kern="1200" baseline="0" dirty="0">
                <a:solidFill>
                  <a:schemeClr val="tx1"/>
                </a:solidFill>
                <a:latin typeface="+mn-lt"/>
                <a:ea typeface="+mn-ea"/>
                <a:cs typeface="+mn-cs"/>
              </a:rPr>
              <a:t>This table displays the Healthy U.S.-Style Dietary Pattern to illustrate the specific food group amounts and limits for other dietary components that make up healthy dietary patterns at the six calorie levels most relevant to older adults. </a:t>
            </a: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aseline="0" dirty="0"/>
              <a:t>Older adults generally have lower calorie needs but similar or even increased nutrient needs compared to younger adults. The overall nutrient density of dietary patterns is particularly important to this age group. Calorie needs are generally lower for females compared to males, and for those who are older, smaller, and less physically active. </a:t>
            </a:r>
            <a:r>
              <a:rPr lang="en-US" sz="1200" b="0" i="0" u="none" strike="noStrike" kern="1200" baseline="0" dirty="0">
                <a:solidFill>
                  <a:schemeClr val="tx1"/>
                </a:solidFill>
                <a:latin typeface="+mn-lt"/>
                <a:ea typeface="+mn-ea"/>
                <a:cs typeface="+mn-cs"/>
              </a:rPr>
              <a:t>Females ages 60 and older require about 1,600 to 2,200 calories per day and males ages 60 and older require about 2,000 to 2,600 calories per day. </a:t>
            </a:r>
            <a:endParaRPr lang="en-US" baseline="0" dirty="0"/>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Key Points on Food Groups:</a:t>
            </a:r>
          </a:p>
          <a:p>
            <a:pPr marL="0" indent="0">
              <a:buFont typeface="Arial" panose="020B0604020202020204" pitchFamily="34" charset="0"/>
              <a:buNone/>
            </a:pPr>
            <a:r>
              <a:rPr lang="en-US" b="1" baseline="0" dirty="0"/>
              <a:t>Vegetables</a:t>
            </a:r>
            <a:r>
              <a:rPr lang="en-US" baseline="0" dirty="0"/>
              <a:t>: 2-3.5 cups/day</a:t>
            </a:r>
          </a:p>
          <a:p>
            <a:pPr marL="0" indent="0">
              <a:buFont typeface="Arial" panose="020B0604020202020204" pitchFamily="34" charset="0"/>
              <a:buNone/>
            </a:pPr>
            <a:r>
              <a:rPr lang="en-US" b="1" baseline="0" dirty="0"/>
              <a:t>Fruits: </a:t>
            </a:r>
            <a:r>
              <a:rPr lang="en-US" b="0" baseline="0" dirty="0"/>
              <a:t>1.5-2 cups/day</a:t>
            </a:r>
            <a:endParaRPr lang="en-US" b="1" baseline="0" dirty="0"/>
          </a:p>
          <a:p>
            <a:pPr marL="0" indent="0">
              <a:buFont typeface="Arial" panose="020B0604020202020204" pitchFamily="34" charset="0"/>
              <a:buNone/>
            </a:pPr>
            <a:r>
              <a:rPr lang="en-US" b="1" baseline="0" dirty="0"/>
              <a:t>Grains: </a:t>
            </a:r>
            <a:r>
              <a:rPr lang="en-US" b="0" baseline="0" dirty="0"/>
              <a:t>5-9 </a:t>
            </a:r>
            <a:r>
              <a:rPr lang="en-US" b="0" baseline="0" dirty="0" err="1"/>
              <a:t>oz</a:t>
            </a:r>
            <a:r>
              <a:rPr lang="en-US" b="0" baseline="0" dirty="0"/>
              <a:t>/day</a:t>
            </a:r>
            <a:endParaRPr lang="en-US" b="1" baseline="0" dirty="0"/>
          </a:p>
          <a:p>
            <a:pPr marL="0" indent="0">
              <a:buFont typeface="Arial" panose="020B0604020202020204" pitchFamily="34" charset="0"/>
              <a:buNone/>
            </a:pPr>
            <a:r>
              <a:rPr lang="en-US" b="1" baseline="0" dirty="0"/>
              <a:t>Dairy: </a:t>
            </a:r>
            <a:r>
              <a:rPr lang="en-US" b="0" baseline="0" dirty="0"/>
              <a:t>3 cups/day</a:t>
            </a:r>
            <a:endParaRPr lang="en-US" b="1" baseline="0" dirty="0"/>
          </a:p>
          <a:p>
            <a:pPr marL="0" indent="0">
              <a:buFont typeface="Arial" panose="020B0604020202020204" pitchFamily="34" charset="0"/>
              <a:buNone/>
            </a:pPr>
            <a:r>
              <a:rPr lang="en-US" b="1" baseline="0" dirty="0"/>
              <a:t>Protein Foods: </a:t>
            </a:r>
            <a:r>
              <a:rPr lang="en-US" b="0" baseline="0" dirty="0"/>
              <a:t>5-6.5 </a:t>
            </a:r>
            <a:r>
              <a:rPr lang="en-US" b="0" baseline="0" dirty="0" err="1"/>
              <a:t>oz</a:t>
            </a:r>
            <a:r>
              <a:rPr lang="en-US" b="0" baseline="0" dirty="0"/>
              <a:t>/day</a:t>
            </a:r>
            <a:endParaRPr lang="en-US" b="1" baseline="0" dirty="0"/>
          </a:p>
          <a:p>
            <a:pPr marL="0" indent="0">
              <a:buFont typeface="Arial" panose="020B0604020202020204" pitchFamily="34" charset="0"/>
              <a:buNone/>
            </a:pPr>
            <a:r>
              <a:rPr lang="en-US" b="1" baseline="0" dirty="0"/>
              <a:t>Oils: </a:t>
            </a:r>
            <a:r>
              <a:rPr lang="en-US" b="0" baseline="0" dirty="0"/>
              <a:t>22-34 g/day</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1" i="1" baseline="0" dirty="0"/>
              <a:t>Footnotes: </a:t>
            </a:r>
          </a:p>
          <a:p>
            <a:r>
              <a:rPr lang="en-US" sz="1200" kern="1200" baseline="300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Calorie level ranges: Females: 1,600-2,200 calories; Males: 2,000-2,600 calories. Energy levels are calculated based on median height and body weight for healthy body mass index (BMI) reference individuals. For adults, the reference man is 5 feet 10 inches tall and weighs 154 pounds. The reference woman is 5 feet 4 inches tall and weighs 126 pounds. Calorie needs vary based on many factors. The DRI Calculator for Healthcare Professionals, available at nal.usda.gov/</a:t>
            </a:r>
            <a:r>
              <a:rPr lang="en-US" sz="1200" kern="1200" dirty="0" err="1">
                <a:solidFill>
                  <a:schemeClr val="tx1"/>
                </a:solidFill>
                <a:effectLst/>
                <a:latin typeface="+mn-lt"/>
                <a:ea typeface="+mn-ea"/>
                <a:cs typeface="+mn-cs"/>
              </a:rPr>
              <a:t>fnic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dri</a:t>
            </a:r>
            <a:r>
              <a:rPr lang="en-US" sz="1200" kern="1200" dirty="0">
                <a:solidFill>
                  <a:schemeClr val="tx1"/>
                </a:solidFill>
                <a:effectLst/>
                <a:latin typeface="+mn-lt"/>
                <a:ea typeface="+mn-ea"/>
                <a:cs typeface="+mn-cs"/>
              </a:rPr>
              <a:t>-calculator, can be used to estimate calorie needs based on age, sex, height, weight, and physical activity level. </a:t>
            </a:r>
          </a:p>
          <a:p>
            <a:r>
              <a:rPr lang="en-US" sz="1200" kern="1200" baseline="300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Definitions for each food group and subgroup and quantity (e.g., cup or ounce equivalents) are provided in </a:t>
            </a:r>
            <a:r>
              <a:rPr lang="en-US" sz="1200" b="1" i="1" kern="1200" dirty="0">
                <a:solidFill>
                  <a:schemeClr val="tx1"/>
                </a:solidFill>
                <a:effectLst/>
                <a:latin typeface="+mn-lt"/>
                <a:ea typeface="+mn-ea"/>
                <a:cs typeface="+mn-cs"/>
              </a:rPr>
              <a:t>Chapter 1</a:t>
            </a:r>
            <a:r>
              <a:rPr lang="en-US" sz="1200" kern="1200" dirty="0">
                <a:solidFill>
                  <a:schemeClr val="tx1"/>
                </a:solidFill>
                <a:effectLst/>
                <a:latin typeface="+mn-lt"/>
                <a:ea typeface="+mn-ea"/>
                <a:cs typeface="+mn-cs"/>
              </a:rPr>
              <a:t> and are compiled in </a:t>
            </a:r>
            <a:r>
              <a:rPr lang="en-US" sz="1200" b="1" i="1" kern="1200" dirty="0">
                <a:solidFill>
                  <a:schemeClr val="tx1"/>
                </a:solidFill>
                <a:effectLst/>
                <a:latin typeface="+mn-lt"/>
                <a:ea typeface="+mn-ea"/>
                <a:cs typeface="+mn-cs"/>
              </a:rPr>
              <a:t>Appendix 3. </a:t>
            </a: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All foods are assumed to be in nutrient-dense forms; lean or low-fat and prepared with minimal added sugars; refined starches, saturated fat, or sodium. If all food choices to meet food group recommendations are in nutrient-dense forms, a small number of calories remain within the overall limit of the pattern (i.e., limit on calories for other uses). The number of calories depends on the total calorie level of the pattern and the amounts of food from each food group required to meet nutritional goals. Calories up to the specified limit can be used for added sugars, saturated fat, and/or alcohol, or to eat more than the recommended amount of food in a food group.</a:t>
            </a:r>
          </a:p>
          <a:p>
            <a:r>
              <a:rPr lang="en-US" sz="1200" kern="1200" dirty="0">
                <a:solidFill>
                  <a:schemeClr val="tx1"/>
                </a:solidFill>
                <a:effectLst/>
                <a:latin typeface="+mn-lt"/>
                <a:ea typeface="+mn-ea"/>
                <a:cs typeface="+mn-cs"/>
              </a:rPr>
              <a:t>NOTE: The total dietary pattern should not exceed Dietary Guidelines limits for added sugars, saturated fat, and alcohol; be within the Acceptable Macronutrient Distribution Ranges for protein, carbohydrate, and total fats; and stay within calorie limits. Values are rounded. See </a:t>
            </a:r>
            <a:r>
              <a:rPr lang="en-US" sz="1200" b="1" i="1" kern="1200" dirty="0">
                <a:solidFill>
                  <a:schemeClr val="tx1"/>
                </a:solidFill>
                <a:effectLst/>
                <a:latin typeface="+mn-lt"/>
                <a:ea typeface="+mn-ea"/>
                <a:cs typeface="+mn-cs"/>
              </a:rPr>
              <a:t>Appendix 3</a:t>
            </a:r>
            <a:r>
              <a:rPr lang="en-US" sz="1200" kern="1200" dirty="0">
                <a:solidFill>
                  <a:schemeClr val="tx1"/>
                </a:solidFill>
                <a:effectLst/>
                <a:latin typeface="+mn-lt"/>
                <a:ea typeface="+mn-ea"/>
                <a:cs typeface="+mn-cs"/>
              </a:rPr>
              <a:t> for all calorie levels of the pattern.</a:t>
            </a:r>
          </a:p>
          <a:p>
            <a:br>
              <a:rPr lang="en-US" sz="1200" kern="1200" dirty="0">
                <a:solidFill>
                  <a:schemeClr val="tx1"/>
                </a:solidFill>
                <a:effectLst/>
                <a:latin typeface="+mn-lt"/>
                <a:ea typeface="+mn-ea"/>
                <a:cs typeface="+mn-cs"/>
              </a:rPr>
            </a:br>
            <a:endParaRPr lang="en-US" b="1" i="1" baseline="0" dirty="0"/>
          </a:p>
          <a:p>
            <a:pPr marL="0" indent="0">
              <a:buFont typeface="Arial" panose="020B0604020202020204" pitchFamily="34" charset="0"/>
              <a:buNone/>
            </a:pPr>
            <a:endParaRPr lang="en-US" b="1" baseline="0" dirty="0"/>
          </a:p>
          <a:p>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118</a:t>
            </a:fld>
            <a:endParaRPr lang="en-US"/>
          </a:p>
        </p:txBody>
      </p:sp>
    </p:spTree>
    <p:extLst>
      <p:ext uri="{BB962C8B-B14F-4D97-AF65-F5344CB8AC3E}">
        <p14:creationId xmlns:p14="http://schemas.microsoft.com/office/powerpoint/2010/main" val="351737703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mn-lt"/>
                <a:ea typeface="+mn-ea"/>
                <a:cs typeface="+mn-cs"/>
              </a:rPr>
              <a:t>The Bar Chart shows average intakes of the food groups per day compared to recommended intake ranges for males and females ages 60 and older. Average daily intakes of total fruit, total vegetables, and dairy foods falls below the recommended intake ranges. Average daily intakes of total grains and total protein foods are within the recommended range of intakes for males, but below the range of recommended intakes for females. The Healthy Eating Index score for this age group is 63 out of 100. </a:t>
            </a:r>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119</a:t>
            </a:fld>
            <a:endParaRPr lang="en-US"/>
          </a:p>
        </p:txBody>
      </p:sp>
    </p:spTree>
    <p:extLst>
      <p:ext uri="{BB962C8B-B14F-4D97-AF65-F5344CB8AC3E}">
        <p14:creationId xmlns:p14="http://schemas.microsoft.com/office/powerpoint/2010/main" val="14906223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Three bar charts show the average intakes for males and females ages 60 and older, compared to recommended intake ranges of total vegetables and vegetable subgroups, total grains and grain subgroups, and total protein foods and protein food subgroups. Average daily intakes of total vegetables fall below the range of recommended intakes for both males and females. Average weekly intakes of most vegetable subgroups, including dark green, red and orange, beans, peas, and lentils, and starchy vegetables fall below recommendations for both males and females, while both fall within recommendations for the other vegetable subgroup. Total grains intakes fall within the range of recommended intakes for males, but falls below the range of recommended intakes for females. Average daily intakes for grain subgroups fall below recommended ranges for whole grains and above recommendations for refined grains for both males and females. Average daily intakes of total protein foods are within the recommended intake range for males, but below the range of recommended intakes for females.  Weekly intakes of meats, poultry and eggs, and nuts, seeds and soy exceed the range of recommended intakes for males, but are within the range of recommended intakes for females. Average weekly intake of seafood is below the recommended intake ranges for both males and females.</a:t>
            </a:r>
          </a:p>
          <a:p>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120</a:t>
            </a:fld>
            <a:endParaRPr lang="en-US"/>
          </a:p>
        </p:txBody>
      </p:sp>
    </p:spTree>
    <p:extLst>
      <p:ext uri="{BB962C8B-B14F-4D97-AF65-F5344CB8AC3E}">
        <p14:creationId xmlns:p14="http://schemas.microsoft.com/office/powerpoint/2010/main" val="27011773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mn-lt"/>
                <a:ea typeface="+mn-ea"/>
                <a:cs typeface="+mn-cs"/>
              </a:rPr>
              <a:t>Circle charts are used to show the percent of this age group who exceed limits for added sugars, saturated fat and sodium. 54 and 58% of males and females, respectively, exceed the limit for added sugars. 80 and 77% of males and females, respectively, exceed the limit for saturated fat. 94 and 72% of males and females, exceed the limit for sodium.</a:t>
            </a:r>
            <a:endParaRPr lang="en-US" i="0" dirty="0"/>
          </a:p>
        </p:txBody>
      </p:sp>
      <p:sp>
        <p:nvSpPr>
          <p:cNvPr id="4" name="Slide Number Placeholder 3"/>
          <p:cNvSpPr>
            <a:spLocks noGrp="1"/>
          </p:cNvSpPr>
          <p:nvPr>
            <p:ph type="sldNum" sz="quarter" idx="10"/>
          </p:nvPr>
        </p:nvSpPr>
        <p:spPr/>
        <p:txBody>
          <a:bodyPr/>
          <a:lstStyle/>
          <a:p>
            <a:fld id="{AD350C03-EA70-4208-8557-6A069E470423}" type="slidenum">
              <a:rPr lang="en-US" smtClean="0"/>
              <a:t>121</a:t>
            </a:fld>
            <a:endParaRPr lang="en-US"/>
          </a:p>
        </p:txBody>
      </p:sp>
    </p:spTree>
    <p:extLst>
      <p:ext uri="{BB962C8B-B14F-4D97-AF65-F5344CB8AC3E}">
        <p14:creationId xmlns:p14="http://schemas.microsoft.com/office/powerpoint/2010/main" val="25583129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nutrition considerations for the general U.S. population described in </a:t>
            </a:r>
            <a:r>
              <a:rPr lang="en-US" sz="1200" b="1" i="1" kern="1200" dirty="0">
                <a:solidFill>
                  <a:schemeClr val="tx1"/>
                </a:solidFill>
                <a:effectLst/>
                <a:latin typeface="+mn-lt"/>
                <a:ea typeface="+mn-ea"/>
                <a:cs typeface="+mn-cs"/>
              </a:rPr>
              <a:t>Chapter 1. </a:t>
            </a:r>
            <a:r>
              <a:rPr lang="en-US" sz="1200" kern="1200" dirty="0">
                <a:solidFill>
                  <a:schemeClr val="tx1"/>
                </a:solidFill>
                <a:effectLst/>
                <a:latin typeface="+mn-lt"/>
                <a:ea typeface="+mn-ea"/>
                <a:cs typeface="+mn-cs"/>
              </a:rPr>
              <a:t>apply to older adults. For example, the nutrients of public concern—calcium, vitamin D, potassium, and dietary fiber—apply to this age group as well. However, this age group also has some special nutrition considerations, shown here. </a:t>
            </a:r>
            <a:endParaRPr lang="en-US" b="1" dirty="0"/>
          </a:p>
          <a:p>
            <a:endParaRPr lang="en-US" b="1" dirty="0"/>
          </a:p>
          <a:p>
            <a:r>
              <a:rPr lang="en-US" b="1" dirty="0"/>
              <a:t>Protein-</a:t>
            </a:r>
            <a:r>
              <a:rPr lang="en-US" b="1" baseline="0" dirty="0"/>
              <a:t> </a:t>
            </a:r>
            <a:r>
              <a:rPr lang="en-US" sz="1200" b="0" i="0" u="none" strike="noStrike" kern="1200" baseline="0" dirty="0">
                <a:solidFill>
                  <a:schemeClr val="tx1"/>
                </a:solidFill>
                <a:latin typeface="+mn-lt"/>
                <a:ea typeface="+mn-ea"/>
                <a:cs typeface="+mn-cs"/>
              </a:rPr>
              <a:t>Consuming enough protein is important to prevent the loss of lean muscle mass that occurs naturally with age. Intake patterns show average intakes of protein foods is lower for individuals ages 71 and older compared to adults ages 60 through 70. About 50 percent of women and 30 percent of men 71 and older fall short of protein foods recommendations.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Most older adults are meeting or exceeding weekly recommendations for meats, poultry, and eggs, making this subgroup a common source of protein foods for older adults. However, seafood, dairy and fortified soy alternatives, and beans, peas, and lentils are </a:t>
            </a:r>
            <a:r>
              <a:rPr lang="en-US" sz="1200" b="0" i="0" u="none" strike="noStrike" kern="1200" baseline="0" dirty="0" err="1">
                <a:solidFill>
                  <a:schemeClr val="tx1"/>
                </a:solidFill>
                <a:latin typeface="+mn-lt"/>
                <a:ea typeface="+mn-ea"/>
                <a:cs typeface="+mn-cs"/>
              </a:rPr>
              <a:t>underconsumed</a:t>
            </a:r>
            <a:r>
              <a:rPr lang="en-US" sz="1200" b="0" i="0" u="none" strike="noStrike" kern="1200" baseline="0" dirty="0">
                <a:solidFill>
                  <a:schemeClr val="tx1"/>
                </a:solidFill>
                <a:latin typeface="+mn-lt"/>
                <a:ea typeface="+mn-ea"/>
                <a:cs typeface="+mn-cs"/>
              </a:rPr>
              <a:t>, yet provide important nutrients that support healthy dietary patterns. Many older adults can improve their dietary pattern and better meet nutrient needs by choosing from a wider variety of protein sources. </a:t>
            </a:r>
            <a:endParaRPr lang="en-US" b="1" baseline="0" dirty="0"/>
          </a:p>
          <a:p>
            <a:endParaRPr lang="en-US" b="1" baseline="0" dirty="0"/>
          </a:p>
          <a:p>
            <a:r>
              <a:rPr lang="en-US" b="1" baseline="0" dirty="0"/>
              <a:t>Vitamin B12- </a:t>
            </a:r>
            <a:r>
              <a:rPr lang="en-US" sz="1200" b="0" i="0" u="none" strike="noStrike" kern="1200" baseline="0" dirty="0">
                <a:solidFill>
                  <a:schemeClr val="tx1"/>
                </a:solidFill>
                <a:latin typeface="+mn-lt"/>
                <a:ea typeface="+mn-ea"/>
                <a:cs typeface="+mn-cs"/>
              </a:rPr>
              <a:t>Vitamin B12 is of concern for some older adults because the ability to absorb this nutrient can decrease with age and use of certain medications can decrease absorption. Older adults are encouraged to meet the recommendations for protein foods, a common source of vitamin B12, and include foods fortified with vitamin B12, such as breakfast cereals. Some individuals also may require vitamin B12 dietary supplements. Individuals are encouraged to speak with their healthcare provider to determine what, if any, supplementation is appropriate. </a:t>
            </a:r>
            <a:endParaRPr lang="en-US" b="1" baseline="0" dirty="0"/>
          </a:p>
          <a:p>
            <a:pPr marL="0" indent="0">
              <a:buFont typeface="Arial" panose="020B0604020202020204" pitchFamily="34" charset="0"/>
              <a:buNone/>
            </a:pPr>
            <a:endParaRPr lang="en-US" b="0" baseline="0" dirty="0"/>
          </a:p>
          <a:p>
            <a:r>
              <a:rPr lang="en-US" b="1" baseline="0" dirty="0"/>
              <a:t>Beverages- </a:t>
            </a:r>
            <a:r>
              <a:rPr lang="en-US" sz="1200" b="0" i="0" u="none" strike="noStrike" kern="1200" baseline="0" dirty="0">
                <a:solidFill>
                  <a:schemeClr val="tx1"/>
                </a:solidFill>
                <a:latin typeface="+mn-lt"/>
                <a:ea typeface="+mn-ea"/>
                <a:cs typeface="+mn-cs"/>
              </a:rPr>
              <a:t>Many older adults do not drink enough fluids to stay hydrated. One reason for this is that the sensation of thirst tends to decline with age. Concerns about bladder control or issues with mobility also may hinder intake of fluids among older adults. It is important that older adults drink plenty of water to prevent dehydration and aid in the digestion of food and absorption of nutrients. In addition to water, choosing unsweetened beverages such as 100% fruit or vegetable juice and low-fat or fat-free milk or fortified soy beverage can support fluid intake to prevent dehydration while helping to achieve food group recommendations. The water that is contained in foods, such as fruits, vegetables, and soups, contributes to hydration status and is a contributor to total fluid intake. </a:t>
            </a:r>
            <a:endParaRPr lang="en-US" b="1" baseline="0" dirty="0"/>
          </a:p>
          <a:p>
            <a:pPr marL="171450" indent="-171450">
              <a:buFont typeface="Arial" panose="020B0604020202020204" pitchFamily="34" charset="0"/>
              <a:buChar char="•"/>
            </a:pPr>
            <a:endParaRPr lang="en-US" b="0" baseline="0" dirty="0"/>
          </a:p>
          <a:p>
            <a:r>
              <a:rPr lang="en-US" b="1" baseline="0" dirty="0"/>
              <a:t>Alcoholic Beverages- </a:t>
            </a:r>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do not recommend initiating alcohol consumption for any reason. To help older adults move toward a healthy dietary pattern and minimize risks associated with drinking, older adults can choose not to drink or drink in moderation—limiting intakes to 2 drinks or less in a day for men and 1 drink or less in a day for women, when alcohol is consumed. Older adults who choose to drink may experience the effects of alcohol more quickly than they did when they were younger. This puts older adults at higher risk of falls, car crashes, and other injuries that may result from drinking. In addition, older adults tend to have a greater number of comorbid health conditions than younger adults, and alcohol use or misuse may adversely affect the condition or interfere with management of the disease. Certain older adults should avoid drinking alcohol completely.</a:t>
            </a:r>
            <a:endParaRPr lang="en-US" b="1" baseline="0" dirty="0"/>
          </a:p>
          <a:p>
            <a:pPr marL="0" indent="0">
              <a:buFont typeface="Arial" panose="020B0604020202020204" pitchFamily="34" charset="0"/>
              <a:buNone/>
            </a:pPr>
            <a:endParaRPr lang="en-US" b="0" strike="sngStrike" baseline="0" dirty="0"/>
          </a:p>
        </p:txBody>
      </p:sp>
      <p:sp>
        <p:nvSpPr>
          <p:cNvPr id="4" name="Slide Number Placeholder 3"/>
          <p:cNvSpPr>
            <a:spLocks noGrp="1"/>
          </p:cNvSpPr>
          <p:nvPr>
            <p:ph type="sldNum" sz="quarter" idx="10"/>
          </p:nvPr>
        </p:nvSpPr>
        <p:spPr/>
        <p:txBody>
          <a:bodyPr/>
          <a:lstStyle/>
          <a:p>
            <a:fld id="{AD350C03-EA70-4208-8557-6A069E470423}" type="slidenum">
              <a:rPr lang="en-US" smtClean="0"/>
              <a:t>122</a:t>
            </a:fld>
            <a:endParaRPr lang="en-US"/>
          </a:p>
        </p:txBody>
      </p:sp>
    </p:spTree>
    <p:extLst>
      <p:ext uri="{BB962C8B-B14F-4D97-AF65-F5344CB8AC3E}">
        <p14:creationId xmlns:p14="http://schemas.microsoft.com/office/powerpoint/2010/main" val="30698241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Similar to other life stages, older adults can be supported by professionals, family, and friends to achieve a healthy dietary pattern that accounts for factors such as cost, preferences, traditions, and access. Additional factors to consider when supporting healthy eating for older adults include: </a:t>
            </a:r>
            <a:endParaRPr lang="en-US" b="1" dirty="0"/>
          </a:p>
          <a:p>
            <a:endParaRPr lang="en-US" b="1" dirty="0"/>
          </a:p>
          <a:p>
            <a:r>
              <a:rPr lang="en-US" b="1" dirty="0"/>
              <a:t>Enjoyment</a:t>
            </a:r>
            <a:r>
              <a:rPr lang="en-US" b="1" baseline="0" dirty="0"/>
              <a:t> of food- </a:t>
            </a:r>
            <a:r>
              <a:rPr lang="en-US" b="0" baseline="0" dirty="0"/>
              <a:t>Sharing meals with friends and family can help increase food enjoyment and promote adequacy of dietary intake for older adults</a:t>
            </a:r>
          </a:p>
          <a:p>
            <a:endParaRPr lang="en-US" b="1" baseline="0" dirty="0"/>
          </a:p>
          <a:p>
            <a:r>
              <a:rPr lang="en-US" b="1" baseline="0" dirty="0"/>
              <a:t>Ability to chew or swallow foods- </a:t>
            </a:r>
            <a:r>
              <a:rPr lang="en-US" b="0" baseline="0" dirty="0"/>
              <a:t>Experimenting with the preparation of foods from all food groups can help identify textures that are acceptable, appealing, and enjoyable for adults who have difficulties chewing or swallowing. Good dental health is critical to the ability to chew foods properly.</a:t>
            </a:r>
          </a:p>
          <a:p>
            <a:endParaRPr lang="en-US" b="1" baseline="0" dirty="0"/>
          </a:p>
          <a:p>
            <a:r>
              <a:rPr lang="en-US" b="1" baseline="0" dirty="0"/>
              <a:t>Food safety- </a:t>
            </a:r>
            <a:r>
              <a:rPr lang="en-US" b="0" baseline="0" dirty="0"/>
              <a:t>Practicing safe food handling procedures is of particular importance for older adults due to a decline in immune system function that accompanies age and that increases risk of foodborne illness</a:t>
            </a:r>
            <a:endParaRPr lang="en-US" b="0" dirty="0"/>
          </a:p>
        </p:txBody>
      </p:sp>
      <p:sp>
        <p:nvSpPr>
          <p:cNvPr id="4" name="Slide Number Placeholder 3"/>
          <p:cNvSpPr>
            <a:spLocks noGrp="1"/>
          </p:cNvSpPr>
          <p:nvPr>
            <p:ph type="sldNum" sz="quarter" idx="10"/>
          </p:nvPr>
        </p:nvSpPr>
        <p:spPr/>
        <p:txBody>
          <a:bodyPr/>
          <a:lstStyle/>
          <a:p>
            <a:fld id="{AD350C03-EA70-4208-8557-6A069E470423}" type="slidenum">
              <a:rPr lang="en-US" smtClean="0"/>
              <a:t>123</a:t>
            </a:fld>
            <a:endParaRPr lang="en-US"/>
          </a:p>
        </p:txBody>
      </p:sp>
    </p:spTree>
    <p:extLst>
      <p:ext uri="{BB962C8B-B14F-4D97-AF65-F5344CB8AC3E}">
        <p14:creationId xmlns:p14="http://schemas.microsoft.com/office/powerpoint/2010/main" val="41607758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Older adults have access to a variety of Government resources to support a healthy dietary pattern as part of overall healthy aging. Professionals working with older Americans can use these resources to better support access to healthy, safe, and affordable food choices. </a:t>
            </a: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US"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Congregate Nutrition Services: </a:t>
            </a:r>
            <a:r>
              <a:rPr lang="en-US" sz="1200" b="0" i="0" u="none" strike="noStrike" kern="1200" baseline="0" dirty="0">
                <a:solidFill>
                  <a:schemeClr val="tx1"/>
                </a:solidFill>
                <a:latin typeface="+mn-lt"/>
                <a:ea typeface="+mn-ea"/>
                <a:cs typeface="+mn-cs"/>
              </a:rPr>
              <a:t>The Older Americans Act authorizes meals and related services in congregate settings for any person age 60 years and older and their spouse of any age. Program sites offer older individuals healthy meals and opportunities to socialize. Congregate meals are typically provided in senior centers, schools, churches, or other community settings.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fr-FR" sz="1200" b="1" i="0" u="none" strike="noStrike" kern="1200" baseline="0" dirty="0" err="1">
                <a:solidFill>
                  <a:schemeClr val="tx1"/>
                </a:solidFill>
                <a:latin typeface="+mn-lt"/>
                <a:ea typeface="+mn-ea"/>
                <a:cs typeface="+mn-cs"/>
              </a:rPr>
              <a:t>Supplemental</a:t>
            </a:r>
            <a:r>
              <a:rPr lang="fr-FR" sz="1200" b="1" i="0" u="none" strike="noStrike" kern="1200" baseline="0" dirty="0">
                <a:solidFill>
                  <a:schemeClr val="tx1"/>
                </a:solidFill>
                <a:latin typeface="+mn-lt"/>
                <a:ea typeface="+mn-ea"/>
                <a:cs typeface="+mn-cs"/>
              </a:rPr>
              <a:t> Nutrition Assistance Program (SNAP): </a:t>
            </a:r>
            <a:r>
              <a:rPr lang="en-US" sz="1200" b="0" i="0" u="none" strike="noStrike" kern="1200" baseline="0" dirty="0">
                <a:solidFill>
                  <a:schemeClr val="tx1"/>
                </a:solidFill>
                <a:latin typeface="+mn-lt"/>
                <a:ea typeface="+mn-ea"/>
                <a:cs typeface="+mn-cs"/>
              </a:rPr>
              <a:t>Older adults with limited income may qualify for SNAP, a Federal program that provides temporary benefits to help    individuals purchase foods and beverages to support a healthy    dietary pattern when resources are constrained.</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Commodity Supplemental Food Program (CSFP): </a:t>
            </a:r>
            <a:r>
              <a:rPr lang="en-US" sz="1200" b="0" i="0" u="none" strike="noStrike" kern="1200" baseline="0" dirty="0">
                <a:solidFill>
                  <a:schemeClr val="tx1"/>
                </a:solidFill>
                <a:latin typeface="+mn-lt"/>
                <a:ea typeface="+mn-ea"/>
                <a:cs typeface="+mn-cs"/>
              </a:rPr>
              <a:t>The CSFP supplements the diets of low-income older adults by providing nutritious USDA packaged food to support a healthy dietary pattern. The CSFP is federally funded, and private and nonprofit institutions facilitate the distribution of monthly CSFP packages to eligible older adults.</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Home-Delivered Nutrition Services: </a:t>
            </a:r>
            <a:r>
              <a:rPr lang="en-US" sz="1200" b="0" i="0" u="none" strike="noStrike" kern="1200" baseline="0" dirty="0">
                <a:solidFill>
                  <a:schemeClr val="tx1"/>
                </a:solidFill>
                <a:latin typeface="+mn-lt"/>
                <a:ea typeface="+mn-ea"/>
                <a:cs typeface="+mn-cs"/>
              </a:rPr>
              <a:t>The Older Americans Act authorizes meals and related services in a person’s home for individuals ages 60 years and older and their spouse of any age. Older adults who experience difficulty leaving the home due to frailty, health concerns, or certain medical conditions may benefit from home-delivered meals offered under the Older Americans Act.</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Child and Adult Care Food Program (CACFP): </a:t>
            </a:r>
            <a:r>
              <a:rPr lang="en-US" sz="1200" b="0" i="0" u="none" strike="noStrike" kern="1200" baseline="0" dirty="0">
                <a:solidFill>
                  <a:schemeClr val="tx1"/>
                </a:solidFill>
                <a:latin typeface="+mn-lt"/>
                <a:ea typeface="+mn-ea"/>
                <a:cs typeface="+mn-cs"/>
              </a:rPr>
              <a:t>The CACFP is a Federal program that provides reimbursements for nutritious meals and snacks to older adults enrolled in day care facilities. Older adults receiving care at nonresidential care centers may receive meals and snacks that meet nutrition standards of the CACFP.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Additional resources to support older adults exist at the community level, such as the </a:t>
            </a:r>
            <a:r>
              <a:rPr lang="en-US" sz="1200" b="1" i="0" u="none" strike="noStrike" kern="1200" baseline="0" dirty="0">
                <a:solidFill>
                  <a:schemeClr val="tx1"/>
                </a:solidFill>
                <a:latin typeface="+mn-lt"/>
                <a:ea typeface="+mn-ea"/>
                <a:cs typeface="+mn-cs"/>
              </a:rPr>
              <a:t>Senior Farmers Market Nutrition Program, </a:t>
            </a:r>
            <a:r>
              <a:rPr lang="en-US" sz="1200" b="0" i="0" u="none" strike="noStrike" kern="1200" baseline="0" dirty="0">
                <a:solidFill>
                  <a:schemeClr val="tx1"/>
                </a:solidFill>
                <a:latin typeface="+mn-lt"/>
                <a:ea typeface="+mn-ea"/>
                <a:cs typeface="+mn-cs"/>
              </a:rPr>
              <a:t>as well as </a:t>
            </a:r>
            <a:r>
              <a:rPr lang="en-US" sz="1200" b="1" i="0" u="none" strike="noStrike" kern="1200" baseline="0" dirty="0">
                <a:solidFill>
                  <a:schemeClr val="tx1"/>
                </a:solidFill>
                <a:latin typeface="+mn-lt"/>
                <a:ea typeface="+mn-ea"/>
                <a:cs typeface="+mn-cs"/>
              </a:rPr>
              <a:t>SNAP-Ed. </a:t>
            </a:r>
          </a:p>
          <a:p>
            <a:pPr marL="171450" indent="-171450">
              <a:buFont typeface="Arial" panose="020B0604020202020204" pitchFamily="34" charset="0"/>
              <a:buChar char="•"/>
            </a:pP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D350C03-EA70-4208-8557-6A069E470423}" type="slidenum">
              <a:rPr lang="en-US" smtClean="0"/>
              <a:t>124</a:t>
            </a:fld>
            <a:endParaRPr lang="en-US"/>
          </a:p>
        </p:txBody>
      </p:sp>
    </p:spTree>
    <p:extLst>
      <p:ext uri="{BB962C8B-B14F-4D97-AF65-F5344CB8AC3E}">
        <p14:creationId xmlns:p14="http://schemas.microsoft.com/office/powerpoint/2010/main" val="263276286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125</a:t>
            </a:fld>
            <a:endParaRPr lang="en-US"/>
          </a:p>
        </p:txBody>
      </p:sp>
    </p:spTree>
    <p:extLst>
      <p:ext uri="{BB962C8B-B14F-4D97-AF65-F5344CB8AC3E}">
        <p14:creationId xmlns:p14="http://schemas.microsoft.com/office/powerpoint/2010/main" val="3152635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edition of the </a:t>
            </a:r>
            <a:r>
              <a:rPr lang="en-US" sz="1200" i="1" dirty="0"/>
              <a:t>Dietary Guidelines</a:t>
            </a:r>
            <a:r>
              <a:rPr lang="en-US" sz="1200" dirty="0"/>
              <a:t> builds on the preceding edition, with the scientific justification for revisions informed by the Advisory Committee’s Scientific Report, consultation with subject matter experts within Federal agencies, and consideration of comments from these agencies and the public. USDA and HHS received 38,000 comments on the Advisory Committee’s Scientific Report, and these were considered in the development of the </a:t>
            </a:r>
            <a:r>
              <a:rPr lang="en-US" i="1" dirty="0"/>
              <a:t>Dietary Guidelines.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Developing the </a:t>
            </a:r>
            <a:r>
              <a:rPr lang="en-US" i="1" dirty="0"/>
              <a:t>Dietary Guidelines</a:t>
            </a:r>
            <a:r>
              <a:rPr lang="en-US" dirty="0"/>
              <a:t> involves a step-by-step process of writing, review, and revision supported by a writing team of Federal staff from USDA and HHS. The review culminates with the Secretaries of USDA and HHS. After approval by the Secretaries, the Departments release the </a:t>
            </a:r>
            <a:r>
              <a:rPr lang="en-US" i="1" dirty="0"/>
              <a:t>Dietary Guidelines</a:t>
            </a:r>
            <a:r>
              <a:rPr lang="en-US" dirty="0"/>
              <a:t> to Federal agencies and the public for implementation across programs and through educational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writing team included Federal nutrition scientists with expertise in the Dietary Guidelines and related research and programs as well as specialists with expertise in communicating nutrition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More information about the process to develop the </a:t>
            </a:r>
            <a:r>
              <a:rPr lang="en-US" sz="1200" b="0" i="1" kern="1200" dirty="0">
                <a:solidFill>
                  <a:schemeClr val="tx1"/>
                </a:solidFill>
                <a:effectLst/>
                <a:latin typeface="+mn-lt"/>
                <a:ea typeface="+mn-ea"/>
                <a:cs typeface="+mn-cs"/>
              </a:rPr>
              <a:t>Dietary Guidelines </a:t>
            </a:r>
            <a:r>
              <a:rPr lang="en-US" sz="1200" b="0" i="0" kern="1200" dirty="0">
                <a:solidFill>
                  <a:schemeClr val="tx1"/>
                </a:solidFill>
                <a:effectLst/>
                <a:latin typeface="+mn-lt"/>
                <a:ea typeface="+mn-ea"/>
                <a:cs typeface="+mn-cs"/>
              </a:rPr>
              <a:t>is available here: https://www.dietaryguidelines.gov/usda-hhs-development-dietary-guidelines </a:t>
            </a:r>
          </a:p>
          <a:p>
            <a:endParaRPr lang="en-US" dirty="0"/>
          </a:p>
        </p:txBody>
      </p:sp>
      <p:sp>
        <p:nvSpPr>
          <p:cNvPr id="4" name="Slide Number Placeholder 3"/>
          <p:cNvSpPr>
            <a:spLocks noGrp="1"/>
          </p:cNvSpPr>
          <p:nvPr>
            <p:ph type="sldNum" sz="quarter" idx="10"/>
          </p:nvPr>
        </p:nvSpPr>
        <p:spPr/>
        <p:txBody>
          <a:bodyPr/>
          <a:lstStyle/>
          <a:p>
            <a:fld id="{483C2566-312D-A546-BC31-E8EBF604B58C}" type="slidenum">
              <a:rPr lang="en-US" smtClean="0"/>
              <a:t>13</a:t>
            </a:fld>
            <a:endParaRPr lang="en-US"/>
          </a:p>
        </p:txBody>
      </p:sp>
    </p:spTree>
    <p:extLst>
      <p:ext uri="{BB962C8B-B14F-4D97-AF65-F5344CB8AC3E}">
        <p14:creationId xmlns:p14="http://schemas.microsoft.com/office/powerpoint/2010/main" val="1038156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126</a:t>
            </a:fld>
            <a:endParaRPr lang="en-US"/>
          </a:p>
        </p:txBody>
      </p:sp>
    </p:spTree>
    <p:extLst>
      <p:ext uri="{BB962C8B-B14F-4D97-AF65-F5344CB8AC3E}">
        <p14:creationId xmlns:p14="http://schemas.microsoft.com/office/powerpoint/2010/main" val="32992210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127</a:t>
            </a:fld>
            <a:endParaRPr lang="en-US"/>
          </a:p>
        </p:txBody>
      </p:sp>
    </p:spTree>
    <p:extLst>
      <p:ext uri="{BB962C8B-B14F-4D97-AF65-F5344CB8AC3E}">
        <p14:creationId xmlns:p14="http://schemas.microsoft.com/office/powerpoint/2010/main" val="128662835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128</a:t>
            </a:fld>
            <a:endParaRPr lang="en-US"/>
          </a:p>
        </p:txBody>
      </p:sp>
    </p:spTree>
    <p:extLst>
      <p:ext uri="{BB962C8B-B14F-4D97-AF65-F5344CB8AC3E}">
        <p14:creationId xmlns:p14="http://schemas.microsoft.com/office/powerpoint/2010/main" val="233794280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129</a:t>
            </a:fld>
            <a:endParaRPr lang="en-US"/>
          </a:p>
        </p:txBody>
      </p:sp>
    </p:spTree>
    <p:extLst>
      <p:ext uri="{BB962C8B-B14F-4D97-AF65-F5344CB8AC3E}">
        <p14:creationId xmlns:p14="http://schemas.microsoft.com/office/powerpoint/2010/main" val="9302313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130</a:t>
            </a:fld>
            <a:endParaRPr lang="en-US"/>
          </a:p>
        </p:txBody>
      </p:sp>
    </p:spTree>
    <p:extLst>
      <p:ext uri="{BB962C8B-B14F-4D97-AF65-F5344CB8AC3E}">
        <p14:creationId xmlns:p14="http://schemas.microsoft.com/office/powerpoint/2010/main" val="150617902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131</a:t>
            </a:fld>
            <a:endParaRPr lang="en-US"/>
          </a:p>
        </p:txBody>
      </p:sp>
    </p:spTree>
    <p:extLst>
      <p:ext uri="{BB962C8B-B14F-4D97-AF65-F5344CB8AC3E}">
        <p14:creationId xmlns:p14="http://schemas.microsoft.com/office/powerpoint/2010/main" val="17955140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132</a:t>
            </a:fld>
            <a:endParaRPr lang="en-US"/>
          </a:p>
        </p:txBody>
      </p:sp>
    </p:spTree>
    <p:extLst>
      <p:ext uri="{BB962C8B-B14F-4D97-AF65-F5344CB8AC3E}">
        <p14:creationId xmlns:p14="http://schemas.microsoft.com/office/powerpoint/2010/main" val="382373141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133</a:t>
            </a:fld>
            <a:endParaRPr lang="en-US"/>
          </a:p>
        </p:txBody>
      </p:sp>
    </p:spTree>
    <p:extLst>
      <p:ext uri="{BB962C8B-B14F-4D97-AF65-F5344CB8AC3E}">
        <p14:creationId xmlns:p14="http://schemas.microsoft.com/office/powerpoint/2010/main" val="376407196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The U.S. Department of Health and Human Service’s </a:t>
            </a:r>
            <a:r>
              <a:rPr lang="en-US" sz="1100" i="1" kern="1200" dirty="0">
                <a:solidFill>
                  <a:schemeClr val="tx1"/>
                </a:solidFill>
                <a:effectLst/>
                <a:latin typeface="+mn-lt"/>
                <a:ea typeface="+mn-ea"/>
                <a:cs typeface="+mn-cs"/>
              </a:rPr>
              <a:t>Physical Activity Guidelines for Americans</a:t>
            </a:r>
            <a:r>
              <a:rPr lang="en-US" sz="1100" kern="1200" dirty="0">
                <a:solidFill>
                  <a:schemeClr val="tx1"/>
                </a:solidFill>
                <a:effectLst/>
                <a:latin typeface="+mn-lt"/>
                <a:ea typeface="+mn-ea"/>
                <a:cs typeface="+mn-cs"/>
              </a:rPr>
              <a:t> and related </a:t>
            </a:r>
            <a:r>
              <a:rPr lang="en-US" sz="1100" i="1" kern="1200" dirty="0">
                <a:solidFill>
                  <a:schemeClr val="tx1"/>
                </a:solidFill>
                <a:effectLst/>
                <a:latin typeface="+mn-lt"/>
                <a:ea typeface="+mn-ea"/>
                <a:cs typeface="+mn-cs"/>
              </a:rPr>
              <a:t>Move Your Way</a:t>
            </a:r>
            <a:r>
              <a:rPr lang="en-US" sz="1100" kern="1200" dirty="0">
                <a:solidFill>
                  <a:schemeClr val="tx1"/>
                </a:solidFill>
                <a:effectLst/>
                <a:latin typeface="+mn-lt"/>
                <a:ea typeface="+mn-ea"/>
                <a:cs typeface="+mn-cs"/>
              </a:rPr>
              <a:t> resources have more information about the benefits of physical activity and tips on how to get started. Available at </a:t>
            </a:r>
            <a:r>
              <a:rPr lang="en-US" sz="1100" u="sng" kern="1200" dirty="0">
                <a:solidFill>
                  <a:schemeClr val="tx1"/>
                </a:solidFill>
                <a:effectLst/>
                <a:latin typeface="+mn-lt"/>
                <a:ea typeface="+mn-ea"/>
                <a:cs typeface="+mn-cs"/>
                <a:hlinkClick r:id="rId3"/>
              </a:rPr>
              <a:t>health.gov/</a:t>
            </a:r>
            <a:r>
              <a:rPr lang="en-US" sz="1100" u="sng" kern="1200" dirty="0" err="1">
                <a:solidFill>
                  <a:schemeClr val="tx1"/>
                </a:solidFill>
                <a:effectLst/>
                <a:latin typeface="+mn-lt"/>
                <a:ea typeface="+mn-ea"/>
                <a:cs typeface="+mn-cs"/>
                <a:hlinkClick r:id="rId3"/>
              </a:rPr>
              <a:t>paguidelines</a:t>
            </a:r>
            <a:r>
              <a:rPr lang="en-US" sz="1100" u="sng"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135</a:t>
            </a:fld>
            <a:endParaRPr lang="en-US"/>
          </a:p>
        </p:txBody>
      </p:sp>
    </p:spTree>
    <p:extLst>
      <p:ext uri="{BB962C8B-B14F-4D97-AF65-F5344CB8AC3E}">
        <p14:creationId xmlns:p14="http://schemas.microsoft.com/office/powerpoint/2010/main" val="384275911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 information about food safety is available at: </a:t>
            </a:r>
          </a:p>
          <a:p>
            <a:r>
              <a:rPr lang="en-US" sz="1200" b="0" i="0" u="none" strike="noStrike" kern="1200" baseline="0" dirty="0">
                <a:solidFill>
                  <a:schemeClr val="tx1"/>
                </a:solidFill>
                <a:latin typeface="+mn-lt"/>
                <a:ea typeface="+mn-ea"/>
                <a:cs typeface="+mn-cs"/>
              </a:rPr>
              <a:t>Your Gateway to Food Safety: </a:t>
            </a:r>
            <a:r>
              <a:rPr lang="en-US" sz="1200" b="1" i="0" u="sng" strike="noStrike" kern="1200" baseline="0" dirty="0">
                <a:solidFill>
                  <a:schemeClr val="tx1"/>
                </a:solidFill>
                <a:latin typeface="+mn-lt"/>
                <a:ea typeface="+mn-ea"/>
                <a:cs typeface="+mn-cs"/>
              </a:rPr>
              <a:t>foodsafety.gov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USDA Food Safety Education campaigns: </a:t>
            </a:r>
            <a:r>
              <a:rPr lang="en-US" sz="1200" b="1" i="0" u="sng" strike="noStrike" kern="1200" baseline="0" dirty="0">
                <a:solidFill>
                  <a:schemeClr val="tx1"/>
                </a:solidFill>
                <a:latin typeface="+mn-lt"/>
                <a:ea typeface="+mn-ea"/>
                <a:cs typeface="+mn-cs"/>
              </a:rPr>
              <a:t>fsis.usda.gov/</a:t>
            </a:r>
            <a:r>
              <a:rPr lang="en-US" sz="1200" b="1" i="0" u="sng" strike="noStrike" kern="1200" baseline="0" dirty="0" err="1">
                <a:solidFill>
                  <a:schemeClr val="tx1"/>
                </a:solidFill>
                <a:latin typeface="+mn-lt"/>
                <a:ea typeface="+mn-ea"/>
                <a:cs typeface="+mn-cs"/>
              </a:rPr>
              <a:t>wps</a:t>
            </a:r>
            <a:r>
              <a:rPr lang="en-US" sz="1200" b="1" i="0" u="sng" strike="noStrike" kern="1200" baseline="0" dirty="0">
                <a:solidFill>
                  <a:schemeClr val="tx1"/>
                </a:solidFill>
                <a:latin typeface="+mn-lt"/>
                <a:ea typeface="+mn-ea"/>
                <a:cs typeface="+mn-cs"/>
              </a:rPr>
              <a:t>/portal/</a:t>
            </a:r>
            <a:r>
              <a:rPr lang="en-US" sz="1200" b="1" i="0" u="sng" strike="noStrike" kern="1200" baseline="0" dirty="0" err="1">
                <a:solidFill>
                  <a:schemeClr val="tx1"/>
                </a:solidFill>
                <a:latin typeface="+mn-lt"/>
                <a:ea typeface="+mn-ea"/>
                <a:cs typeface="+mn-cs"/>
              </a:rPr>
              <a:t>fsis</a:t>
            </a:r>
            <a:r>
              <a:rPr lang="en-US" sz="1200" b="1" i="0" u="sng" strike="noStrike" kern="1200" baseline="0" dirty="0">
                <a:solidFill>
                  <a:schemeClr val="tx1"/>
                </a:solidFill>
                <a:latin typeface="+mn-lt"/>
                <a:ea typeface="+mn-ea"/>
                <a:cs typeface="+mn-cs"/>
              </a:rPr>
              <a:t>/topics/food-safety-education/teach-others/</a:t>
            </a:r>
            <a:r>
              <a:rPr lang="en-US" sz="1200" b="1" i="0" u="sng" strike="noStrike" kern="1200" baseline="0" dirty="0" err="1">
                <a:solidFill>
                  <a:schemeClr val="tx1"/>
                </a:solidFill>
                <a:latin typeface="+mn-lt"/>
                <a:ea typeface="+mn-ea"/>
                <a:cs typeface="+mn-cs"/>
              </a:rPr>
              <a:t>fsis</a:t>
            </a:r>
            <a:r>
              <a:rPr lang="en-US" sz="1200" b="1" i="0" u="sng" strike="noStrike" kern="1200" baseline="0" dirty="0">
                <a:solidFill>
                  <a:schemeClr val="tx1"/>
                </a:solidFill>
                <a:latin typeface="+mn-lt"/>
                <a:ea typeface="+mn-ea"/>
                <a:cs typeface="+mn-cs"/>
              </a:rPr>
              <a:t>-educational-campaigns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Fight BAC!®: </a:t>
            </a:r>
            <a:r>
              <a:rPr lang="en-US" sz="1200" b="1" i="0" u="sng" strike="noStrike" kern="1200" baseline="0" dirty="0">
                <a:solidFill>
                  <a:schemeClr val="tx1"/>
                </a:solidFill>
                <a:latin typeface="+mn-lt"/>
                <a:ea typeface="+mn-ea"/>
                <a:cs typeface="+mn-cs"/>
              </a:rPr>
              <a:t>fightbac.org </a:t>
            </a:r>
            <a:r>
              <a:rPr lang="en-US" sz="1200" b="0" i="0" u="none" strike="noStrike" kern="1200" baseline="0" dirty="0">
                <a:solidFill>
                  <a:schemeClr val="tx1"/>
                </a:solidFill>
                <a:latin typeface="+mn-lt"/>
                <a:ea typeface="+mn-ea"/>
                <a:cs typeface="+mn-cs"/>
              </a:rPr>
              <a:t>and for Babies and Toddlers: </a:t>
            </a:r>
            <a:r>
              <a:rPr lang="en-US" sz="1200" b="1" i="0" u="sng" strike="noStrike" kern="1200" baseline="0" dirty="0">
                <a:solidFill>
                  <a:schemeClr val="tx1"/>
                </a:solidFill>
                <a:latin typeface="+mn-lt"/>
                <a:ea typeface="+mn-ea"/>
                <a:cs typeface="+mn-cs"/>
              </a:rPr>
              <a:t>fightbac.org/kids/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CDC 4 Steps to Food Safety: </a:t>
            </a:r>
            <a:r>
              <a:rPr lang="en-US" sz="1200" b="1" i="0" u="sng" strike="noStrike" kern="1200" baseline="0" dirty="0">
                <a:solidFill>
                  <a:schemeClr val="tx1"/>
                </a:solidFill>
                <a:latin typeface="+mn-lt"/>
                <a:ea typeface="+mn-ea"/>
                <a:cs typeface="+mn-cs"/>
              </a:rPr>
              <a:t>cdc.gov/</a:t>
            </a:r>
            <a:r>
              <a:rPr lang="en-US" sz="1200" b="1" i="0" u="sng" strike="noStrike" kern="1200" baseline="0" dirty="0" err="1">
                <a:solidFill>
                  <a:schemeClr val="tx1"/>
                </a:solidFill>
                <a:latin typeface="+mn-lt"/>
                <a:ea typeface="+mn-ea"/>
                <a:cs typeface="+mn-cs"/>
              </a:rPr>
              <a:t>foodsafety</a:t>
            </a:r>
            <a:r>
              <a:rPr lang="en-US" sz="1200" b="1" i="0" u="sng" strike="noStrike" kern="1200" baseline="0" dirty="0">
                <a:solidFill>
                  <a:schemeClr val="tx1"/>
                </a:solidFill>
                <a:latin typeface="+mn-lt"/>
                <a:ea typeface="+mn-ea"/>
                <a:cs typeface="+mn-cs"/>
              </a:rPr>
              <a:t> </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FDA: Buy, Store &amp; Serve Safe Food at </a:t>
            </a:r>
            <a:r>
              <a:rPr lang="en-US" sz="1200" b="1" i="0" u="sng" strike="noStrike" kern="1200" baseline="0" dirty="0">
                <a:solidFill>
                  <a:schemeClr val="tx1"/>
                </a:solidFill>
                <a:latin typeface="+mn-lt"/>
                <a:ea typeface="+mn-ea"/>
                <a:cs typeface="+mn-cs"/>
              </a:rPr>
              <a:t>fda.gov/food/consumers/buy-store-serve-safe-food</a:t>
            </a:r>
            <a:endParaRPr lang="en-US" sz="1200" b="0" i="0" u="none" strike="noStrike" kern="1200" baseline="0" dirty="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AD350C03-EA70-4208-8557-6A069E470423}" type="slidenum">
              <a:rPr lang="en-US" smtClean="0"/>
              <a:t>136</a:t>
            </a:fld>
            <a:endParaRPr lang="en-US"/>
          </a:p>
        </p:txBody>
      </p:sp>
    </p:spTree>
    <p:extLst>
      <p:ext uri="{BB962C8B-B14F-4D97-AF65-F5344CB8AC3E}">
        <p14:creationId xmlns:p14="http://schemas.microsoft.com/office/powerpoint/2010/main" val="320125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U.S. Government uses the </a:t>
            </a:r>
            <a:r>
              <a:rPr lang="en-US" sz="1200" i="1" kern="1200" dirty="0">
                <a:solidFill>
                  <a:schemeClr val="tx1"/>
                </a:solidFill>
                <a:effectLst/>
                <a:latin typeface="+mn-lt"/>
                <a:ea typeface="+mn-ea"/>
                <a:cs typeface="+mn-cs"/>
              </a:rPr>
              <a:t>Dietary Guidelines</a:t>
            </a:r>
            <a:r>
              <a:rPr lang="en-US" sz="1200" kern="1200" dirty="0">
                <a:solidFill>
                  <a:schemeClr val="tx1"/>
                </a:solidFill>
                <a:effectLst/>
                <a:latin typeface="+mn-lt"/>
                <a:ea typeface="+mn-ea"/>
                <a:cs typeface="+mn-cs"/>
              </a:rPr>
              <a:t> as the basis of its food assistance and meal programs, nutrition education efforts, and decisions about national health objectives.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Dietary Guidelines</a:t>
            </a:r>
            <a:r>
              <a:rPr lang="en-US" sz="1200" kern="1200" dirty="0">
                <a:solidFill>
                  <a:schemeClr val="tx1"/>
                </a:solidFill>
                <a:effectLst/>
                <a:latin typeface="+mn-lt"/>
                <a:ea typeface="+mn-ea"/>
                <a:cs typeface="+mn-cs"/>
              </a:rPr>
              <a:t> also provides a critical structure for State and local public health promotion and disease prevention initiatives. In addition, it provides foundational, evidence-based nutrition guidance for use by individuals and those who serve them in public and private settings, including health professionals, public health and social service agencies, health care and educational institutions, researchers, agricultural producers, food and beverage manufacturers, and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Dietary Guidelines for Americans is developed and written for a professional audience. Therefore, its translation into actionable consumer messages and resources is crucial to help individuals, families, and communities achieve healthy dietary patterns.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D2E01A-738C-4B96-B648-3A3EAB5227BC}" type="slidenum">
              <a:rPr lang="en-US" smtClean="0"/>
              <a:t>14</a:t>
            </a:fld>
            <a:endParaRPr lang="en-US"/>
          </a:p>
        </p:txBody>
      </p:sp>
    </p:spTree>
    <p:extLst>
      <p:ext uri="{BB962C8B-B14F-4D97-AF65-F5344CB8AC3E}">
        <p14:creationId xmlns:p14="http://schemas.microsoft.com/office/powerpoint/2010/main" val="40897044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137</a:t>
            </a:fld>
            <a:endParaRPr lang="en-US"/>
          </a:p>
        </p:txBody>
      </p:sp>
    </p:spTree>
    <p:extLst>
      <p:ext uri="{BB962C8B-B14F-4D97-AF65-F5344CB8AC3E}">
        <p14:creationId xmlns:p14="http://schemas.microsoft.com/office/powerpoint/2010/main" val="4686823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dirty="0">
                <a:latin typeface="Arial" panose="020B0604020202020204" pitchFamily="34" charset="0"/>
                <a:cs typeface="Arial" panose="020B0604020202020204" pitchFamily="34" charset="0"/>
              </a:rPr>
              <a:t>Professional Presentations: </a:t>
            </a:r>
            <a:r>
              <a:rPr lang="en-US" sz="1200" dirty="0">
                <a:latin typeface="Arial" panose="020B0604020202020204" pitchFamily="34" charset="0"/>
                <a:cs typeface="Arial" panose="020B0604020202020204" pitchFamily="34" charset="0"/>
              </a:rPr>
              <a:t>1 extensive, adaptable slide deck covers the entire Dietary Guidelines + a handful of adaptable life stage focused presentations.  Available</a:t>
            </a:r>
            <a:r>
              <a:rPr lang="en-US" sz="1200" baseline="0" dirty="0">
                <a:latin typeface="Arial" panose="020B0604020202020204" pitchFamily="34" charset="0"/>
                <a:cs typeface="Arial" panose="020B0604020202020204" pitchFamily="34" charset="0"/>
              </a:rPr>
              <a:t> to</a:t>
            </a:r>
            <a:r>
              <a:rPr lang="en-US" sz="1200" dirty="0">
                <a:latin typeface="Arial" panose="020B0604020202020204" pitchFamily="34" charset="0"/>
                <a:cs typeface="Arial" panose="020B0604020202020204" pitchFamily="34" charset="0"/>
              </a:rPr>
              <a:t> download</a:t>
            </a:r>
            <a:r>
              <a:rPr lang="en-US" sz="1200" baseline="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as either PPT or PDF.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Infographics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n-US" sz="1200" dirty="0">
                <a:latin typeface="Arial" panose="020B0604020202020204" pitchFamily="34" charset="0"/>
                <a:cs typeface="Arial" panose="020B0604020202020204" pitchFamily="34" charset="0"/>
              </a:rPr>
              <a:t>A series of infographics are also provided for your use covering both content within and the process to develop the </a:t>
            </a:r>
            <a:r>
              <a:rPr lang="en-US" sz="1200" i="1" dirty="0">
                <a:latin typeface="Arial" panose="020B0604020202020204" pitchFamily="34" charset="0"/>
                <a:cs typeface="Arial" panose="020B0604020202020204" pitchFamily="34" charset="0"/>
              </a:rPr>
              <a:t>Dietary Guidelines for Americans, 2020-2025</a:t>
            </a:r>
            <a:r>
              <a:rPr lang="en-US" sz="1200" dirty="0">
                <a:latin typeface="Arial" panose="020B0604020202020204" pitchFamily="34" charset="0"/>
                <a:cs typeface="Arial" panose="020B0604020202020204" pitchFamily="34" charset="0"/>
              </a:rPr>
              <a:t>, such as the difference between the Advisory Committee’s Scientific Report and the </a:t>
            </a:r>
            <a:r>
              <a:rPr lang="en-US" sz="1200" i="1" dirty="0">
                <a:latin typeface="Arial" panose="020B0604020202020204" pitchFamily="34" charset="0"/>
                <a:cs typeface="Arial" panose="020B0604020202020204" pitchFamily="34" charset="0"/>
              </a:rPr>
              <a:t>Dietary Guidelines</a:t>
            </a:r>
            <a:r>
              <a:rPr lang="en-US" sz="1200" dirty="0">
                <a:latin typeface="Arial" panose="020B0604020202020204" pitchFamily="34" charset="0"/>
                <a:cs typeface="Arial" panose="020B0604020202020204" pitchFamily="34" charset="0"/>
              </a:rPr>
              <a:t> or how public engagement strengthened the process (Note: The Departments received &gt;106,000 public comments!)  </a:t>
            </a:r>
          </a:p>
          <a:p>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424343"/>
                </a:solidFill>
                <a:latin typeface="Arial" panose="020B0604020202020204" pitchFamily="34" charset="0"/>
                <a:cs typeface="Arial" panose="020B0604020202020204" pitchFamily="34" charset="0"/>
              </a:rPr>
              <a:t>Healthcare Provider Toolkit: </a:t>
            </a:r>
            <a:r>
              <a:rPr lang="en-US" sz="1200" b="0" kern="1200" dirty="0">
                <a:solidFill>
                  <a:schemeClr val="tx1"/>
                </a:solidFill>
                <a:effectLst/>
                <a:latin typeface="Arial" panose="020B0604020202020204" pitchFamily="34" charset="0"/>
                <a:ea typeface="+mn-ea"/>
                <a:cs typeface="Arial" panose="020B0604020202020204" pitchFamily="34" charset="0"/>
              </a:rPr>
              <a:t>This</a:t>
            </a:r>
            <a:r>
              <a:rPr lang="en-US" sz="1200" b="1" kern="1200" dirty="0">
                <a:solidFill>
                  <a:schemeClr val="tx1"/>
                </a:solidFill>
                <a:effectLst/>
                <a:latin typeface="Arial" panose="020B0604020202020204" pitchFamily="34" charset="0"/>
                <a:ea typeface="+mn-ea"/>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toolkit is provided to help healthcare providers communicate Dietary Guidelines messages. Content covers nutrition tips and conversations starters for dietitians, nurses and other providers working with the public.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Most Popular Questions: </a:t>
            </a:r>
            <a:r>
              <a:rPr lang="en-US" sz="1200" b="0" kern="1200" dirty="0">
                <a:solidFill>
                  <a:schemeClr val="tx1"/>
                </a:solidFill>
                <a:effectLst/>
                <a:latin typeface="Arial" panose="020B0604020202020204" pitchFamily="34" charset="0"/>
                <a:ea typeface="+mn-ea"/>
                <a:cs typeface="Arial" panose="020B0604020202020204" pitchFamily="34" charset="0"/>
              </a:rPr>
              <a:t>Have a specific question about the Dietary Guidelines? Visit dietaryguidelines.gov/most-popular-questions to find answers to questions such as, “</a:t>
            </a:r>
            <a:r>
              <a:rPr lang="en-US" sz="1200" b="0" i="1" kern="1200" dirty="0">
                <a:solidFill>
                  <a:schemeClr val="tx1"/>
                </a:solidFill>
                <a:effectLst/>
                <a:latin typeface="Arial" panose="020B0604020202020204" pitchFamily="34" charset="0"/>
                <a:ea typeface="+mn-ea"/>
                <a:cs typeface="Arial" panose="020B0604020202020204" pitchFamily="34" charset="0"/>
              </a:rPr>
              <a:t>What’s new and different in this edition of the Dietary Guidelines</a:t>
            </a:r>
            <a:r>
              <a:rPr lang="en-US" sz="1200" b="0" kern="1200" dirty="0">
                <a:solidFill>
                  <a:schemeClr val="tx1"/>
                </a:solidFill>
                <a:effectLst/>
                <a:latin typeface="Arial" panose="020B0604020202020204" pitchFamily="34" charset="0"/>
                <a:ea typeface="+mn-ea"/>
                <a:cs typeface="Arial" panose="020B0604020202020204" pitchFamily="34" charset="0"/>
              </a:rPr>
              <a:t>?” (partial answer: 1</a:t>
            </a:r>
            <a:r>
              <a:rPr lang="en-US" sz="1200" b="0" kern="1200" baseline="30000" dirty="0">
                <a:solidFill>
                  <a:schemeClr val="tx1"/>
                </a:solidFill>
                <a:effectLst/>
                <a:latin typeface="Arial" panose="020B0604020202020204" pitchFamily="34" charset="0"/>
                <a:ea typeface="+mn-ea"/>
                <a:cs typeface="Arial" panose="020B0604020202020204" pitchFamily="34" charset="0"/>
              </a:rPr>
              <a:t>st</a:t>
            </a:r>
            <a:r>
              <a:rPr lang="en-US" sz="1200" b="0" kern="1200" dirty="0">
                <a:solidFill>
                  <a:schemeClr val="tx1"/>
                </a:solidFill>
                <a:effectLst/>
                <a:latin typeface="Arial" panose="020B0604020202020204" pitchFamily="34" charset="0"/>
                <a:ea typeface="+mn-ea"/>
                <a:cs typeface="Arial" panose="020B0604020202020204" pitchFamily="34" charset="0"/>
              </a:rPr>
              <a:t> set of guidelines to provide guidance by life stage!).</a:t>
            </a:r>
            <a:r>
              <a:rPr lang="en-US" sz="1200" b="0" kern="1200" baseline="0" dirty="0">
                <a:solidFill>
                  <a:schemeClr val="tx1"/>
                </a:solidFill>
                <a:effectLst/>
                <a:latin typeface="Arial" panose="020B0604020202020204" pitchFamily="34" charset="0"/>
                <a:ea typeface="+mn-ea"/>
                <a:cs typeface="Arial" panose="020B0604020202020204" pitchFamily="34" charset="0"/>
              </a:rPr>
              <a:t> </a:t>
            </a:r>
            <a:endParaRPr lang="en-US" sz="1200" b="1" dirty="0">
              <a:solidFill>
                <a:srgbClr val="424343"/>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4D2E01A-738C-4B96-B648-3A3EAB5227BC}" type="slidenum">
              <a:rPr lang="en-US" smtClean="0"/>
              <a:t>139</a:t>
            </a:fld>
            <a:endParaRPr lang="en-US"/>
          </a:p>
        </p:txBody>
      </p:sp>
    </p:spTree>
    <p:extLst>
      <p:ext uri="{BB962C8B-B14F-4D97-AF65-F5344CB8AC3E}">
        <p14:creationId xmlns:p14="http://schemas.microsoft.com/office/powerpoint/2010/main" val="11540166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Customizing the Dietary Guidelines: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This resources puts guideline 2 into action by showcasing food diversity within each food group and subgroup. Professionals can use this resource to help individuals customize their dietary pattern to their own personal preferences, cultural traditions and budgetary considerations with the goal of improving overall enjoyment. Available within the Dietary Guidelines and can be downloaded as a standalone resource on DietaryGuidelines.gov.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Food Source Lists: </a:t>
            </a:r>
            <a:r>
              <a:rPr lang="en-US" sz="1200" dirty="0">
                <a:latin typeface="Arial" panose="020B0604020202020204" pitchFamily="34" charset="0"/>
                <a:cs typeface="Arial" panose="020B0604020202020204" pitchFamily="34" charset="0"/>
              </a:rPr>
              <a:t>Another example of a resource developed with guideline 2 in mind are the food sources of select nutrients lists. </a:t>
            </a:r>
            <a:r>
              <a:rPr lang="en-US" sz="1200" kern="1200" dirty="0">
                <a:solidFill>
                  <a:schemeClr val="tx1"/>
                </a:solidFill>
                <a:effectLst/>
                <a:latin typeface="Arial" panose="020B0604020202020204" pitchFamily="34" charset="0"/>
                <a:ea typeface="+mn-ea"/>
                <a:cs typeface="Arial" panose="020B0604020202020204" pitchFamily="34" charset="0"/>
              </a:rPr>
              <a:t>These lists were expanded to include more culturally diverse foods sources of calcium, potassium, dietary fiber, and vitamin D--all dietary components of public health concern for the general US population, and new for 2020, iron was added as it is a nutrient of public health concern for infants and women of childbearing age. Two tables which list ‘Standard’ or ‘Smaller’ portions are provided for each. Standard </a:t>
            </a:r>
            <a:r>
              <a:rPr lang="en-US" sz="1200" dirty="0">
                <a:solidFill>
                  <a:srgbClr val="212121"/>
                </a:solidFill>
                <a:latin typeface="Arial" panose="020B0604020202020204" pitchFamily="34" charset="0"/>
                <a:cs typeface="Arial" panose="020B0604020202020204" pitchFamily="34" charset="0"/>
              </a:rPr>
              <a:t>portions provide at least 130 mg of calcium; 280 mg of potassium; 2.8 g of dietary fiber; 80 IU of vitamin D; and 1.8 mg of iron. Smaller portions are generally one half of a standard portion and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were created for ease of working with those who consume smaller amounts. However, neither portion size is a recommended amount. </a:t>
            </a:r>
            <a:r>
              <a:rPr lang="en-US" sz="1200" dirty="0">
                <a:solidFill>
                  <a:srgbClr val="212121"/>
                </a:solidFill>
                <a:latin typeface="Arial" panose="020B0604020202020204" pitchFamily="34" charset="0"/>
                <a:cs typeface="Arial" panose="020B0604020202020204" pitchFamily="34" charset="0"/>
              </a:rPr>
              <a:t>While these lists can be very helpful in finding foods that meet individual needs/preferences, they are by no means the only foods/beverages that contain these nutrients, nor are they lists of recommended foods. </a:t>
            </a:r>
            <a:r>
              <a:rPr lang="en-US" sz="1200" b="0" i="0" kern="1200" dirty="0">
                <a:solidFill>
                  <a:schemeClr val="tx1"/>
                </a:solidFill>
                <a:effectLst/>
                <a:latin typeface="Arial" panose="020B0604020202020204" pitchFamily="34" charset="0"/>
                <a:ea typeface="+mn-ea"/>
                <a:cs typeface="Arial" panose="020B0604020202020204" pitchFamily="34" charset="0"/>
              </a:rPr>
              <a:t>Rather, this</a:t>
            </a:r>
            <a:r>
              <a:rPr lang="en-US" sz="1200" b="0" i="0" kern="1200" baseline="0" dirty="0">
                <a:solidFill>
                  <a:schemeClr val="tx1"/>
                </a:solidFill>
                <a:effectLst/>
                <a:latin typeface="Arial" panose="020B0604020202020204" pitchFamily="34" charset="0"/>
                <a:ea typeface="+mn-ea"/>
                <a:cs typeface="Arial" panose="020B0604020202020204" pitchFamily="34" charset="0"/>
              </a:rPr>
              <a:t> resource is a starting place</a:t>
            </a:r>
            <a:r>
              <a:rPr lang="en-US" sz="1200" b="0" i="0" kern="1200" dirty="0">
                <a:solidFill>
                  <a:schemeClr val="tx1"/>
                </a:solidFill>
                <a:effectLst/>
                <a:latin typeface="Arial" panose="020B0604020202020204" pitchFamily="34" charset="0"/>
                <a:ea typeface="+mn-ea"/>
                <a:cs typeface="Arial" panose="020B0604020202020204" pitchFamily="34" charset="0"/>
              </a:rPr>
              <a:t> to highlight</a:t>
            </a:r>
            <a:r>
              <a:rPr lang="en-US" sz="1200" b="0" i="0" kern="1200" baseline="0" dirty="0">
                <a:solidFill>
                  <a:schemeClr val="tx1"/>
                </a:solidFill>
                <a:effectLst/>
                <a:latin typeface="Arial" panose="020B0604020202020204" pitchFamily="34" charset="0"/>
                <a:ea typeface="+mn-ea"/>
                <a:cs typeface="Arial" panose="020B0604020202020204" pitchFamily="34" charset="0"/>
              </a:rPr>
              <a:t> </a:t>
            </a:r>
            <a:r>
              <a:rPr lang="en-US" sz="1200" b="0" i="0" kern="1200" dirty="0">
                <a:solidFill>
                  <a:schemeClr val="tx1"/>
                </a:solidFill>
                <a:effectLst/>
                <a:latin typeface="Arial" panose="020B0604020202020204" pitchFamily="34" charset="0"/>
                <a:ea typeface="+mn-ea"/>
                <a:cs typeface="Arial" panose="020B0604020202020204" pitchFamily="34" charset="0"/>
              </a:rPr>
              <a:t>nutrient dense options that provide these important nutrients. </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US" sz="1200" b="1" dirty="0">
                <a:solidFill>
                  <a:schemeClr val="tx1"/>
                </a:solidFill>
                <a:latin typeface="Arial" panose="020B0604020202020204" pitchFamily="34" charset="0"/>
                <a:cs typeface="Arial" panose="020B0604020202020204" pitchFamily="34" charset="0"/>
              </a:rPr>
              <a:t>Figures: </a:t>
            </a:r>
            <a:r>
              <a:rPr lang="en-US" sz="1200" dirty="0">
                <a:solidFill>
                  <a:srgbClr val="424343"/>
                </a:solidFill>
                <a:latin typeface="Arial" panose="020B0604020202020204" pitchFamily="34" charset="0"/>
                <a:cs typeface="Arial" panose="020B0604020202020204" pitchFamily="34" charset="0"/>
              </a:rPr>
              <a:t>All figures from the Dietary Guidelines are provided for your use. Figures are downloadable and shareable as reference materials, printable handouts, or shareable as digital PDFs or image files (</a:t>
            </a:r>
            <a:r>
              <a:rPr lang="en-US" sz="1200" dirty="0" err="1">
                <a:solidFill>
                  <a:srgbClr val="424343"/>
                </a:solidFill>
                <a:latin typeface="Arial" panose="020B0604020202020204" pitchFamily="34" charset="0"/>
                <a:cs typeface="Arial" panose="020B0604020202020204" pitchFamily="34" charset="0"/>
              </a:rPr>
              <a:t>png</a:t>
            </a:r>
            <a:r>
              <a:rPr lang="en-US" sz="1200" dirty="0">
                <a:solidFill>
                  <a:srgbClr val="424343"/>
                </a:solidFill>
                <a:latin typeface="Arial" panose="020B0604020202020204" pitchFamily="34" charset="0"/>
                <a:cs typeface="Arial" panose="020B0604020202020204" pitchFamily="34" charset="0"/>
              </a:rPr>
              <a:t>). Figures can be used in presentations or incorporated</a:t>
            </a:r>
            <a:r>
              <a:rPr lang="en-US" sz="1200" baseline="0" dirty="0">
                <a:solidFill>
                  <a:srgbClr val="424343"/>
                </a:solidFill>
                <a:latin typeface="Arial" panose="020B0604020202020204" pitchFamily="34" charset="0"/>
                <a:cs typeface="Arial" panose="020B0604020202020204" pitchFamily="34" charset="0"/>
              </a:rPr>
              <a:t> into</a:t>
            </a:r>
            <a:r>
              <a:rPr lang="en-US" sz="1200" dirty="0">
                <a:solidFill>
                  <a:srgbClr val="424343"/>
                </a:solidFill>
                <a:latin typeface="Arial" panose="020B0604020202020204" pitchFamily="34" charset="0"/>
                <a:cs typeface="Arial" panose="020B0604020202020204" pitchFamily="34" charset="0"/>
              </a:rPr>
              <a:t> consumer or professional education materials. Topics covered include the 4 guidelines, population HEI scores, current intakes (population &amp; by life stage), nutrient density, and identifying the top sources of added sugars, saturated fat, and sodium.</a:t>
            </a:r>
          </a:p>
        </p:txBody>
      </p:sp>
      <p:sp>
        <p:nvSpPr>
          <p:cNvPr id="4" name="Slide Number Placeholder 3"/>
          <p:cNvSpPr>
            <a:spLocks noGrp="1"/>
          </p:cNvSpPr>
          <p:nvPr>
            <p:ph type="sldNum" sz="quarter" idx="5"/>
          </p:nvPr>
        </p:nvSpPr>
        <p:spPr/>
        <p:txBody>
          <a:bodyPr/>
          <a:lstStyle/>
          <a:p>
            <a:fld id="{E4D2E01A-738C-4B96-B648-3A3EAB5227BC}" type="slidenum">
              <a:rPr lang="en-US" smtClean="0"/>
              <a:t>140</a:t>
            </a:fld>
            <a:endParaRPr lang="en-US"/>
          </a:p>
        </p:txBody>
      </p:sp>
    </p:spTree>
    <p:extLst>
      <p:ext uri="{BB962C8B-B14F-4D97-AF65-F5344CB8AC3E}">
        <p14:creationId xmlns:p14="http://schemas.microsoft.com/office/powerpoint/2010/main" val="41145789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75553-71C9-4C5F-A1BD-9051ED067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0466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24629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07877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3896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C3EB1D-B9FB-4D9A-83D6-61363CB86B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931488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E165CA-BBE5-4D77-828D-E496E41B75F2}" type="slidenum">
              <a:rPr lang="en-US" smtClean="0"/>
              <a:t>147</a:t>
            </a:fld>
            <a:endParaRPr lang="en-US"/>
          </a:p>
        </p:txBody>
      </p:sp>
    </p:spTree>
    <p:extLst>
      <p:ext uri="{BB962C8B-B14F-4D97-AF65-F5344CB8AC3E}">
        <p14:creationId xmlns:p14="http://schemas.microsoft.com/office/powerpoint/2010/main" val="12819717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E165CA-BBE5-4D77-828D-E496E41B75F2}" type="slidenum">
              <a:rPr lang="en-US" smtClean="0"/>
              <a:t>148</a:t>
            </a:fld>
            <a:endParaRPr lang="en-US"/>
          </a:p>
        </p:txBody>
      </p:sp>
    </p:spTree>
    <p:extLst>
      <p:ext uri="{BB962C8B-B14F-4D97-AF65-F5344CB8AC3E}">
        <p14:creationId xmlns:p14="http://schemas.microsoft.com/office/powerpoint/2010/main" val="273045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edition of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highlights the importance of encouraging healthy dietary patterns at every life stage from infancy through older adulthood. For the first time, the </a:t>
            </a:r>
            <a:r>
              <a:rPr lang="en-US" sz="1200" b="0" i="1" u="none" strike="noStrike" kern="1200" baseline="0" dirty="0">
                <a:solidFill>
                  <a:schemeClr val="tx1"/>
                </a:solidFill>
                <a:latin typeface="+mn-lt"/>
                <a:ea typeface="+mn-ea"/>
                <a:cs typeface="+mn-cs"/>
              </a:rPr>
              <a:t>2020- 2025 Dietary Guidelines </a:t>
            </a:r>
            <a:r>
              <a:rPr lang="en-US" sz="1200" b="0" i="0" u="none" strike="noStrike" kern="1200" baseline="0" dirty="0">
                <a:solidFill>
                  <a:schemeClr val="tx1"/>
                </a:solidFill>
                <a:latin typeface="+mn-lt"/>
                <a:ea typeface="+mn-ea"/>
                <a:cs typeface="+mn-cs"/>
              </a:rPr>
              <a:t>includes recommendations for healthy dietary patterns for infants and toddlers.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provides recommendations for healthy dietary patterns by life stage, identifying needs specific to each life stage and considering healthy dietary pattern characteristics  that should be carried forward into the next stage of life.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8777FABB-6267-4187-90EE-E66DDFCA3F22}" type="slidenum">
              <a:rPr lang="en-US" smtClean="0"/>
              <a:t>15</a:t>
            </a:fld>
            <a:endParaRPr lang="en-US"/>
          </a:p>
        </p:txBody>
      </p:sp>
    </p:spTree>
    <p:extLst>
      <p:ext uri="{BB962C8B-B14F-4D97-AF65-F5344CB8AC3E}">
        <p14:creationId xmlns:p14="http://schemas.microsoft.com/office/powerpoint/2010/main" val="139384736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FC3EB1D-B9FB-4D9A-83D6-61363CB86BE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21737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FC3EB1D-B9FB-4D9A-83D6-61363CB86BE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58101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FC3EB1D-B9FB-4D9A-83D6-61363CB86BE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8610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4510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E165CA-BBE5-4D77-828D-E496E41B75F2}" type="slidenum">
              <a:rPr lang="en-US" smtClean="0"/>
              <a:t>153</a:t>
            </a:fld>
            <a:endParaRPr lang="en-US"/>
          </a:p>
        </p:txBody>
      </p:sp>
    </p:spTree>
    <p:extLst>
      <p:ext uri="{BB962C8B-B14F-4D97-AF65-F5344CB8AC3E}">
        <p14:creationId xmlns:p14="http://schemas.microsoft.com/office/powerpoint/2010/main" val="408253255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973E0-5F0A-49B4-AC1C-E2A6D81C1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89527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09973E0-5F0A-49B4-AC1C-E2A6D81C1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0519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973E0-5F0A-49B4-AC1C-E2A6D81C1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1331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9973E0-5F0A-49B4-AC1C-E2A6D81C18BD}" type="slidenum">
              <a:rPr lang="en-US" smtClean="0"/>
              <a:t>157</a:t>
            </a:fld>
            <a:endParaRPr lang="en-US"/>
          </a:p>
        </p:txBody>
      </p:sp>
    </p:spTree>
    <p:extLst>
      <p:ext uri="{BB962C8B-B14F-4D97-AF65-F5344CB8AC3E}">
        <p14:creationId xmlns:p14="http://schemas.microsoft.com/office/powerpoint/2010/main" val="47903295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9973E0-5F0A-49B4-AC1C-E2A6D81C18BD}" type="slidenum">
              <a:rPr lang="en-US" smtClean="0"/>
              <a:t>158</a:t>
            </a:fld>
            <a:endParaRPr lang="en-US"/>
          </a:p>
        </p:txBody>
      </p:sp>
    </p:spTree>
    <p:extLst>
      <p:ext uri="{BB962C8B-B14F-4D97-AF65-F5344CB8AC3E}">
        <p14:creationId xmlns:p14="http://schemas.microsoft.com/office/powerpoint/2010/main" val="1821647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Chapter </a:t>
            </a:r>
            <a:r>
              <a:rPr lang="en-US" sz="1200" b="0" i="0" u="none" strike="noStrike" kern="1200" baseline="0" dirty="0">
                <a:solidFill>
                  <a:schemeClr val="tx1"/>
                </a:solidFill>
                <a:latin typeface="+mn-lt"/>
                <a:ea typeface="+mn-ea"/>
                <a:cs typeface="+mn-cs"/>
              </a:rPr>
              <a:t>1 of the </a:t>
            </a:r>
            <a:r>
              <a:rPr lang="en-US" sz="1200" b="0" i="1" u="none" strike="noStrike" kern="1200" baseline="0" dirty="0">
                <a:solidFill>
                  <a:schemeClr val="tx1"/>
                </a:solidFill>
                <a:latin typeface="+mn-lt"/>
                <a:ea typeface="+mn-ea"/>
                <a:cs typeface="+mn-cs"/>
              </a:rPr>
              <a:t>Dietary Guidelines </a:t>
            </a:r>
            <a:r>
              <a:rPr lang="en-US" dirty="0"/>
              <a:t>provides foundational guidance across each life stage and it sets up the remaining chapters. </a:t>
            </a:r>
          </a:p>
        </p:txBody>
      </p:sp>
      <p:sp>
        <p:nvSpPr>
          <p:cNvPr id="4" name="Slide Number Placeholder 3"/>
          <p:cNvSpPr>
            <a:spLocks noGrp="1"/>
          </p:cNvSpPr>
          <p:nvPr>
            <p:ph type="sldNum" sz="quarter" idx="10"/>
          </p:nvPr>
        </p:nvSpPr>
        <p:spPr/>
        <p:txBody>
          <a:bodyPr/>
          <a:lstStyle/>
          <a:p>
            <a:fld id="{1EC77349-FEA7-4E8F-8D94-AEF77C88A463}" type="slidenum">
              <a:rPr lang="en-US" smtClean="0"/>
              <a:t>16</a:t>
            </a:fld>
            <a:endParaRPr lang="en-US"/>
          </a:p>
        </p:txBody>
      </p:sp>
    </p:spTree>
    <p:extLst>
      <p:ext uri="{BB962C8B-B14F-4D97-AF65-F5344CB8AC3E}">
        <p14:creationId xmlns:p14="http://schemas.microsoft.com/office/powerpoint/2010/main" val="894090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75553-71C9-4C5F-A1BD-9051ED067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31593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75553-71C9-4C5F-A1BD-9051ED067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07210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75553-71C9-4C5F-A1BD-9051ED067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6278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82506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27850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973E0-5F0A-49B4-AC1C-E2A6D81C1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1854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973E0-5F0A-49B4-AC1C-E2A6D81C1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99018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973E0-5F0A-49B4-AC1C-E2A6D81C1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42421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9973E0-5F0A-49B4-AC1C-E2A6D81C18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3361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You can add the recipe to multiple cookbooks at a time.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Similar to ‘My Saved Recipes’, you can search and sort </a:t>
            </a:r>
          </a:p>
          <a:p>
            <a:endParaRPr lang="en-US" dirty="0"/>
          </a:p>
        </p:txBody>
      </p:sp>
      <p:sp>
        <p:nvSpPr>
          <p:cNvPr id="4" name="Slide Number Placeholder 3"/>
          <p:cNvSpPr>
            <a:spLocks noGrp="1"/>
          </p:cNvSpPr>
          <p:nvPr>
            <p:ph type="sldNum" sz="quarter" idx="10"/>
          </p:nvPr>
        </p:nvSpPr>
        <p:spPr/>
        <p:txBody>
          <a:bodyPr/>
          <a:lstStyle/>
          <a:p>
            <a:fld id="{109973E0-5F0A-49B4-AC1C-E2A6D81C18BD}" type="slidenum">
              <a:rPr lang="en-US" smtClean="0"/>
              <a:t>168</a:t>
            </a:fld>
            <a:endParaRPr lang="en-US"/>
          </a:p>
        </p:txBody>
      </p:sp>
    </p:spTree>
    <p:extLst>
      <p:ext uri="{BB962C8B-B14F-4D97-AF65-F5344CB8AC3E}">
        <p14:creationId xmlns:p14="http://schemas.microsoft.com/office/powerpoint/2010/main" val="1855725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four overarching guidelines. The Guidelines have supporting Key Recommendations that explain how they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be met. The Guidelines and their Key Recommendations are presented in more detail on the following slides. </a:t>
            </a:r>
          </a:p>
        </p:txBody>
      </p:sp>
      <p:sp>
        <p:nvSpPr>
          <p:cNvPr id="4" name="Slide Number Placeholder 3"/>
          <p:cNvSpPr>
            <a:spLocks noGrp="1"/>
          </p:cNvSpPr>
          <p:nvPr>
            <p:ph type="sldNum" sz="quarter" idx="10"/>
          </p:nvPr>
        </p:nvSpPr>
        <p:spPr/>
        <p:txBody>
          <a:bodyPr/>
          <a:lstStyle/>
          <a:p>
            <a:fld id="{1EC77349-FEA7-4E8F-8D94-AEF77C88A463}" type="slidenum">
              <a:rPr lang="en-US" smtClean="0"/>
              <a:t>17</a:t>
            </a:fld>
            <a:endParaRPr lang="en-US"/>
          </a:p>
        </p:txBody>
      </p:sp>
    </p:spTree>
    <p:extLst>
      <p:ext uri="{BB962C8B-B14F-4D97-AF65-F5344CB8AC3E}">
        <p14:creationId xmlns:p14="http://schemas.microsoft.com/office/powerpoint/2010/main" val="367832395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64541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78395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35202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92360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E165CA-BBE5-4D77-828D-E496E41B75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4243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75553-71C9-4C5F-A1BD-9051ED067C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74951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E4D2E01A-738C-4B96-B648-3A3EAB5227BC}" type="slidenum">
              <a:rPr lang="en-US" smtClean="0"/>
              <a:t>175</a:t>
            </a:fld>
            <a:endParaRPr lang="en-US"/>
          </a:p>
        </p:txBody>
      </p:sp>
    </p:spTree>
    <p:extLst>
      <p:ext uri="{BB962C8B-B14F-4D97-AF65-F5344CB8AC3E}">
        <p14:creationId xmlns:p14="http://schemas.microsoft.com/office/powerpoint/2010/main" val="324122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Guidelines and Key Recommendations, Chapter</a:t>
            </a:r>
            <a:r>
              <a:rPr lang="en-US" baseline="0" dirty="0"/>
              <a:t> 1 provides several dietary principles to help inform decisions about nutrient-dense food and beverage choices to achieve a healthy dietary pattern.</a:t>
            </a:r>
            <a:endParaRPr lang="en-US" dirty="0"/>
          </a:p>
        </p:txBody>
      </p:sp>
      <p:sp>
        <p:nvSpPr>
          <p:cNvPr id="4" name="Slide Number Placeholder 3"/>
          <p:cNvSpPr>
            <a:spLocks noGrp="1"/>
          </p:cNvSpPr>
          <p:nvPr>
            <p:ph type="sldNum" sz="quarter" idx="10"/>
          </p:nvPr>
        </p:nvSpPr>
        <p:spPr/>
        <p:txBody>
          <a:bodyPr/>
          <a:lstStyle/>
          <a:p>
            <a:fld id="{1EC77349-FEA7-4E8F-8D94-AEF77C88A463}" type="slidenum">
              <a:rPr lang="en-US" smtClean="0"/>
              <a:t>18</a:t>
            </a:fld>
            <a:endParaRPr lang="en-US"/>
          </a:p>
        </p:txBody>
      </p:sp>
    </p:spTree>
    <p:extLst>
      <p:ext uri="{BB962C8B-B14F-4D97-AF65-F5344CB8AC3E}">
        <p14:creationId xmlns:p14="http://schemas.microsoft.com/office/powerpoint/2010/main" val="3448807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first Guideline is to follow a healthy dietary pattern at every life stage. It is never too early or too late to eat healthfully.</a:t>
            </a:r>
          </a:p>
          <a:p>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Achieving a healthy dietary pattern at each life stage not only supports health at that point in time, but also supports health in the next life stage and possibly for future generations.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Key</a:t>
            </a:r>
            <a:r>
              <a:rPr lang="en-US" sz="1200" kern="1200" baseline="0" dirty="0">
                <a:solidFill>
                  <a:schemeClr val="tx1"/>
                </a:solidFill>
                <a:effectLst/>
                <a:latin typeface="+mn-lt"/>
                <a:ea typeface="+mn-ea"/>
                <a:cs typeface="+mn-cs"/>
              </a:rPr>
              <a:t> Recommendations under Guideline 1 highlight some important considerations for a healthy dietary pattern across the life span. </a:t>
            </a:r>
          </a:p>
        </p:txBody>
      </p:sp>
      <p:sp>
        <p:nvSpPr>
          <p:cNvPr id="4" name="Slide Number Placeholder 3"/>
          <p:cNvSpPr>
            <a:spLocks noGrp="1"/>
          </p:cNvSpPr>
          <p:nvPr>
            <p:ph type="sldNum" sz="quarter" idx="5"/>
          </p:nvPr>
        </p:nvSpPr>
        <p:spPr/>
        <p:txBody>
          <a:bodyPr/>
          <a:lstStyle/>
          <a:p>
            <a:fld id="{E4D2E01A-738C-4B96-B648-3A3EAB5227BC}" type="slidenum">
              <a:rPr lang="en-US" smtClean="0"/>
              <a:t>19</a:t>
            </a:fld>
            <a:endParaRPr lang="en-US"/>
          </a:p>
        </p:txBody>
      </p:sp>
    </p:spTree>
    <p:extLst>
      <p:ext uri="{BB962C8B-B14F-4D97-AF65-F5344CB8AC3E}">
        <p14:creationId xmlns:p14="http://schemas.microsoft.com/office/powerpoint/2010/main" val="231289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importance of healthy dietary patterns for health promotion and disease prevention is a focus of </a:t>
            </a:r>
            <a:r>
              <a:rPr lang="en-US" sz="1200" i="1" kern="1200" dirty="0">
                <a:solidFill>
                  <a:schemeClr val="tx1"/>
                </a:solidFill>
                <a:effectLst/>
                <a:latin typeface="+mn-lt"/>
                <a:ea typeface="+mn-ea"/>
                <a:cs typeface="+mn-cs"/>
              </a:rPr>
              <a:t>Dietary Guidelines for Americans, 2020-2025</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dietary pattern is the </a:t>
            </a:r>
            <a:r>
              <a:rPr lang="en-US" sz="1200" dirty="0"/>
              <a:t>totality of what individuals habitually eat and drink – the combination of foods and beverages consumed over time – and </a:t>
            </a:r>
            <a:r>
              <a:rPr lang="en-US" sz="1200" kern="1200" dirty="0">
                <a:solidFill>
                  <a:schemeClr val="tx1"/>
                </a:solidFill>
                <a:effectLst/>
                <a:latin typeface="+mn-lt"/>
                <a:ea typeface="+mn-ea"/>
                <a:cs typeface="+mn-cs"/>
              </a:rPr>
              <a:t>science shows that these foods and beverages act synergistically to affect health. As a result, the dietary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pattern may better predict overall health status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disease risk than individual foods or nutrients</a:t>
            </a:r>
          </a:p>
          <a:p>
            <a:endParaRPr lang="en-US" sz="120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A healthy dietary pattern consists of nutrient-dense forms of foods and beverages across all food groups, in recommended amounts, and within calorie limits. </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20</a:t>
            </a:fld>
            <a:endParaRPr lang="en-US"/>
          </a:p>
        </p:txBody>
      </p:sp>
    </p:spTree>
    <p:extLst>
      <p:ext uri="{BB962C8B-B14F-4D97-AF65-F5344CB8AC3E}">
        <p14:creationId xmlns:p14="http://schemas.microsoft.com/office/powerpoint/2010/main" val="258140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3</a:t>
            </a:fld>
            <a:endParaRPr lang="en-US"/>
          </a:p>
        </p:txBody>
      </p:sp>
    </p:spTree>
    <p:extLst>
      <p:ext uri="{BB962C8B-B14F-4D97-AF65-F5344CB8AC3E}">
        <p14:creationId xmlns:p14="http://schemas.microsoft.com/office/powerpoint/2010/main" val="410953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importance of nutrient-dense choices is a theme of the </a:t>
            </a:r>
            <a:r>
              <a:rPr lang="en-US" sz="1200" i="1" kern="1200" dirty="0">
                <a:solidFill>
                  <a:schemeClr val="tx1"/>
                </a:solidFill>
                <a:effectLst/>
                <a:latin typeface="+mn-lt"/>
                <a:ea typeface="+mn-ea"/>
                <a:cs typeface="+mn-cs"/>
              </a:rPr>
              <a:t>Dietary Guidelines for Americans, 2020-2025</a:t>
            </a:r>
            <a:r>
              <a:rPr lang="en-US" sz="1200" kern="1200" dirty="0">
                <a:solidFill>
                  <a:schemeClr val="tx1"/>
                </a:solidFill>
                <a:effectLst/>
                <a:latin typeface="+mn-lt"/>
                <a:ea typeface="+mn-ea"/>
                <a:cs typeface="+mn-cs"/>
              </a:rPr>
              <a:t>. </a:t>
            </a:r>
            <a:r>
              <a:rPr lang="en-US" b="0" baseline="0" dirty="0"/>
              <a:t>Nutrient-dense foods and beverages provide vitamins, minerals, and other health promoting components and have little added sugars, saturated fat, and sodium. </a:t>
            </a:r>
          </a:p>
          <a:p>
            <a:endParaRPr lang="en-US" b="0" baseline="0" dirty="0"/>
          </a:p>
          <a:p>
            <a:r>
              <a:rPr lang="en-US" b="0" baseline="0" dirty="0"/>
              <a:t>Vegetables, fruits, whole grains, seafood, eggs, beans, peas, and lentils, unsalted nuts and seeds, fat-free and low-fat dairy products, and lean meats and poultry – when prepared with no or little added sugars, saturated fat, and sodium- are nutrient-dense foods.</a:t>
            </a:r>
            <a:endParaRPr lang="en-US" b="1" dirty="0"/>
          </a:p>
          <a:p>
            <a:endParaRPr lang="en-US" dirty="0"/>
          </a:p>
        </p:txBody>
      </p:sp>
      <p:sp>
        <p:nvSpPr>
          <p:cNvPr id="4" name="Slide Number Placeholder 3"/>
          <p:cNvSpPr>
            <a:spLocks noGrp="1"/>
          </p:cNvSpPr>
          <p:nvPr>
            <p:ph type="sldNum" sz="quarter" idx="10"/>
          </p:nvPr>
        </p:nvSpPr>
        <p:spPr/>
        <p:txBody>
          <a:bodyPr/>
          <a:lstStyle/>
          <a:p>
            <a:fld id="{1EC77349-FEA7-4E8F-8D94-AEF77C88A463}" type="slidenum">
              <a:rPr lang="en-US" smtClean="0"/>
              <a:t>21</a:t>
            </a:fld>
            <a:endParaRPr lang="en-US"/>
          </a:p>
        </p:txBody>
      </p:sp>
    </p:spTree>
    <p:extLst>
      <p:ext uri="{BB962C8B-B14F-4D97-AF65-F5344CB8AC3E}">
        <p14:creationId xmlns:p14="http://schemas.microsoft.com/office/powerpoint/2010/main" val="4247099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Healthy U.S.-Style Dietary Pattern, USDA’s primary Dietary Pattern, provides a framework for healthy eating that all Americans can follow. It is based on the types and proportions of foods Americans of all ages, genders, races, and ethnicities typically consume, but in nutrient-dense forms and appropriate amounts. This Dietary Pattern is carried forward from the </a:t>
            </a:r>
            <a:r>
              <a:rPr lang="en-US" sz="1200" b="0" i="1" u="none" strike="noStrike" kern="1200" baseline="0" dirty="0">
                <a:solidFill>
                  <a:schemeClr val="tx1"/>
                </a:solidFill>
                <a:latin typeface="+mn-lt"/>
                <a:ea typeface="+mn-ea"/>
                <a:cs typeface="+mn-cs"/>
              </a:rPr>
              <a:t>2015-2020 Dietary Guidelines for Americans</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Healthy Mediterranean-Style Dietary Pattern and the Healthy Vegetarian Dietary Pattern— also carried forward from the </a:t>
            </a:r>
            <a:r>
              <a:rPr lang="en-US" sz="1200" b="0" i="1" u="none" strike="noStrike" kern="1200" baseline="0" dirty="0">
                <a:solidFill>
                  <a:schemeClr val="tx1"/>
                </a:solidFill>
                <a:latin typeface="+mn-lt"/>
                <a:ea typeface="+mn-ea"/>
                <a:cs typeface="+mn-cs"/>
              </a:rPr>
              <a:t>2015-2020 Dietary Guidelines for Americans</a:t>
            </a:r>
            <a:r>
              <a:rPr lang="en-US" sz="1200" b="0" i="0" u="none" strike="noStrike" kern="1200" baseline="0" dirty="0">
                <a:solidFill>
                  <a:schemeClr val="tx1"/>
                </a:solidFill>
                <a:latin typeface="+mn-lt"/>
                <a:ea typeface="+mn-ea"/>
                <a:cs typeface="+mn-cs"/>
              </a:rPr>
              <a:t>—are variations of the Healthy U.S.-Style Dietary Pattern that have the same core elements. </a:t>
            </a:r>
            <a:endParaRPr lang="en-US" dirty="0"/>
          </a:p>
        </p:txBody>
      </p:sp>
      <p:sp>
        <p:nvSpPr>
          <p:cNvPr id="4" name="Slide Number Placeholder 3"/>
          <p:cNvSpPr>
            <a:spLocks noGrp="1"/>
          </p:cNvSpPr>
          <p:nvPr>
            <p:ph type="sldNum" sz="quarter" idx="10"/>
          </p:nvPr>
        </p:nvSpPr>
        <p:spPr/>
        <p:txBody>
          <a:bodyPr/>
          <a:lstStyle/>
          <a:p>
            <a:fld id="{1EC77349-FEA7-4E8F-8D94-AEF77C88A463}" type="slidenum">
              <a:rPr lang="en-US" smtClean="0"/>
              <a:t>22</a:t>
            </a:fld>
            <a:endParaRPr lang="en-US"/>
          </a:p>
        </p:txBody>
      </p:sp>
    </p:spTree>
    <p:extLst>
      <p:ext uri="{BB962C8B-B14F-4D97-AF65-F5344CB8AC3E}">
        <p14:creationId xmlns:p14="http://schemas.microsoft.com/office/powerpoint/2010/main" val="4102438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also supports the idea that every life</a:t>
            </a:r>
            <a:r>
              <a:rPr lang="en-US" baseline="0" dirty="0"/>
              <a:t> </a:t>
            </a:r>
            <a:r>
              <a:rPr lang="en-US" dirty="0"/>
              <a:t>stage provides an opportunity to make food choices</a:t>
            </a:r>
            <a:r>
              <a:rPr lang="en-US" baseline="0" dirty="0"/>
              <a:t> </a:t>
            </a:r>
            <a:r>
              <a:rPr lang="en-US" dirty="0"/>
              <a:t>that promote health and well-being, achieve and</a:t>
            </a:r>
            <a:r>
              <a:rPr lang="en-US" baseline="0" dirty="0"/>
              <a:t> </a:t>
            </a:r>
            <a:r>
              <a:rPr lang="en-US" dirty="0"/>
              <a:t>maintain appropriate weight status, and reduce risk of</a:t>
            </a:r>
            <a:r>
              <a:rPr lang="en-US" baseline="0" dirty="0"/>
              <a:t> </a:t>
            </a:r>
            <a:r>
              <a:rPr lang="en-US" dirty="0"/>
              <a:t>diet-related chronic disease.</a:t>
            </a:r>
          </a:p>
        </p:txBody>
      </p:sp>
      <p:sp>
        <p:nvSpPr>
          <p:cNvPr id="4" name="Slide Number Placeholder 3"/>
          <p:cNvSpPr>
            <a:spLocks noGrp="1"/>
          </p:cNvSpPr>
          <p:nvPr>
            <p:ph type="sldNum" sz="quarter" idx="10"/>
          </p:nvPr>
        </p:nvSpPr>
        <p:spPr/>
        <p:txBody>
          <a:bodyPr/>
          <a:lstStyle/>
          <a:p>
            <a:fld id="{1EC77349-FEA7-4E8F-8D94-AEF77C88A463}" type="slidenum">
              <a:rPr lang="en-US" smtClean="0"/>
              <a:t>23</a:t>
            </a:fld>
            <a:endParaRPr lang="en-US"/>
          </a:p>
        </p:txBody>
      </p:sp>
    </p:spTree>
    <p:extLst>
      <p:ext uri="{BB962C8B-B14F-4D97-AF65-F5344CB8AC3E}">
        <p14:creationId xmlns:p14="http://schemas.microsoft.com/office/powerpoint/2010/main" val="2569982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science supporting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is extensively documented in the </a:t>
            </a:r>
            <a:r>
              <a:rPr lang="en-US" sz="1200" b="0" i="1" u="none" strike="noStrike" kern="1200" baseline="0" dirty="0">
                <a:solidFill>
                  <a:schemeClr val="tx1"/>
                </a:solidFill>
                <a:latin typeface="+mn-lt"/>
                <a:ea typeface="+mn-ea"/>
                <a:cs typeface="+mn-cs"/>
              </a:rPr>
              <a:t>Scientific Report of the 2020 Dietary Guidelines Advisory Committee</a:t>
            </a:r>
            <a:r>
              <a:rPr lang="en-US" sz="1200" b="0" i="0" u="none" strike="noStrike" kern="1200" baseline="0" dirty="0">
                <a:solidFill>
                  <a:schemeClr val="tx1"/>
                </a:solidFill>
                <a:latin typeface="+mn-lt"/>
                <a:ea typeface="+mn-ea"/>
                <a:cs typeface="+mn-cs"/>
              </a:rPr>
              <a:t>, which is available at DietaryGuidelines.gov. The report examined the science on key topics related to diet and health, and the figure on this slide shows outcomes with Strong or Moderate evidence. </a:t>
            </a:r>
            <a:endParaRPr lang="en-US" dirty="0"/>
          </a:p>
        </p:txBody>
      </p:sp>
      <p:sp>
        <p:nvSpPr>
          <p:cNvPr id="4" name="Slide Number Placeholder 3"/>
          <p:cNvSpPr>
            <a:spLocks noGrp="1"/>
          </p:cNvSpPr>
          <p:nvPr>
            <p:ph type="sldNum" sz="quarter" idx="10"/>
          </p:nvPr>
        </p:nvSpPr>
        <p:spPr/>
        <p:txBody>
          <a:bodyPr/>
          <a:lstStyle/>
          <a:p>
            <a:fld id="{1EC77349-FEA7-4E8F-8D94-AEF77C88A463}" type="slidenum">
              <a:rPr lang="en-US" smtClean="0"/>
              <a:t>24</a:t>
            </a:fld>
            <a:endParaRPr lang="en-US"/>
          </a:p>
        </p:txBody>
      </p:sp>
    </p:spTree>
    <p:extLst>
      <p:ext uri="{BB962C8B-B14F-4D97-AF65-F5344CB8AC3E}">
        <p14:creationId xmlns:p14="http://schemas.microsoft.com/office/powerpoint/2010/main" val="3024317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total number of calories a person needs each day varies depending on a number of factors, namely the person’s age, sex, height, weight, level of physical activity, and pregnancy or lactation status. Due to reductions in basal metabolic rate that occur with aging, calorie needs generally decrease for adults as they age. In addition, a need to lose, maintain, or gain weight affects how many calories should be consumed.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Dietary Guidelines provides estimates of calorie needs based on the Estimated Energy Requirement (EER) equations established by the National Academies of Sciences, Engineering, and Medicine using reference heights and reference weights for each age-sex group. The best way to evaluate calorie intake, in comparison to calorie needs, is by measuring body weight status. </a:t>
            </a:r>
            <a:endParaRPr lang="en-US" b="0" dirty="0"/>
          </a:p>
        </p:txBody>
      </p:sp>
      <p:sp>
        <p:nvSpPr>
          <p:cNvPr id="4" name="Slide Number Placeholder 3"/>
          <p:cNvSpPr>
            <a:spLocks noGrp="1"/>
          </p:cNvSpPr>
          <p:nvPr>
            <p:ph type="sldNum" sz="quarter" idx="10"/>
          </p:nvPr>
        </p:nvSpPr>
        <p:spPr/>
        <p:txBody>
          <a:bodyPr/>
          <a:lstStyle/>
          <a:p>
            <a:fld id="{E4D2E01A-738C-4B96-B648-3A3EAB5227BC}" type="slidenum">
              <a:rPr lang="en-US" smtClean="0"/>
              <a:t>25</a:t>
            </a:fld>
            <a:endParaRPr lang="en-US"/>
          </a:p>
        </p:txBody>
      </p:sp>
    </p:spTree>
    <p:extLst>
      <p:ext uri="{BB962C8B-B14F-4D97-AF65-F5344CB8AC3E}">
        <p14:creationId xmlns:p14="http://schemas.microsoft.com/office/powerpoint/2010/main" val="1735685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guideline is to customize and enjoy nutrient-dense food and beverage choices to reflect personal preferences, cultural traditions, and budgetary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Eating should be enjoyed, and a healthy dietary pattern can be enjoyable, from early life to older adulthood. </a:t>
            </a:r>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provides a framework intended to be customized to fit individual, household, and Federal program participants’ preferences, as well as the </a:t>
            </a:r>
            <a:r>
              <a:rPr lang="en-US" sz="1200" b="0" i="0" u="none" strike="noStrike" kern="1200" baseline="0" dirty="0" err="1">
                <a:solidFill>
                  <a:schemeClr val="tx1"/>
                </a:solidFill>
                <a:latin typeface="+mn-lt"/>
                <a:ea typeface="+mn-ea"/>
                <a:cs typeface="+mn-cs"/>
              </a:rPr>
              <a:t>foodways</a:t>
            </a:r>
            <a:r>
              <a:rPr lang="en-US" sz="1200" b="0" i="0" u="none" strike="noStrike" kern="1200" baseline="0" dirty="0">
                <a:solidFill>
                  <a:schemeClr val="tx1"/>
                </a:solidFill>
                <a:latin typeface="+mn-lt"/>
                <a:ea typeface="+mn-ea"/>
                <a:cs typeface="+mn-cs"/>
              </a:rPr>
              <a:t> of the diverse cultures in the United States.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framework purposely provides recommendations by food groups and subgroups—not specific foods and beverages—to avoid being prescriptive. This framework approach ensures that people can “make it their own” by selecting healthy foods, beverages, meals, and snacks specific to their needs and preferences.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every setting, across all cultures, and at any age or budget, there are foods and beverages that can fit within this framework.</a:t>
            </a: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26</a:t>
            </a:fld>
            <a:endParaRPr lang="en-US"/>
          </a:p>
        </p:txBody>
      </p:sp>
    </p:spTree>
    <p:extLst>
      <p:ext uri="{BB962C8B-B14F-4D97-AF65-F5344CB8AC3E}">
        <p14:creationId xmlns:p14="http://schemas.microsoft.com/office/powerpoint/2010/main" val="1419021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1-5</a:t>
            </a:r>
            <a:r>
              <a:rPr lang="en-US" sz="1200" b="0" i="0" u="none" strike="noStrike" kern="1200" baseline="0" dirty="0">
                <a:solidFill>
                  <a:schemeClr val="tx1"/>
                </a:solidFill>
                <a:latin typeface="+mn-lt"/>
                <a:ea typeface="+mn-ea"/>
                <a:cs typeface="+mn-cs"/>
              </a:rPr>
              <a:t>, </a:t>
            </a:r>
            <a:r>
              <a:rPr lang="en-US" dirty="0"/>
              <a:t>“</a:t>
            </a:r>
            <a:r>
              <a:rPr lang="en-US" i="1" u="sng" dirty="0">
                <a:hlinkClick r:id="rId3"/>
              </a:rPr>
              <a:t>Customizing the </a:t>
            </a:r>
            <a:r>
              <a:rPr lang="en-US" u="sng" dirty="0">
                <a:hlinkClick r:id="rId3"/>
              </a:rPr>
              <a:t>Dietary Guidelines </a:t>
            </a:r>
            <a:r>
              <a:rPr lang="en-US" i="1" u="sng" dirty="0">
                <a:hlinkClick r:id="rId3"/>
              </a:rPr>
              <a:t>Framework</a:t>
            </a:r>
            <a:r>
              <a:rPr lang="en-US" i="1" dirty="0"/>
              <a:t>,”</a:t>
            </a:r>
            <a:r>
              <a:rPr lang="en-US" dirty="0"/>
              <a:t>  is a resource </a:t>
            </a:r>
            <a:r>
              <a:rPr lang="en-US" sz="1200" b="0" i="0" u="none" strike="noStrike" kern="1200" baseline="0" dirty="0">
                <a:solidFill>
                  <a:schemeClr val="tx1"/>
                </a:solidFill>
                <a:latin typeface="+mn-lt"/>
                <a:ea typeface="+mn-ea"/>
                <a:cs typeface="+mn-cs"/>
              </a:rPr>
              <a:t>that </a:t>
            </a:r>
            <a:r>
              <a:rPr lang="en-US" dirty="0"/>
              <a:t>is useful for helping individuals understand how </a:t>
            </a:r>
            <a:r>
              <a:rPr lang="en-US" sz="1200" b="0" i="0" u="none" strike="noStrike" kern="1200" baseline="0" dirty="0">
                <a:solidFill>
                  <a:schemeClr val="tx1"/>
                </a:solidFill>
                <a:latin typeface="+mn-lt"/>
                <a:ea typeface="+mn-ea"/>
                <a:cs typeface="+mn-cs"/>
              </a:rPr>
              <a:t>their </a:t>
            </a:r>
            <a:r>
              <a:rPr lang="en-US" dirty="0"/>
              <a:t>taste </a:t>
            </a:r>
            <a:r>
              <a:rPr lang="en-US" sz="1200" b="0" i="0" u="none" strike="noStrike" kern="1200" baseline="0" dirty="0">
                <a:solidFill>
                  <a:schemeClr val="tx1"/>
                </a:solidFill>
                <a:latin typeface="+mn-lt"/>
                <a:ea typeface="+mn-ea"/>
                <a:cs typeface="+mn-cs"/>
              </a:rPr>
              <a:t>preferences</a:t>
            </a:r>
            <a:r>
              <a:rPr lang="en-US" dirty="0"/>
              <a:t>, budget, and cultural considerations can be accommodated to meet food group recommendations. </a:t>
            </a:r>
          </a:p>
        </p:txBody>
      </p:sp>
      <p:sp>
        <p:nvSpPr>
          <p:cNvPr id="4" name="Slide Number Placeholder 3"/>
          <p:cNvSpPr>
            <a:spLocks noGrp="1"/>
          </p:cNvSpPr>
          <p:nvPr>
            <p:ph type="sldNum" sz="quarter" idx="5"/>
          </p:nvPr>
        </p:nvSpPr>
        <p:spPr/>
        <p:txBody>
          <a:bodyPr/>
          <a:lstStyle/>
          <a:p>
            <a:fld id="{E4D2E01A-738C-4B96-B648-3A3EAB5227BC}" type="slidenum">
              <a:rPr lang="en-US" smtClean="0"/>
              <a:t>27</a:t>
            </a:fld>
            <a:endParaRPr lang="en-US"/>
          </a:p>
        </p:txBody>
      </p:sp>
    </p:spTree>
    <p:extLst>
      <p:ext uri="{BB962C8B-B14F-4D97-AF65-F5344CB8AC3E}">
        <p14:creationId xmlns:p14="http://schemas.microsoft.com/office/powerpoint/2010/main" val="1780020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Guideline</a:t>
            </a:r>
            <a:r>
              <a:rPr lang="en-US" baseline="0" dirty="0"/>
              <a:t> is to f</a:t>
            </a:r>
            <a:r>
              <a:rPr lang="en-US" dirty="0"/>
              <a:t>ocus on meeting food group needs with</a:t>
            </a:r>
            <a:r>
              <a:rPr lang="en-US" baseline="0" dirty="0"/>
              <a:t> </a:t>
            </a:r>
            <a:r>
              <a:rPr lang="en-US" dirty="0"/>
              <a:t>nutrient-dense foods and beverages, and stay within calorie limits</a:t>
            </a:r>
          </a:p>
          <a:p>
            <a:endParaRPr lang="en-US" dirty="0"/>
          </a:p>
          <a:p>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include recommendations for food groups—vegetables, fruits, grains, dairy, and protein foods— eaten at an appropriate calorie level and in forms with limited amounts of added sugars, saturated fat, and sodium. Science shows that these same core elements of a healthy dietary pattern are consistent across each life stage. </a:t>
            </a:r>
            <a:endParaRPr lang="en-US" dirty="0"/>
          </a:p>
        </p:txBody>
      </p:sp>
      <p:sp>
        <p:nvSpPr>
          <p:cNvPr id="4" name="Slide Number Placeholder 3"/>
          <p:cNvSpPr>
            <a:spLocks noGrp="1"/>
          </p:cNvSpPr>
          <p:nvPr>
            <p:ph type="sldNum" sz="quarter" idx="10"/>
          </p:nvPr>
        </p:nvSpPr>
        <p:spPr/>
        <p:txBody>
          <a:bodyPr/>
          <a:lstStyle/>
          <a:p>
            <a:fld id="{1EC77349-FEA7-4E8F-8D94-AEF77C88A463}" type="slidenum">
              <a:rPr lang="en-US" smtClean="0"/>
              <a:t>28</a:t>
            </a:fld>
            <a:endParaRPr lang="en-US"/>
          </a:p>
        </p:txBody>
      </p:sp>
    </p:spTree>
    <p:extLst>
      <p:ext uri="{BB962C8B-B14F-4D97-AF65-F5344CB8AC3E}">
        <p14:creationId xmlns:p14="http://schemas.microsoft.com/office/powerpoint/2010/main" val="584568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Most Americans have substantial room for improvement when it comes to food group intake. </a:t>
            </a:r>
            <a:r>
              <a:rPr lang="en-US" sz="1200" i="0" kern="1200" dirty="0">
                <a:solidFill>
                  <a:schemeClr val="tx1"/>
                </a:solidFill>
                <a:effectLst/>
                <a:latin typeface="+mn-lt"/>
                <a:ea typeface="+mn-ea"/>
                <a:cs typeface="+mn-cs"/>
              </a:rPr>
              <a:t>The Bar Chart shows on average 80 percent or more of the population ages 1 year and older have intakes below recommendations for vegetables, fruit, and dairy. For grains, most of the population meets or exceeds refined grain recommendations while falling below recommendations for whole grains. More than 50 percent of the population meets or exceeds recommendations for total protein foods, but most do not meet recommendations for the subgroups of seafood and nuts, seeds, and soy products.</a:t>
            </a:r>
          </a:p>
        </p:txBody>
      </p:sp>
      <p:sp>
        <p:nvSpPr>
          <p:cNvPr id="4" name="Slide Number Placeholder 3"/>
          <p:cNvSpPr>
            <a:spLocks noGrp="1"/>
          </p:cNvSpPr>
          <p:nvPr>
            <p:ph type="sldNum" sz="quarter" idx="10"/>
          </p:nvPr>
        </p:nvSpPr>
        <p:spPr/>
        <p:txBody>
          <a:bodyPr/>
          <a:lstStyle/>
          <a:p>
            <a:fld id="{1EC77349-FEA7-4E8F-8D94-AEF77C88A463}" type="slidenum">
              <a:rPr lang="en-US" smtClean="0"/>
              <a:t>29</a:t>
            </a:fld>
            <a:endParaRPr lang="en-US"/>
          </a:p>
        </p:txBody>
      </p:sp>
    </p:spTree>
    <p:extLst>
      <p:ext uri="{BB962C8B-B14F-4D97-AF65-F5344CB8AC3E}">
        <p14:creationId xmlns:p14="http://schemas.microsoft.com/office/powerpoint/2010/main" val="3317409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a:t>
            </a:r>
            <a:r>
              <a:rPr lang="en-US" baseline="0" dirty="0"/>
              <a:t> slides provide details about each food group and can be deleted for shorter presentations. </a:t>
            </a:r>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30</a:t>
            </a:fld>
            <a:endParaRPr lang="en-US"/>
          </a:p>
        </p:txBody>
      </p:sp>
    </p:spTree>
    <p:extLst>
      <p:ext uri="{BB962C8B-B14F-4D97-AF65-F5344CB8AC3E}">
        <p14:creationId xmlns:p14="http://schemas.microsoft.com/office/powerpoint/2010/main" val="188995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U.S. Departments of Agriculture (USDA) and of Health and Human Services (HHS) update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at least every 5 years, based on the current science.</a:t>
            </a:r>
          </a:p>
          <a:p>
            <a:pPr marL="171450" indent="-171450">
              <a:buFont typeface="Arial" panose="020B0604020202020204" pitchFamily="34" charset="0"/>
              <a:buChar char="•"/>
            </a:pPr>
            <a:r>
              <a:rPr lang="en-US" dirty="0"/>
              <a:t>A fundamental premise of the </a:t>
            </a:r>
            <a:r>
              <a:rPr lang="en-US" i="1" dirty="0"/>
              <a:t>Dietary Guidelines </a:t>
            </a:r>
            <a:r>
              <a:rPr lang="en-US" dirty="0"/>
              <a:t>is that everyone, no matter their age, race, or ethnicity, economic circumstances, or health status, can benefit from shifting food and beverage choices to better support healthy dietary patterns.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Although many recommendations have remained relatively consistent over time,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also has evolved as scientific knowledge has grown. The </a:t>
            </a:r>
            <a:r>
              <a:rPr lang="en-US" sz="1200" b="0" i="1" u="none" strike="noStrike" kern="1200" baseline="0" dirty="0">
                <a:solidFill>
                  <a:schemeClr val="tx1"/>
                </a:solidFill>
                <a:latin typeface="+mn-lt"/>
                <a:ea typeface="+mn-ea"/>
                <a:cs typeface="+mn-cs"/>
              </a:rPr>
              <a:t>2020-2025 Dietary Guidelines for Americans </a:t>
            </a:r>
            <a:r>
              <a:rPr lang="en-US" sz="1200" b="0" i="0" u="none" strike="noStrike" kern="1200" baseline="0" dirty="0">
                <a:solidFill>
                  <a:schemeClr val="tx1"/>
                </a:solidFill>
                <a:latin typeface="+mn-lt"/>
                <a:ea typeface="+mn-ea"/>
                <a:cs typeface="+mn-cs"/>
              </a:rPr>
              <a:t>reflects this in three important ways.</a:t>
            </a:r>
          </a:p>
          <a:p>
            <a:pPr marL="685800" lvl="1" indent="-228600">
              <a:buFont typeface="+mj-lt"/>
              <a:buAutoNum type="arabicPeriod"/>
            </a:pPr>
            <a:r>
              <a:rPr lang="en-US" sz="1200" b="0" i="0" u="none" strike="noStrike" kern="1200" baseline="0" dirty="0">
                <a:solidFill>
                  <a:schemeClr val="tx1"/>
                </a:solidFill>
                <a:latin typeface="+mn-lt"/>
                <a:ea typeface="+mn-ea"/>
                <a:cs typeface="+mn-cs"/>
              </a:rPr>
              <a:t>The first is its recognition that diet-related chronic diseases, such as cardiovascular disease, type 2 diabetes, obesity, and some types of cancer, are very prevalent among Americans and pose a major public health problem. </a:t>
            </a:r>
          </a:p>
          <a:p>
            <a:pPr marL="685800" lvl="1" indent="-228600">
              <a:buFont typeface="+mj-lt"/>
              <a:buAutoNum type="arabicPeriod"/>
            </a:pPr>
            <a:r>
              <a:rPr lang="en-US" sz="1200" b="0" i="0" u="none" strike="noStrike" kern="1200" baseline="0" dirty="0">
                <a:solidFill>
                  <a:schemeClr val="tx1"/>
                </a:solidFill>
                <a:latin typeface="+mn-lt"/>
                <a:ea typeface="+mn-ea"/>
                <a:cs typeface="+mn-cs"/>
              </a:rPr>
              <a:t>The second is its focus on dietary patterns. Researchers and public health experts understand that nutrients and foods are not consumed in isolation. Rather, people consume them in various combinations over time—a dietary pattern—and these foods and beverages act synergistically to affect health. The </a:t>
            </a:r>
            <a:r>
              <a:rPr lang="en-US" sz="1200" b="0" i="1" u="none" strike="noStrike" kern="1200" baseline="0" dirty="0">
                <a:solidFill>
                  <a:schemeClr val="tx1"/>
                </a:solidFill>
                <a:latin typeface="+mn-lt"/>
                <a:ea typeface="+mn-ea"/>
                <a:cs typeface="+mn-cs"/>
              </a:rPr>
              <a:t>2020-2025 Dietary Guidelines </a:t>
            </a:r>
            <a:r>
              <a:rPr lang="en-US" sz="1200" b="0" i="0" u="none" strike="noStrike" kern="1200" baseline="0" dirty="0">
                <a:solidFill>
                  <a:schemeClr val="tx1"/>
                </a:solidFill>
                <a:latin typeface="+mn-lt"/>
                <a:ea typeface="+mn-ea"/>
                <a:cs typeface="+mn-cs"/>
              </a:rPr>
              <a:t>carries forward this emphasis on the importance of a healthy dietary pattern as a whole— rather than on individual nutrients, foods, or food groups in isolation.</a:t>
            </a:r>
          </a:p>
          <a:p>
            <a:pPr marL="685800" lvl="1" indent="-228600">
              <a:buFont typeface="+mj-lt"/>
              <a:buAutoNum type="arabicPeriod"/>
            </a:pPr>
            <a:r>
              <a:rPr lang="en-US" sz="1200" b="0" i="0" u="none" strike="noStrike" kern="1200" baseline="0" dirty="0">
                <a:solidFill>
                  <a:schemeClr val="tx1"/>
                </a:solidFill>
                <a:latin typeface="+mn-lt"/>
                <a:ea typeface="+mn-ea"/>
                <a:cs typeface="+mn-cs"/>
              </a:rPr>
              <a:t>The third is its focus on a lifespan approach. This edition of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highlights the importance of encouraging healthy dietary patterns at every life stage from infancy through older adulthood. For the first time since the 1985 edition, the </a:t>
            </a:r>
            <a:r>
              <a:rPr lang="en-US" sz="1200" b="0" i="1" u="none" strike="noStrike" kern="1200" baseline="0" dirty="0">
                <a:solidFill>
                  <a:schemeClr val="tx1"/>
                </a:solidFill>
                <a:latin typeface="+mn-lt"/>
                <a:ea typeface="+mn-ea"/>
                <a:cs typeface="+mn-cs"/>
              </a:rPr>
              <a:t>2020- 2025 Dietary Guidelines </a:t>
            </a:r>
            <a:r>
              <a:rPr lang="en-US" sz="1200" b="0" i="0" u="none" strike="noStrike" kern="1200" baseline="0" dirty="0">
                <a:solidFill>
                  <a:schemeClr val="tx1"/>
                </a:solidFill>
                <a:latin typeface="+mn-lt"/>
                <a:ea typeface="+mn-ea"/>
                <a:cs typeface="+mn-cs"/>
              </a:rPr>
              <a:t>includes recommendations for healthy dietary patterns for infants and toddlers.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4</a:t>
            </a:fld>
            <a:endParaRPr lang="en-US"/>
          </a:p>
        </p:txBody>
      </p:sp>
    </p:spTree>
    <p:extLst>
      <p:ext uri="{BB962C8B-B14F-4D97-AF65-F5344CB8AC3E}">
        <p14:creationId xmlns:p14="http://schemas.microsoft.com/office/powerpoint/2010/main" val="2063907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33</a:t>
            </a:fld>
            <a:endParaRPr lang="en-US"/>
          </a:p>
        </p:txBody>
      </p:sp>
    </p:spTree>
    <p:extLst>
      <p:ext uri="{BB962C8B-B14F-4D97-AF65-F5344CB8AC3E}">
        <p14:creationId xmlns:p14="http://schemas.microsoft.com/office/powerpoint/2010/main" val="11159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about best sources of seafood </a:t>
            </a:r>
            <a:r>
              <a:rPr lang="en-US" dirty="0" err="1"/>
              <a:t>see:https</a:t>
            </a:r>
            <a:r>
              <a:rPr lang="en-US" dirty="0"/>
              <a:t>://www.epa.gov/fish-tech/epa-fda-advice-about-eating-fish-and-shellfish#:~:text=EPA%20and%20FDA%20provide%20advice%20on%20eating%20fish,the%20risk%20of%20heart%20disease-related%20deaths%20and%20obesity.</a:t>
            </a:r>
          </a:p>
        </p:txBody>
      </p:sp>
      <p:sp>
        <p:nvSpPr>
          <p:cNvPr id="4" name="Slide Number Placeholder 3"/>
          <p:cNvSpPr>
            <a:spLocks noGrp="1"/>
          </p:cNvSpPr>
          <p:nvPr>
            <p:ph type="sldNum" sz="quarter" idx="10"/>
          </p:nvPr>
        </p:nvSpPr>
        <p:spPr/>
        <p:txBody>
          <a:bodyPr/>
          <a:lstStyle/>
          <a:p>
            <a:fld id="{E4D2E01A-738C-4B96-B648-3A3EAB5227BC}" type="slidenum">
              <a:rPr lang="en-US" smtClean="0"/>
              <a:t>34</a:t>
            </a:fld>
            <a:endParaRPr lang="en-US"/>
          </a:p>
        </p:txBody>
      </p:sp>
    </p:spTree>
    <p:extLst>
      <p:ext uri="{BB962C8B-B14F-4D97-AF65-F5344CB8AC3E}">
        <p14:creationId xmlns:p14="http://schemas.microsoft.com/office/powerpoint/2010/main" val="1475235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35</a:t>
            </a:fld>
            <a:endParaRPr lang="en-US"/>
          </a:p>
        </p:txBody>
      </p:sp>
    </p:spTree>
    <p:extLst>
      <p:ext uri="{BB962C8B-B14F-4D97-AF65-F5344CB8AC3E}">
        <p14:creationId xmlns:p14="http://schemas.microsoft.com/office/powerpoint/2010/main" val="600055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Dietary</a:t>
            </a:r>
            <a:r>
              <a:rPr lang="en-US" baseline="0" dirty="0"/>
              <a:t> patterns include both foods and beverages. </a:t>
            </a:r>
            <a:r>
              <a:rPr lang="en-US" sz="1200" b="0" i="0" u="none" strike="noStrike" kern="1200" baseline="0" dirty="0">
                <a:solidFill>
                  <a:schemeClr val="tx1"/>
                </a:solidFill>
                <a:latin typeface="+mn-lt"/>
                <a:ea typeface="+mn-ea"/>
                <a:cs typeface="+mn-cs"/>
              </a:rPr>
              <a:t>When choosing beverages in a healthy dietary pattern, both the calories and nutrients that they provide are important considerations. Beverages that are calorie-free—especially water—or that contribute beneficial nutrients, such as fat-free and low-fat milk and 100% juice, should be the primary beverages consumed. Coffee, tea, and flavored waters also are options, but the most nutrient-dense options for these beverages include little, if any, sweeteners or cream. Sugar-sweetened beverages and alcohol are discussed in greater detail under Guideline 4. </a:t>
            </a:r>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36</a:t>
            </a:fld>
            <a:endParaRPr lang="en-US"/>
          </a:p>
        </p:txBody>
      </p:sp>
    </p:spTree>
    <p:extLst>
      <p:ext uri="{BB962C8B-B14F-4D97-AF65-F5344CB8AC3E}">
        <p14:creationId xmlns:p14="http://schemas.microsoft.com/office/powerpoint/2010/main" val="1825436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Current inadequate intake of nutrient-dense foods and beverages across food groups has resulted in </a:t>
            </a:r>
            <a:r>
              <a:rPr lang="en-US" sz="1200" b="0" i="0" u="none" strike="noStrike" kern="1200" baseline="0" dirty="0" err="1">
                <a:solidFill>
                  <a:schemeClr val="tx1"/>
                </a:solidFill>
                <a:latin typeface="+mn-lt"/>
                <a:ea typeface="+mn-ea"/>
                <a:cs typeface="+mn-cs"/>
              </a:rPr>
              <a:t>underconsumption</a:t>
            </a:r>
            <a:r>
              <a:rPr lang="en-US" sz="1200" b="0" i="0" u="none" strike="noStrike" kern="1200" baseline="0" dirty="0">
                <a:solidFill>
                  <a:schemeClr val="tx1"/>
                </a:solidFill>
                <a:latin typeface="+mn-lt"/>
                <a:ea typeface="+mn-ea"/>
                <a:cs typeface="+mn-cs"/>
              </a:rPr>
              <a:t> of some nutrients and dietary components. Calcium, potassium, dietary fiber, and vitamin D are considered dietary components of public health concern for the general U.S. population because low intakes are associated with health concerns. Additional dietary components that are </a:t>
            </a:r>
            <a:r>
              <a:rPr lang="en-US" sz="1200" b="0" i="0" u="none" strike="noStrike" kern="1200" baseline="0" dirty="0" err="1">
                <a:solidFill>
                  <a:schemeClr val="tx1"/>
                </a:solidFill>
                <a:latin typeface="+mn-lt"/>
                <a:ea typeface="+mn-ea"/>
                <a:cs typeface="+mn-cs"/>
              </a:rPr>
              <a:t>underconsumed</a:t>
            </a:r>
            <a:r>
              <a:rPr lang="en-US" sz="1200" b="0" i="0" u="none" strike="noStrike" kern="1200" baseline="0" dirty="0">
                <a:solidFill>
                  <a:schemeClr val="tx1"/>
                </a:solidFill>
                <a:latin typeface="+mn-lt"/>
                <a:ea typeface="+mn-ea"/>
                <a:cs typeface="+mn-cs"/>
              </a:rPr>
              <a:t> during specific life stages are highlighted in each chapter.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a healthy dietary pattern is consumed, amounts of calcium, potassium, and dietary fiber can meet recommendations. Individuals should be encouraged to make shifts to increase the intake of vegetables, fruits, beans, whole grains, and dairy to move intakes of these </a:t>
            </a:r>
            <a:r>
              <a:rPr lang="en-US" sz="1200" b="0" i="0" u="none" strike="noStrike" kern="1200" baseline="0" dirty="0" err="1">
                <a:solidFill>
                  <a:schemeClr val="tx1"/>
                </a:solidFill>
                <a:latin typeface="+mn-lt"/>
                <a:ea typeface="+mn-ea"/>
                <a:cs typeface="+mn-cs"/>
              </a:rPr>
              <a:t>underconsumed</a:t>
            </a:r>
            <a:r>
              <a:rPr lang="en-US" sz="1200" b="0" i="0" u="none" strike="noStrike" kern="1200" baseline="0" dirty="0">
                <a:solidFill>
                  <a:schemeClr val="tx1"/>
                </a:solidFill>
                <a:latin typeface="+mn-lt"/>
                <a:ea typeface="+mn-ea"/>
                <a:cs typeface="+mn-cs"/>
              </a:rPr>
              <a:t> dietary components closer to recommendations. In some cases, fortified foods and dietary supplements may be useful in providing one or more nutrients that otherwise may be consumed in less than recommended amounts.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Vitamin D recommendations are harder to achieve through natural sources from diet alone and would require consuming foods and beverages fortified with vitamin D. In many cases, taking a vitamin D supplement may be appropriate especially when sunlight exposure is limited due to climate or the use of sunscreen. Lists of dietary sources of calcium, potassium, dietary fiber, and vitamin D are available at DietaryGuidelines.gov. </a:t>
            </a:r>
            <a:endParaRPr lang="en-US" b="0" u="none" dirty="0"/>
          </a:p>
        </p:txBody>
      </p:sp>
      <p:sp>
        <p:nvSpPr>
          <p:cNvPr id="4" name="Slide Number Placeholder 3"/>
          <p:cNvSpPr>
            <a:spLocks noGrp="1"/>
          </p:cNvSpPr>
          <p:nvPr>
            <p:ph type="sldNum" sz="quarter" idx="10"/>
          </p:nvPr>
        </p:nvSpPr>
        <p:spPr/>
        <p:txBody>
          <a:bodyPr/>
          <a:lstStyle/>
          <a:p>
            <a:fld id="{E4D2E01A-738C-4B96-B648-3A3EAB5227BC}" type="slidenum">
              <a:rPr lang="en-US" smtClean="0"/>
              <a:t>37</a:t>
            </a:fld>
            <a:endParaRPr lang="en-US"/>
          </a:p>
        </p:txBody>
      </p:sp>
    </p:spTree>
    <p:extLst>
      <p:ext uri="{BB962C8B-B14F-4D97-AF65-F5344CB8AC3E}">
        <p14:creationId xmlns:p14="http://schemas.microsoft.com/office/powerpoint/2010/main" val="3107666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Guidelin</a:t>
            </a:r>
            <a:r>
              <a:rPr lang="en-US" baseline="0" dirty="0"/>
              <a:t>e is to </a:t>
            </a:r>
            <a:r>
              <a:rPr lang="en-US" sz="1200" baseline="0" dirty="0"/>
              <a:t>l</a:t>
            </a:r>
            <a:r>
              <a:rPr lang="en-US" sz="1200" dirty="0"/>
              <a:t>imit foods and beverages higher in added sugars, saturated fat, and sodium, and limit alcoholic beverages. </a:t>
            </a:r>
          </a:p>
        </p:txBody>
      </p:sp>
      <p:sp>
        <p:nvSpPr>
          <p:cNvPr id="4" name="Slide Number Placeholder 3"/>
          <p:cNvSpPr>
            <a:spLocks noGrp="1"/>
          </p:cNvSpPr>
          <p:nvPr>
            <p:ph type="sldNum" sz="quarter" idx="10"/>
          </p:nvPr>
        </p:nvSpPr>
        <p:spPr/>
        <p:txBody>
          <a:bodyPr/>
          <a:lstStyle/>
          <a:p>
            <a:fld id="{E4D2E01A-738C-4B96-B648-3A3EAB5227BC}" type="slidenum">
              <a:rPr lang="en-US" smtClean="0"/>
              <a:t>38</a:t>
            </a:fld>
            <a:endParaRPr lang="en-US"/>
          </a:p>
        </p:txBody>
      </p:sp>
    </p:spTree>
    <p:extLst>
      <p:ext uri="{BB962C8B-B14F-4D97-AF65-F5344CB8AC3E}">
        <p14:creationId xmlns:p14="http://schemas.microsoft.com/office/powerpoint/2010/main" val="3074650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E4D2E01A-738C-4B96-B648-3A3EAB5227BC}" type="slidenum">
              <a:rPr lang="en-US" smtClean="0"/>
              <a:t>39</a:t>
            </a:fld>
            <a:endParaRPr lang="en-US"/>
          </a:p>
        </p:txBody>
      </p:sp>
    </p:spTree>
    <p:extLst>
      <p:ext uri="{BB962C8B-B14F-4D97-AF65-F5344CB8AC3E}">
        <p14:creationId xmlns:p14="http://schemas.microsoft.com/office/powerpoint/2010/main" val="3607866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of the calories a person needs to eat each day—around 85 percent—are needed to meet food group recommendations healthfully, in nutrient-dense forms. The remaining calories—around 15 percent—are calories available for other uses, including for added sugars or saturated fat beyond the small amounts found in nutrient dense forms of foods and beverages within the pattern, to consume more than the recommended amount of a food group, or for alcoholic beverages. This equates to 250 to 350 remaining calories for calorie patterns appropriate for most Americans. </a:t>
            </a:r>
            <a:endParaRPr lang="en-US" sz="1200" dirty="0"/>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40</a:t>
            </a:fld>
            <a:endParaRPr lang="en-US"/>
          </a:p>
        </p:txBody>
      </p:sp>
    </p:spTree>
    <p:extLst>
      <p:ext uri="{BB962C8B-B14F-4D97-AF65-F5344CB8AC3E}">
        <p14:creationId xmlns:p14="http://schemas.microsoft.com/office/powerpoint/2010/main" val="3467109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first image is a typical meal and the second image demonstrates improvements to the meal to make it more nutrient-dense. The typical</a:t>
            </a:r>
            <a:r>
              <a:rPr lang="en-US" sz="1200" i="0" kern="1200" baseline="0" dirty="0">
                <a:solidFill>
                  <a:schemeClr val="tx1"/>
                </a:solidFill>
                <a:effectLst/>
                <a:latin typeface="+mn-lt"/>
                <a:ea typeface="+mn-ea"/>
                <a:cs typeface="+mn-cs"/>
              </a:rPr>
              <a:t> meal contains </a:t>
            </a:r>
            <a:r>
              <a:rPr lang="en-US" sz="1200" i="0" kern="1200" dirty="0">
                <a:solidFill>
                  <a:schemeClr val="tx1"/>
                </a:solidFill>
                <a:effectLst/>
                <a:latin typeface="+mn-lt"/>
                <a:ea typeface="+mn-ea"/>
                <a:cs typeface="+mn-cs"/>
              </a:rPr>
              <a:t>1,120 calories and after the</a:t>
            </a:r>
            <a:r>
              <a:rPr lang="en-US" sz="1200" i="0" kern="1200" baseline="0" dirty="0">
                <a:solidFill>
                  <a:schemeClr val="tx1"/>
                </a:solidFill>
                <a:effectLst/>
                <a:latin typeface="+mn-lt"/>
                <a:ea typeface="+mn-ea"/>
                <a:cs typeface="+mn-cs"/>
              </a:rPr>
              <a:t> more</a:t>
            </a:r>
            <a:r>
              <a:rPr lang="en-US" sz="1200" i="0" kern="1200" dirty="0">
                <a:solidFill>
                  <a:schemeClr val="tx1"/>
                </a:solidFill>
                <a:effectLst/>
                <a:latin typeface="+mn-lt"/>
                <a:ea typeface="+mn-ea"/>
                <a:cs typeface="+mn-cs"/>
              </a:rPr>
              <a:t> nutrient-dense meal contains 715 calories. Shifts to improve nutrient-density</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include changing white rice to a smaller portion of brown rice, using reduced sodium black beans, increasing the amount of vegetables, and reducing saturated fat through reduced fat shredded cheese and removing the sour cream. Choosing unsweetened iced tea instead of sweetened tea reduces added sugars in this meal. </a:t>
            </a:r>
          </a:p>
        </p:txBody>
      </p:sp>
      <p:sp>
        <p:nvSpPr>
          <p:cNvPr id="4" name="Slide Number Placeholder 3"/>
          <p:cNvSpPr>
            <a:spLocks noGrp="1"/>
          </p:cNvSpPr>
          <p:nvPr>
            <p:ph type="sldNum" sz="quarter" idx="5"/>
          </p:nvPr>
        </p:nvSpPr>
        <p:spPr/>
        <p:txBody>
          <a:bodyPr/>
          <a:lstStyle/>
          <a:p>
            <a:fld id="{E4D2E01A-738C-4B96-B648-3A3EAB5227BC}" type="slidenum">
              <a:rPr lang="en-US" smtClean="0"/>
              <a:t>41</a:t>
            </a:fld>
            <a:endParaRPr lang="en-US"/>
          </a:p>
        </p:txBody>
      </p:sp>
    </p:spTree>
    <p:extLst>
      <p:ext uri="{BB962C8B-B14F-4D97-AF65-F5344CB8AC3E}">
        <p14:creationId xmlns:p14="http://schemas.microsoft.com/office/powerpoint/2010/main" val="3761075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healthy dietary pattern limits added sugars to less than 10 percent of calories per day. Even the nutrient-dense choices included in the Healthy U.S.-Style Dietary Pattern, which are based on availability in the U.S. food supply, include some calories from added sugars (17-50 calories or 1.5-2% of total calories).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Foods and beverages high in calories from added sugars should be limited to help achieve healthy dietary patterns within calorie limits. When added sugars in foods and beverages exceed 10 percent of calories, a healthy dietary pattern within calories limits is very difficult to achieve. Most Americans have less than 8 percent of calories available for added sugars, including the added sugars inherent to a healthy dietary pattern. For example, based on a set of assumptions outlined in the Dietary Guidelines, an individual who needs 2,000 calories per day has less than 7% of calories available for added sugars.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those with a weight loss goal, limiting intake of foods and beverages high in added sugars is a strategy to help reduce calorie intake. It should be noted that replacing added sugars with low- and no-calorie sweeteners may reduce calorie intake in the short-term and aid in weight management, yet questions remain about their effectiveness as a long-term weight management strategy. For additional information about high-intensity sweeteners permitted for use in food in the United States, visit FDA.gov.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42</a:t>
            </a:fld>
            <a:endParaRPr lang="en-US"/>
          </a:p>
        </p:txBody>
      </p:sp>
    </p:spTree>
    <p:extLst>
      <p:ext uri="{BB962C8B-B14F-4D97-AF65-F5344CB8AC3E}">
        <p14:creationId xmlns:p14="http://schemas.microsoft.com/office/powerpoint/2010/main" val="1719471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foods and beverages that people consume have a profound impact on their health. </a:t>
            </a:r>
            <a:r>
              <a:rPr lang="en-US" dirty="0"/>
              <a:t>It has</a:t>
            </a:r>
            <a:r>
              <a:rPr lang="en-US" baseline="0" dirty="0"/>
              <a:t> </a:t>
            </a:r>
            <a:r>
              <a:rPr lang="en-US" dirty="0"/>
              <a:t>become increasingly clear that diet-related chronic</a:t>
            </a:r>
            <a:r>
              <a:rPr lang="en-US" baseline="0" dirty="0"/>
              <a:t> </a:t>
            </a:r>
            <a:r>
              <a:rPr lang="en-US" dirty="0"/>
              <a:t>diseases, such as cardiovascular disease, type 2</a:t>
            </a:r>
            <a:r>
              <a:rPr lang="en-US" baseline="0" dirty="0"/>
              <a:t> </a:t>
            </a:r>
            <a:r>
              <a:rPr lang="en-US" dirty="0"/>
              <a:t>diabetes, obesity, liver disease, some types of cancer,</a:t>
            </a:r>
            <a:r>
              <a:rPr lang="en-US" baseline="0" dirty="0"/>
              <a:t> </a:t>
            </a:r>
            <a:r>
              <a:rPr lang="en-US" dirty="0"/>
              <a:t>and dental caries, pose a major public health problem</a:t>
            </a:r>
            <a:r>
              <a:rPr lang="en-US" baseline="0" dirty="0"/>
              <a:t> </a:t>
            </a:r>
            <a:r>
              <a:rPr lang="en-US" b="0" dirty="0"/>
              <a:t>for Americans. </a:t>
            </a:r>
            <a:r>
              <a:rPr lang="en-US" b="1" dirty="0"/>
              <a:t>Today, 60 percent of adults have one or</a:t>
            </a:r>
            <a:r>
              <a:rPr lang="en-US" b="1" baseline="0" dirty="0"/>
              <a:t> </a:t>
            </a:r>
            <a:r>
              <a:rPr lang="en-US" b="1" dirty="0"/>
              <a:t>more diet-related chronic diseases. </a:t>
            </a:r>
          </a:p>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5</a:t>
            </a:fld>
            <a:endParaRPr lang="en-US"/>
          </a:p>
        </p:txBody>
      </p:sp>
    </p:spTree>
    <p:extLst>
      <p:ext uri="{BB962C8B-B14F-4D97-AF65-F5344CB8AC3E}">
        <p14:creationId xmlns:p14="http://schemas.microsoft.com/office/powerpoint/2010/main" val="2185608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Added sugars account on average for almost 270 calories—or more than 13 percent of total calories—per day in the U.S. population. As shown on this slide, the major sources of added sugars in typical U.S. diets are sugar-sweetened beverages, desserts and sweet snacks, sweetened coffee and tea, and candy. Together, these food categories make up more than half of the intake of all added sugars while contributing very little to food group recommendations.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Individuals have many potential options for reducing the intake of added sugars, including reducing the intake of major sources of added sugars. Strategies include reducing portions, consuming these items less often, and selecting options low in added sugars. </a:t>
            </a:r>
            <a:endParaRPr lang="en-US"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4D2E01A-738C-4B96-B648-3A3EAB5227BC}" type="slidenum">
              <a:rPr lang="en-US" smtClean="0"/>
              <a:t>43</a:t>
            </a:fld>
            <a:endParaRPr lang="en-US"/>
          </a:p>
        </p:txBody>
      </p:sp>
    </p:spTree>
    <p:extLst>
      <p:ext uri="{BB962C8B-B14F-4D97-AF65-F5344CB8AC3E}">
        <p14:creationId xmlns:p14="http://schemas.microsoft.com/office/powerpoint/2010/main" val="2775327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those 2 years and older, intake of saturated fat should be limited to less than 10 percent of calories per day by replacing them with unsaturated fats, particularly polyunsaturated fats. Although some saturated fat is inherent in foods (e.g., high-fat meat), some sources are added (e.g., butter on toast). Similar to added sugars, some of the nutrient-dense choices included in the Healthy U.S.-Style Dietary Pattern include saturated fat. Approximately 5 percent of total calories inherent to the nutrient-dense foods in the Healthy U.S.-Style Dietary Pattern are from saturated fat from sources such as lean meat, poultry, and eggs; nuts and seeds; grains; and saturated fatty acids in oils. As such, there is little room to include additional saturated fat in a healthy dietary pattern while staying within limits for saturated fat and total calories.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National Academies recommends that </a:t>
            </a:r>
            <a:r>
              <a:rPr lang="en-US" sz="1200" b="0" i="1" u="none" strike="noStrike" kern="1200" baseline="0" dirty="0">
                <a:solidFill>
                  <a:schemeClr val="tx1"/>
                </a:solidFill>
                <a:latin typeface="+mn-lt"/>
                <a:ea typeface="+mn-ea"/>
                <a:cs typeface="+mn-cs"/>
              </a:rPr>
              <a:t>trans </a:t>
            </a:r>
            <a:r>
              <a:rPr lang="en-US" sz="1200" b="0" i="0" u="none" strike="noStrike" kern="1200" baseline="0" dirty="0">
                <a:solidFill>
                  <a:schemeClr val="tx1"/>
                </a:solidFill>
                <a:latin typeface="+mn-lt"/>
                <a:ea typeface="+mn-ea"/>
                <a:cs typeface="+mn-cs"/>
              </a:rPr>
              <a:t>fat and dietary cholesterol consumption to be as low as possible without compromising the nutritional adequacy of the diet. The USDA Dietary Patterns are limited in </a:t>
            </a:r>
            <a:r>
              <a:rPr lang="en-US" sz="1200" b="0" i="1" u="none" strike="noStrike" kern="1200" baseline="0" dirty="0">
                <a:solidFill>
                  <a:schemeClr val="tx1"/>
                </a:solidFill>
                <a:latin typeface="+mn-lt"/>
                <a:ea typeface="+mn-ea"/>
                <a:cs typeface="+mn-cs"/>
              </a:rPr>
              <a:t>trans </a:t>
            </a:r>
            <a:r>
              <a:rPr lang="en-US" sz="1200" b="0" i="0" u="none" strike="noStrike" kern="1200" baseline="0" dirty="0">
                <a:solidFill>
                  <a:schemeClr val="tx1"/>
                </a:solidFill>
                <a:latin typeface="+mn-lt"/>
                <a:ea typeface="+mn-ea"/>
                <a:cs typeface="+mn-cs"/>
              </a:rPr>
              <a:t>fats and low in dietary cholesterol. Cholesterol and a small amount of </a:t>
            </a:r>
            <a:r>
              <a:rPr lang="en-US" sz="1200" b="0" i="1" u="none" strike="noStrike" kern="1200" baseline="0" dirty="0">
                <a:solidFill>
                  <a:schemeClr val="tx1"/>
                </a:solidFill>
                <a:latin typeface="+mn-lt"/>
                <a:ea typeface="+mn-ea"/>
                <a:cs typeface="+mn-cs"/>
              </a:rPr>
              <a:t>trans </a:t>
            </a:r>
            <a:r>
              <a:rPr lang="en-US" sz="1200" b="0" i="0" u="none" strike="noStrike" kern="1200" baseline="0" dirty="0">
                <a:solidFill>
                  <a:schemeClr val="tx1"/>
                </a:solidFill>
                <a:latin typeface="+mn-lt"/>
                <a:ea typeface="+mn-ea"/>
                <a:cs typeface="+mn-cs"/>
              </a:rPr>
              <a:t>fat occur naturally in some animal source foods. As of June 2018, partially hydrogenated oils (PHOs), the major source of artificial </a:t>
            </a:r>
            <a:r>
              <a:rPr lang="en-US" sz="1200" b="0" i="1" u="none" strike="noStrike" kern="1200" baseline="0" dirty="0">
                <a:solidFill>
                  <a:schemeClr val="tx1"/>
                </a:solidFill>
                <a:latin typeface="+mn-lt"/>
                <a:ea typeface="+mn-ea"/>
                <a:cs typeface="+mn-cs"/>
              </a:rPr>
              <a:t>trans </a:t>
            </a:r>
            <a:r>
              <a:rPr lang="en-US" sz="1200" b="0" i="0" u="none" strike="noStrike" kern="1200" baseline="0" dirty="0">
                <a:solidFill>
                  <a:schemeClr val="tx1"/>
                </a:solidFill>
                <a:latin typeface="+mn-lt"/>
                <a:ea typeface="+mn-ea"/>
                <a:cs typeface="+mn-cs"/>
              </a:rPr>
              <a:t>fat in the food supply, are no longer Generally Recognized as Safe (GRAS). Therefore, PHOs are no longer added to foods. </a:t>
            </a:r>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44</a:t>
            </a:fld>
            <a:endParaRPr lang="en-US"/>
          </a:p>
        </p:txBody>
      </p:sp>
    </p:spTree>
    <p:extLst>
      <p:ext uri="{BB962C8B-B14F-4D97-AF65-F5344CB8AC3E}">
        <p14:creationId xmlns:p14="http://schemas.microsoft.com/office/powerpoint/2010/main" val="1461510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Current average intakes of saturated fat are 11 percent of calories. Only 23 percent of individuals consume amounts of saturated fat consistent with the limit of less than 10 percent of calories. As shown on this slide, the main sources of saturated fat in the U.S. diet include sandwiches, including burgers, tacos, and burritos; desserts and sweet snacks; and rice, pasta, and other grain-based mixed dishes. Saturated fat is commonly found in higher amounts in high-fat meat, full-fat dairy products (e.g., whole milk, ice cream, cheese), butter, coconut oil, and palm kernel and palm oil.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Strategies to lower saturated fat intake include reducing intakes of dessert and sweet snacks by consuming smaller portion sizes and eating these foods less often. Additional strategies include reading food labels to choose packaged foods lower in saturated fats and choosing lower fat forms of foods and beverages (e.g., fat-free or low-fat milk instead of 2 percent or whole milk; lean rather than fatty cuts of meat). When cooking and purchasing meals, select lean meat and lower fat cheese in place of high-fat meats and regular cheese—or replace them with ingredients with oils, such as nuts, seeds, or avocado. Cook and purchase products made with oils higher in polyunsaturated and monounsaturated fat (e.g., canola, corn, olive, peanut, safflower, soybean, and sunflower) rather than butter, shortening, or coconut or palm oils. </a:t>
            </a:r>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45</a:t>
            </a:fld>
            <a:endParaRPr lang="en-US"/>
          </a:p>
        </p:txBody>
      </p:sp>
    </p:spTree>
    <p:extLst>
      <p:ext uri="{BB962C8B-B14F-4D97-AF65-F5344CB8AC3E}">
        <p14:creationId xmlns:p14="http://schemas.microsoft.com/office/powerpoint/2010/main" val="23054626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Sodium is an essential nutrient primarily consumed as salt (sodium chloride). Healthy eating patterns limit sodium to the Chronic Disease Risk Reduction (CDRR) levels defined by the National Academies— 1,200 mg/day for ages 1 through 3; 1,500 mg/day for ages 4 through 8; 1,800 mg/day for ages 9 through 13; and 2,300 mg/day for all other age groups. The CDRR for sodium was established using evidence of the benefit of reducing sodium intake on cardiovascular risk and hypertension risk.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nutrient-dense choices in the Healthy U.S.-Style Dietary Pattern provide approximately 60-100 percent of the age-specific CDRR for sodium across calorie levels with amounts ranging from about 1,000 to 2,200 mg. For most calorie levels and at most ages, there is very little room for food choices that are high in sodium. </a:t>
            </a:r>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46</a:t>
            </a:fld>
            <a:endParaRPr lang="en-US"/>
          </a:p>
        </p:txBody>
      </p:sp>
    </p:spTree>
    <p:extLst>
      <p:ext uri="{BB962C8B-B14F-4D97-AF65-F5344CB8AC3E}">
        <p14:creationId xmlns:p14="http://schemas.microsoft.com/office/powerpoint/2010/main" val="4140829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Average intakes of sodium are high across the U.S. population compared to the CDRRs. Average intakes for those ages 1 and older is 3,393 milligrams per day, with a range of about 2,000 to 5,000 mg per day. Only a small proportion of total sodium intake is from sodium inherent in foods or from salt added in home cooking or at the table. Most sodium consumed in the United States comes from salt added during commercial food processing and preparation, including foods prepared at restaurants.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As this slide illustrates, sodium is found in foods from almost all food categories across the food supply, including mixed dishes such as sandwiches, burgers, and tacos; rice, pasta, and grain dishes; pizza; meat, poultry, and seafood dishes; and soups. Calorie intake is highly associated with sodium intake (i.e., the more foods and beverages people consume, the more sodium they tend to consume).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Because sodium is found in so many foods, multiple strategies should be implemented to reduce sodium intake to the recommended limits. Careful choices are needed in all food groups to reduce intake. Strategies to lower sodium intake include cooking at home more often; using the Nutrition Facts label to choose products with less sodium, reduced sodium, or no-salt-added, etc.; and flavoring foods with herbs and spices instead of salt based on personal and cultural </a:t>
            </a:r>
            <a:r>
              <a:rPr lang="en-US" sz="1200" b="0" i="0" u="none" strike="noStrike" kern="1200" baseline="0" dirty="0" err="1">
                <a:solidFill>
                  <a:schemeClr val="tx1"/>
                </a:solidFill>
                <a:latin typeface="+mn-lt"/>
                <a:ea typeface="+mn-ea"/>
                <a:cs typeface="+mn-cs"/>
              </a:rPr>
              <a:t>foodways</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47</a:t>
            </a:fld>
            <a:endParaRPr lang="en-US"/>
          </a:p>
        </p:txBody>
      </p:sp>
    </p:spTree>
    <p:extLst>
      <p:ext uri="{BB962C8B-B14F-4D97-AF65-F5344CB8AC3E}">
        <p14:creationId xmlns:p14="http://schemas.microsoft.com/office/powerpoint/2010/main" val="117085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does not recommend that individuals who do not drink alcohol start drinking for any reason. There are also some people who should not drink at all, such as if they are pregnant or might be pregnant; under the legal age for drinking; if they have certain medical conditions or are taking certain medications that can interact with alcohol; and if they are recovering from an alcohol use disorder or if they are unable to control the amount they drink. If adults age 21 years and older choose to drink alcoholic beverages, drinking less is better for health than drinking more.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Evidence indicates that, among those who drink, higher average alcohol consumption is associated with an increased risk of death from all causes compared with lower average alcohol consumption. Alcohol misuse or consuming alcohol in excess of recommendations increases risk of several other conditions such as liver disease, cardiovascular disease, injuries, and alcohol use disorders.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Alcoholic beverages are not a component of the USDA Dietary Patterns. The amount of alcohol and calories in beverages varies and should be accounted for within the limits of healthy dietary patterns, so that calorie limits are not exceeded. Among those who drink, alcoholic beverages, alone, account for most of the calories that remain after meeting food group recommendations in nutrient-dense forms—leaving very few calories for added sugars or saturated fat.</a:t>
            </a:r>
          </a:p>
        </p:txBody>
      </p:sp>
      <p:sp>
        <p:nvSpPr>
          <p:cNvPr id="4" name="Slide Number Placeholder 3"/>
          <p:cNvSpPr>
            <a:spLocks noGrp="1"/>
          </p:cNvSpPr>
          <p:nvPr>
            <p:ph type="sldNum" sz="quarter" idx="10"/>
          </p:nvPr>
        </p:nvSpPr>
        <p:spPr/>
        <p:txBody>
          <a:bodyPr/>
          <a:lstStyle/>
          <a:p>
            <a:fld id="{E4D2E01A-738C-4B96-B648-3A3EAB5227BC}" type="slidenum">
              <a:rPr lang="en-US" smtClean="0"/>
              <a:t>48</a:t>
            </a:fld>
            <a:endParaRPr lang="en-US"/>
          </a:p>
        </p:txBody>
      </p:sp>
    </p:spTree>
    <p:extLst>
      <p:ext uri="{BB962C8B-B14F-4D97-AF65-F5344CB8AC3E}">
        <p14:creationId xmlns:p14="http://schemas.microsoft.com/office/powerpoint/2010/main" val="2964231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the purposes of evaluating amounts of alcohol that may be consumed,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defines drink equivalents. One alcoholic drink equivalent is defined as containing 14 grams (0.6 </a:t>
            </a:r>
            <a:r>
              <a:rPr lang="en-US" sz="1200" b="0" i="0" u="none" strike="noStrike" kern="1200" baseline="0" dirty="0" err="1">
                <a:solidFill>
                  <a:schemeClr val="tx1"/>
                </a:solidFill>
                <a:latin typeface="+mn-lt"/>
                <a:ea typeface="+mn-ea"/>
                <a:cs typeface="+mn-cs"/>
              </a:rPr>
              <a:t>fl</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oz</a:t>
            </a:r>
            <a:r>
              <a:rPr lang="en-US" sz="1200" b="0" i="0" u="none" strike="noStrike" kern="1200" baseline="0" dirty="0">
                <a:solidFill>
                  <a:schemeClr val="tx1"/>
                </a:solidFill>
                <a:latin typeface="+mn-lt"/>
                <a:ea typeface="+mn-ea"/>
                <a:cs typeface="+mn-cs"/>
              </a:rPr>
              <a:t>) of pure alcohol. Twelve fluid ounces of regular beer (5% alcohol), 5 fluid ounces of wine (12% alcohol), or 1.5 fluid ounces of 80 proof distilled spirits (40% alcohol) each count as one alcoholic drink equivalent . To help Americans move toward a healthy dietary pattern and minimize risks associated with drinking, adults of legal drinking age can choose not to drink or to drink in moderation by limiting intakes to 2 drinks or less in a day for men and 1 drink or less in a day for women, on days when alcohol is consumed. This is not intended as an average over several days, but rather the amount consumed on any single day.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Emerging evidence suggests that even drinking within the recommended limits may increase the overall risk of death from various causes, such as from several types of cancer and some forms of cardiovascular disease. Alcohol has been found to increase risk for cancer, and for some types of cancer, the risk increases even at low levels of alcohol consumption (less than 1 drink in a day). Caution, therefore, is recommended. </a:t>
            </a:r>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49</a:t>
            </a:fld>
            <a:endParaRPr lang="en-US"/>
          </a:p>
        </p:txBody>
      </p:sp>
    </p:spTree>
    <p:extLst>
      <p:ext uri="{BB962C8B-B14F-4D97-AF65-F5344CB8AC3E}">
        <p14:creationId xmlns:p14="http://schemas.microsoft.com/office/powerpoint/2010/main" val="3035980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Everyone has a role to play to support access to healthy foods and beverages in multiple settings nationwide where people live, learn, work, play, and gather. Having access to healthy, safe, and affordable food is crucial for an individual to achieve a healthy dietary pattern. Concerted efforts within communities, businesses and industries, organizations, government, and other segments of society are needed to support individuals and families in making lifestyle choices that align with the </a:t>
            </a:r>
            <a:r>
              <a:rPr lang="en-US" sz="1200" b="0" i="1" u="none" strike="noStrike" kern="1200" baseline="0" dirty="0">
                <a:solidFill>
                  <a:schemeClr val="tx1"/>
                </a:solidFill>
                <a:latin typeface="+mn-lt"/>
                <a:ea typeface="+mn-ea"/>
                <a:cs typeface="+mn-cs"/>
              </a:rPr>
              <a:t>Dietary Guidelines</a:t>
            </a:r>
            <a:r>
              <a:rPr lang="en-US" sz="1200" b="0" i="0" u="none" strike="noStrike" kern="1200" baseline="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EC77349-FEA7-4E8F-8D94-AEF77C88A463}" type="slidenum">
              <a:rPr lang="en-US" smtClean="0"/>
              <a:t>50</a:t>
            </a:fld>
            <a:endParaRPr lang="en-US"/>
          </a:p>
        </p:txBody>
      </p:sp>
    </p:spTree>
    <p:extLst>
      <p:ext uri="{BB962C8B-B14F-4D97-AF65-F5344CB8AC3E}">
        <p14:creationId xmlns:p14="http://schemas.microsoft.com/office/powerpoint/2010/main" val="1617273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51</a:t>
            </a:fld>
            <a:endParaRPr lang="en-US"/>
          </a:p>
        </p:txBody>
      </p:sp>
    </p:spTree>
    <p:extLst>
      <p:ext uri="{BB962C8B-B14F-4D97-AF65-F5344CB8AC3E}">
        <p14:creationId xmlns:p14="http://schemas.microsoft.com/office/powerpoint/2010/main" val="26501147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Chapter 2 includes a focused discussion on infants and toddlers including key recommendations for this age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time from birth until a child’s second birthday is a critically important period for proper growth and development. It also is key for establishing healthy dietary patterns that may influence the trajectory of eating behaviors and health throughout the life course. During this period, nutrients critical for brain development and growth must be provided in adequate amounts. Children in this age group consume small quantities of foods, so it’s important to make every bite count! </a:t>
            </a: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52</a:t>
            </a:fld>
            <a:endParaRPr lang="en-US"/>
          </a:p>
        </p:txBody>
      </p:sp>
    </p:spTree>
    <p:extLst>
      <p:ext uri="{BB962C8B-B14F-4D97-AF65-F5344CB8AC3E}">
        <p14:creationId xmlns:p14="http://schemas.microsoft.com/office/powerpoint/2010/main" val="4059828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t>
            </a:r>
            <a:r>
              <a:rPr lang="en-US" i="1" dirty="0"/>
              <a:t>Dietary Guidelines </a:t>
            </a:r>
            <a:r>
              <a:rPr lang="en-US" dirty="0"/>
              <a:t>is an important part of a complex, multifaceted approach to promote health and reduce chronic disease risk.</a:t>
            </a:r>
            <a:r>
              <a:rPr lang="en-US"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important audience is health professionals who work with the general public to help them consume a healthy and nutritionally adequate diet.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Comprehensive, coordinated strategies built on the science-based foundation of the </a:t>
            </a:r>
            <a:r>
              <a:rPr lang="en-US" i="1" dirty="0"/>
              <a:t>Dietary Guidelines</a:t>
            </a:r>
            <a:r>
              <a:rPr lang="en-US" dirty="0"/>
              <a:t>—and a commitment to drive these strategies over time across sectors and settings—can help all Americans consume healthy dietary patterns, achieve and maintain good health, and reduce the risk of chronic diseases.</a:t>
            </a:r>
          </a:p>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6</a:t>
            </a:fld>
            <a:endParaRPr lang="en-US"/>
          </a:p>
        </p:txBody>
      </p:sp>
    </p:spTree>
    <p:extLst>
      <p:ext uri="{BB962C8B-B14F-4D97-AF65-F5344CB8AC3E}">
        <p14:creationId xmlns:p14="http://schemas.microsoft.com/office/powerpoint/2010/main" val="3019646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Human milk feeding alone is the ideal form of nutrition from birth through about age 6 months. Human milk provides necessary nutrients, protective factors against disease, and other unique immunological benefits. If human milk is unavailable, infants should be fed an iron-fortified commercial infant formula. Once an infant is developmentally ready, foods and beverages should be introduced to complement human milk feeding. These complementary foods and beverages are essential to meet the nutrient requirements of infants starting at about age 6 months and should be selected carefully to help meet these needs. As an infant becomes a toddler, and learns to eat a variety of foods, flavors, and textures, the goal of complementary feeding becomes establishing a healthy dietary pattern and transitioning to a healthy family diet by age 2.</a:t>
            </a: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53</a:t>
            </a:fld>
            <a:endParaRPr lang="en-US"/>
          </a:p>
        </p:txBody>
      </p:sp>
    </p:spTree>
    <p:extLst>
      <p:ext uri="{BB962C8B-B14F-4D97-AF65-F5344CB8AC3E}">
        <p14:creationId xmlns:p14="http://schemas.microsoft.com/office/powerpoint/2010/main" val="29107439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54</a:t>
            </a:fld>
            <a:endParaRPr lang="en-US"/>
          </a:p>
        </p:txBody>
      </p:sp>
    </p:spTree>
    <p:extLst>
      <p:ext uri="{BB962C8B-B14F-4D97-AF65-F5344CB8AC3E}">
        <p14:creationId xmlns:p14="http://schemas.microsoft.com/office/powerpoint/2010/main" val="32316546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55</a:t>
            </a:fld>
            <a:endParaRPr lang="en-US"/>
          </a:p>
        </p:txBody>
      </p:sp>
    </p:spTree>
    <p:extLst>
      <p:ext uri="{BB962C8B-B14F-4D97-AF65-F5344CB8AC3E}">
        <p14:creationId xmlns:p14="http://schemas.microsoft.com/office/powerpoint/2010/main" val="591568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More information on storing and handling human milk is available at </a:t>
            </a:r>
            <a:r>
              <a:rPr lang="en-US" sz="1200" b="1" i="0" u="sng" strike="noStrike" kern="1200" baseline="0" dirty="0">
                <a:solidFill>
                  <a:schemeClr val="tx1"/>
                </a:solidFill>
                <a:latin typeface="+mn-lt"/>
                <a:ea typeface="+mn-ea"/>
                <a:cs typeface="+mn-cs"/>
              </a:rPr>
              <a:t>cdc.gov/ breastfeeding/recommendations/handling_breastmilk.htm</a:t>
            </a:r>
            <a:r>
              <a:rPr lang="en-US" sz="1200" b="0" i="0" u="none" strike="noStrike" kern="1200" baseline="0" dirty="0">
                <a:solidFill>
                  <a:schemeClr val="tx1"/>
                </a:solidFill>
                <a:latin typeface="+mn-lt"/>
                <a:ea typeface="+mn-ea"/>
                <a:cs typeface="+mn-cs"/>
              </a:rPr>
              <a:t>. More information on storing and preparing powdered infant formula is available at </a:t>
            </a:r>
            <a:r>
              <a:rPr lang="en-US" sz="1200" b="1" i="0" u="sng" strike="noStrike" kern="1200" baseline="0" dirty="0">
                <a:solidFill>
                  <a:schemeClr val="tx1"/>
                </a:solidFill>
                <a:latin typeface="+mn-lt"/>
                <a:ea typeface="+mn-ea"/>
                <a:cs typeface="+mn-cs"/>
              </a:rPr>
              <a:t>cdc.gov/ nutrition/downloads/prepare-store-powered-infant-formula-508.pdf</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human milk is obtained directly from individuals or through the internet, the donor is unlikely to have been screened for infectious diseases, and it is unknown whether the human milk has been collected or stored in a way to reduce possible safety risks to the baby. More information is available at </a:t>
            </a:r>
            <a:r>
              <a:rPr lang="en-US" sz="1200" b="1" i="0" u="sng" strike="noStrike" kern="1200" baseline="0" dirty="0">
                <a:solidFill>
                  <a:schemeClr val="tx1"/>
                </a:solidFill>
                <a:latin typeface="+mn-lt"/>
                <a:ea typeface="+mn-ea"/>
                <a:cs typeface="+mn-cs"/>
              </a:rPr>
              <a:t>fda.gov/science-research/ </a:t>
            </a:r>
            <a:endParaRPr lang="en-US" sz="1200" b="0" i="0" u="none" strike="noStrike" kern="1200" baseline="0" dirty="0">
              <a:solidFill>
                <a:schemeClr val="tx1"/>
              </a:solidFill>
              <a:latin typeface="+mn-lt"/>
              <a:ea typeface="+mn-ea"/>
              <a:cs typeface="+mn-cs"/>
            </a:endParaRPr>
          </a:p>
          <a:p>
            <a:r>
              <a:rPr lang="en-US" sz="1200" b="1" i="0" u="sng" strike="noStrike" kern="1200" baseline="0" dirty="0">
                <a:solidFill>
                  <a:schemeClr val="tx1"/>
                </a:solidFill>
                <a:latin typeface="+mn-lt"/>
                <a:ea typeface="+mn-ea"/>
                <a:cs typeface="+mn-cs"/>
              </a:rPr>
              <a:t>pediatrics/use-donor-human-milk</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56</a:t>
            </a:fld>
            <a:endParaRPr lang="en-US"/>
          </a:p>
        </p:txBody>
      </p:sp>
    </p:spTree>
    <p:extLst>
      <p:ext uri="{BB962C8B-B14F-4D97-AF65-F5344CB8AC3E}">
        <p14:creationId xmlns:p14="http://schemas.microsoft.com/office/powerpoint/2010/main" val="2609682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3C2566-312D-A546-BC31-E8EBF604B58C}" type="slidenum">
              <a:rPr lang="en-US" smtClean="0"/>
              <a:t>58</a:t>
            </a:fld>
            <a:endParaRPr lang="en-US"/>
          </a:p>
        </p:txBody>
      </p:sp>
    </p:spTree>
    <p:extLst>
      <p:ext uri="{BB962C8B-B14F-4D97-AF65-F5344CB8AC3E}">
        <p14:creationId xmlns:p14="http://schemas.microsoft.com/office/powerpoint/2010/main" val="195418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59</a:t>
            </a:fld>
            <a:endParaRPr lang="en-US"/>
          </a:p>
        </p:txBody>
      </p:sp>
    </p:spTree>
    <p:extLst>
      <p:ext uri="{BB962C8B-B14F-4D97-AF65-F5344CB8AC3E}">
        <p14:creationId xmlns:p14="http://schemas.microsoft.com/office/powerpoint/2010/main" val="364799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60</a:t>
            </a:fld>
            <a:endParaRPr lang="en-US"/>
          </a:p>
        </p:txBody>
      </p:sp>
    </p:spTree>
    <p:extLst>
      <p:ext uri="{BB962C8B-B14F-4D97-AF65-F5344CB8AC3E}">
        <p14:creationId xmlns:p14="http://schemas.microsoft.com/office/powerpoint/2010/main" val="19700007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Caregivers of infants at high risk for peanut allergy should check with the infant’s healthcare provider before feeding the infant peanut-containing foods. A blood test or skin prick may be recommended to determine whether peanut should be introduced to the infant, and, if so, the safest way to introduce it. More information is available in the </a:t>
            </a:r>
            <a:r>
              <a:rPr lang="en-US" sz="1200" i="1" kern="1200" dirty="0">
                <a:solidFill>
                  <a:schemeClr val="tx1"/>
                </a:solidFill>
                <a:effectLst/>
                <a:latin typeface="+mn-lt"/>
                <a:ea typeface="+mn-ea"/>
                <a:cs typeface="+mn-cs"/>
              </a:rPr>
              <a:t>Addendum Guidelines for the Prevention of Peanut Allergy in the United States</a:t>
            </a:r>
            <a:r>
              <a:rPr lang="en-US" sz="1200" kern="1200" dirty="0">
                <a:solidFill>
                  <a:schemeClr val="tx1"/>
                </a:solidFill>
                <a:effectLst/>
                <a:latin typeface="+mn-lt"/>
                <a:ea typeface="+mn-ea"/>
                <a:cs typeface="+mn-cs"/>
              </a:rPr>
              <a:t> at </a:t>
            </a:r>
            <a:r>
              <a:rPr lang="en-US" sz="1200" u="sng" kern="1200" dirty="0">
                <a:solidFill>
                  <a:schemeClr val="tx1"/>
                </a:solidFill>
                <a:effectLst/>
                <a:latin typeface="+mn-lt"/>
                <a:ea typeface="+mn-ea"/>
                <a:cs typeface="+mn-cs"/>
                <a:hlinkClick r:id="rId3"/>
              </a:rPr>
              <a:t>niaid.nih.gov/sites/default/files/addendum-peanut-allergy-prevention-guidelines.pdf</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3C2566-312D-A546-BC31-E8EBF604B58C}" type="slidenum">
              <a:rPr lang="en-US" smtClean="0"/>
              <a:t>61</a:t>
            </a:fld>
            <a:endParaRPr lang="en-US"/>
          </a:p>
        </p:txBody>
      </p:sp>
    </p:spTree>
    <p:extLst>
      <p:ext uri="{BB962C8B-B14F-4D97-AF65-F5344CB8AC3E}">
        <p14:creationId xmlns:p14="http://schemas.microsoft.com/office/powerpoint/2010/main" val="12472597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63</a:t>
            </a:fld>
            <a:endParaRPr lang="en-US"/>
          </a:p>
        </p:txBody>
      </p:sp>
    </p:spTree>
    <p:extLst>
      <p:ext uri="{BB962C8B-B14F-4D97-AF65-F5344CB8AC3E}">
        <p14:creationId xmlns:p14="http://schemas.microsoft.com/office/powerpoint/2010/main" val="4251231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3C2566-312D-A546-BC31-E8EBF604B58C}" type="slidenum">
              <a:rPr lang="en-US" smtClean="0"/>
              <a:t>64</a:t>
            </a:fld>
            <a:endParaRPr lang="en-US"/>
          </a:p>
        </p:txBody>
      </p:sp>
    </p:spTree>
    <p:extLst>
      <p:ext uri="{BB962C8B-B14F-4D97-AF65-F5344CB8AC3E}">
        <p14:creationId xmlns:p14="http://schemas.microsoft.com/office/powerpoint/2010/main" val="1282095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scientific connection between food and health has been well documented for many decades, with substantial evidence showing that healthy dietary patterns can help people achieve and maintain good health and reduce the risk of chronic diseases throughout all stages of the lifespan. Over time, eating patterns in the United States have remained far below Dietary Guidelines recommendations.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science linking food and health has only become stronger, our Healthy Eating Index (HEI) score has remained low. The HEI measures how closely food and beverage choices align with the Dietary Guidelines. Our HEI score is higher early in life and in older adulthood, but we all fall far short of following the Dietary Guidelines.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importance of following the Dietary Guidelines across all life stages has been brought into focus even more with the emergence of COVID-19, as people living with diet-related chronic conditions and diseases are at an increased risk of severe illness from the novel coronavirus</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7</a:t>
            </a:fld>
            <a:endParaRPr lang="en-US"/>
          </a:p>
        </p:txBody>
      </p:sp>
    </p:spTree>
    <p:extLst>
      <p:ext uri="{BB962C8B-B14F-4D97-AF65-F5344CB8AC3E}">
        <p14:creationId xmlns:p14="http://schemas.microsoft.com/office/powerpoint/2010/main" val="3049708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65</a:t>
            </a:fld>
            <a:endParaRPr lang="en-US"/>
          </a:p>
        </p:txBody>
      </p:sp>
    </p:spTree>
    <p:extLst>
      <p:ext uri="{BB962C8B-B14F-4D97-AF65-F5344CB8AC3E}">
        <p14:creationId xmlns:p14="http://schemas.microsoft.com/office/powerpoint/2010/main" val="38995592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66</a:t>
            </a:fld>
            <a:endParaRPr lang="en-US"/>
          </a:p>
        </p:txBody>
      </p:sp>
    </p:spTree>
    <p:extLst>
      <p:ext uri="{BB962C8B-B14F-4D97-AF65-F5344CB8AC3E}">
        <p14:creationId xmlns:p14="http://schemas.microsoft.com/office/powerpoint/2010/main" val="40612562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table displays the Healthy U.S.-Style Dietary Pattern to illustrate the specific amounts and limits for food groups and other dietary components that make up healthy dietary patterns. The pattern is provided at calorie levels ranging from 700 to 1,000 calories per day, which are appropriate for most toddlers ages 12 through 23 months. A healthy dietary pattern includes a variety of nutrient-dense fruits, vegetables, grains, protein foods (including lean meats, poultry, eggs, seafood, nuts, and seeds), dairy (including milk, yogurt, and cheese), and oils.</a:t>
            </a:r>
            <a:endParaRPr lang="en-US" sz="1100" b="1" i="1" kern="1200" dirty="0">
              <a:solidFill>
                <a:schemeClr val="tx1"/>
              </a:solidFill>
              <a:effectLst/>
              <a:latin typeface="+mn-lt"/>
              <a:ea typeface="+mn-ea"/>
              <a:cs typeface="+mn-cs"/>
            </a:endParaRPr>
          </a:p>
          <a:p>
            <a:endParaRPr lang="en-US" sz="1100" b="1" i="1" kern="1200" dirty="0">
              <a:solidFill>
                <a:schemeClr val="tx1"/>
              </a:solidFill>
              <a:effectLst/>
              <a:latin typeface="+mn-lt"/>
              <a:ea typeface="+mn-ea"/>
              <a:cs typeface="+mn-cs"/>
            </a:endParaRPr>
          </a:p>
          <a:p>
            <a:endParaRPr lang="en-US" sz="1100" b="1" i="1" kern="1200" dirty="0">
              <a:solidFill>
                <a:schemeClr val="tx1"/>
              </a:solidFill>
              <a:effectLst/>
              <a:latin typeface="+mn-lt"/>
              <a:ea typeface="+mn-ea"/>
              <a:cs typeface="+mn-cs"/>
            </a:endParaRPr>
          </a:p>
          <a:p>
            <a:r>
              <a:rPr lang="en-US" sz="1100" b="1" i="1" kern="1200" dirty="0">
                <a:solidFill>
                  <a:schemeClr val="tx1"/>
                </a:solidFill>
                <a:effectLst/>
                <a:latin typeface="+mn-lt"/>
                <a:ea typeface="+mn-ea"/>
                <a:cs typeface="+mn-cs"/>
              </a:rPr>
              <a:t>Footnotes: </a:t>
            </a:r>
            <a:endParaRPr lang="en-US" sz="1100" b="1" i="1" kern="1200" baseline="30000" dirty="0">
              <a:solidFill>
                <a:schemeClr val="tx1"/>
              </a:solidFill>
              <a:effectLst/>
              <a:latin typeface="+mn-lt"/>
              <a:ea typeface="+mn-ea"/>
              <a:cs typeface="+mn-cs"/>
            </a:endParaRPr>
          </a:p>
          <a:p>
            <a:endParaRPr lang="en-US" sz="1100" kern="1200" baseline="30000" dirty="0">
              <a:solidFill>
                <a:schemeClr val="tx1"/>
              </a:solidFill>
              <a:effectLst/>
              <a:latin typeface="+mn-lt"/>
              <a:ea typeface="+mn-ea"/>
              <a:cs typeface="+mn-cs"/>
            </a:endParaRPr>
          </a:p>
          <a:p>
            <a:r>
              <a:rPr lang="en-US" sz="1100" kern="1200" baseline="30000" dirty="0">
                <a:solidFill>
                  <a:schemeClr val="tx1"/>
                </a:solidFill>
                <a:effectLst/>
                <a:latin typeface="+mn-lt"/>
                <a:ea typeface="+mn-ea"/>
                <a:cs typeface="+mn-cs"/>
              </a:rPr>
              <a:t>a </a:t>
            </a:r>
            <a:r>
              <a:rPr lang="en-US" sz="1100" kern="1200" dirty="0">
                <a:solidFill>
                  <a:schemeClr val="tx1"/>
                </a:solidFill>
                <a:effectLst/>
                <a:latin typeface="+mn-lt"/>
                <a:ea typeface="+mn-ea"/>
                <a:cs typeface="+mn-cs"/>
              </a:rPr>
              <a:t>Calorie level ranges: Energy levels are calculated based on median length and body weight reference individuals. Calorie needs vary based on many factors. The DRI Calculator for Healthcare Professionals, available at https://www.nal.usda.gov/fnic/dri-calculator, can be used to estimate calorie needs based on age, sex, and weight.</a:t>
            </a:r>
          </a:p>
          <a:p>
            <a:r>
              <a:rPr lang="en-US" sz="1100" kern="1200" baseline="30000" dirty="0">
                <a:solidFill>
                  <a:schemeClr val="tx1"/>
                </a:solidFill>
                <a:effectLst/>
                <a:latin typeface="+mn-lt"/>
                <a:ea typeface="+mn-ea"/>
                <a:cs typeface="+mn-cs"/>
              </a:rPr>
              <a:t>b </a:t>
            </a:r>
            <a:r>
              <a:rPr lang="en-US" sz="1100" kern="1200" dirty="0">
                <a:solidFill>
                  <a:schemeClr val="tx1"/>
                </a:solidFill>
                <a:effectLst/>
                <a:latin typeface="+mn-lt"/>
                <a:ea typeface="+mn-ea"/>
                <a:cs typeface="+mn-cs"/>
              </a:rPr>
              <a:t>Definitions for each food group and subgroup and quantity (i.e., cup or ounce equivalents) are provided in </a:t>
            </a:r>
            <a:r>
              <a:rPr lang="en-US" sz="1100" b="1" i="1" kern="1200" dirty="0">
                <a:solidFill>
                  <a:schemeClr val="tx1"/>
                </a:solidFill>
                <a:effectLst/>
                <a:latin typeface="+mn-lt"/>
                <a:ea typeface="+mn-ea"/>
                <a:cs typeface="+mn-cs"/>
              </a:rPr>
              <a:t>Chapter 1</a:t>
            </a:r>
            <a:r>
              <a:rPr lang="en-US" sz="1100" kern="1200" dirty="0">
                <a:solidFill>
                  <a:schemeClr val="tx1"/>
                </a:solidFill>
                <a:effectLst/>
                <a:latin typeface="+mn-lt"/>
                <a:ea typeface="+mn-ea"/>
                <a:cs typeface="+mn-cs"/>
              </a:rPr>
              <a:t> and are compiled in </a:t>
            </a:r>
            <a:r>
              <a:rPr lang="en-US" sz="1100" b="1" i="1" kern="1200" dirty="0">
                <a:solidFill>
                  <a:schemeClr val="tx1"/>
                </a:solidFill>
                <a:effectLst/>
                <a:latin typeface="+mn-lt"/>
                <a:ea typeface="+mn-ea"/>
                <a:cs typeface="+mn-cs"/>
              </a:rPr>
              <a:t>Appendix 3. </a:t>
            </a:r>
            <a:endParaRPr lang="en-US" sz="1100" kern="1200" dirty="0">
              <a:solidFill>
                <a:schemeClr val="tx1"/>
              </a:solidFill>
              <a:effectLst/>
              <a:latin typeface="+mn-lt"/>
              <a:ea typeface="+mn-ea"/>
              <a:cs typeface="+mn-cs"/>
            </a:endParaRPr>
          </a:p>
          <a:p>
            <a:r>
              <a:rPr lang="en-US" sz="1100" kern="1200" baseline="30000" dirty="0">
                <a:solidFill>
                  <a:schemeClr val="tx1"/>
                </a:solidFill>
                <a:effectLst/>
                <a:latin typeface="+mn-lt"/>
                <a:ea typeface="+mn-ea"/>
                <a:cs typeface="+mn-cs"/>
              </a:rPr>
              <a:t>c </a:t>
            </a:r>
            <a:r>
              <a:rPr lang="en-US" sz="1100" kern="1200" dirty="0">
                <a:solidFill>
                  <a:schemeClr val="tx1"/>
                </a:solidFill>
                <a:effectLst/>
                <a:latin typeface="+mn-lt"/>
                <a:ea typeface="+mn-ea"/>
                <a:cs typeface="+mn-cs"/>
              </a:rPr>
              <a:t>All foods are assumed to be in nutrient-dense forms and prepared with minimal added sugars, refined starches,  or sodium. Food are also lean or in low-fat forms with the exception of dairy, which includes whole-fat fluid milk, reduced-fat plain yogurts, and reduced-fat cheese. There are no calories available for additional added sugars, saturated fat, or to eat more than the recommended amount of food in a food group. </a:t>
            </a:r>
          </a:p>
          <a:p>
            <a:r>
              <a:rPr lang="en-US" sz="1100" kern="1200" baseline="30000" dirty="0">
                <a:solidFill>
                  <a:schemeClr val="tx1"/>
                </a:solidFill>
                <a:effectLst/>
                <a:latin typeface="+mn-lt"/>
                <a:ea typeface="+mn-ea"/>
                <a:cs typeface="+mn-cs"/>
              </a:rPr>
              <a:t>d</a:t>
            </a:r>
            <a:r>
              <a:rPr lang="en-US" sz="1100" kern="1200" dirty="0">
                <a:solidFill>
                  <a:schemeClr val="tx1"/>
                </a:solidFill>
                <a:effectLst/>
                <a:latin typeface="+mn-lt"/>
                <a:ea typeface="+mn-ea"/>
                <a:cs typeface="+mn-cs"/>
              </a:rPr>
              <a:t> In some cases, food subgroup amounts are greatest at the lower calorie levels to help achieve nutrient adequacy when relatively small number of calories are required. </a:t>
            </a:r>
          </a:p>
          <a:p>
            <a:r>
              <a:rPr lang="en-US" sz="1100" kern="1200" dirty="0">
                <a:solidFill>
                  <a:schemeClr val="tx1"/>
                </a:solidFill>
                <a:effectLst/>
                <a:latin typeface="+mn-lt"/>
                <a:ea typeface="+mn-ea"/>
                <a:cs typeface="+mn-cs"/>
              </a:rPr>
              <a:t> </a:t>
            </a:r>
            <a:r>
              <a:rPr lang="en-US" sz="1100" kern="1200" baseline="30000" dirty="0">
                <a:solidFill>
                  <a:schemeClr val="tx1"/>
                </a:solidFill>
                <a:effectLst/>
                <a:latin typeface="+mn-lt"/>
                <a:ea typeface="+mn-ea"/>
                <a:cs typeface="+mn-cs"/>
              </a:rPr>
              <a:t>e</a:t>
            </a:r>
            <a:r>
              <a:rPr 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If consuming up to 2 ounces of seafood per week</a:t>
            </a:r>
            <a:r>
              <a:rPr lang="en-US" sz="1100" kern="1200" dirty="0">
                <a:solidFill>
                  <a:schemeClr val="tx1"/>
                </a:solidFill>
                <a:effectLst/>
                <a:latin typeface="+mn-lt"/>
                <a:ea typeface="+mn-ea"/>
                <a:cs typeface="+mn-cs"/>
              </a:rPr>
              <a:t>, children should only be fed cooked varieties from the “Best Choices” list in the FDA/EPA joint “Advice About Eating Fish,” available at FDA.gov/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and EPA.gov/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If consuming up to 3 ounces of seafood per week</a:t>
            </a:r>
            <a:r>
              <a:rPr lang="en-US" sz="1100" kern="1200" dirty="0">
                <a:solidFill>
                  <a:schemeClr val="tx1"/>
                </a:solidFill>
                <a:effectLst/>
                <a:latin typeface="+mn-lt"/>
                <a:ea typeface="+mn-ea"/>
                <a:cs typeface="+mn-cs"/>
              </a:rPr>
              <a:t>, children should only be fed cooked varieties from the “Best Choices” list that contain even lower methylmercury: flatfish (e.g., flounder), salmon, tilapia, shrimp, catfish, crab, trout, haddock, oysters, sardines, squid, pollock, anchovies, crawfish, mullet, scallops, whiting, clams, shad, and Atlantic mackerel. If consuming up to 3 ounces of seafood per week, many commonly consumed varieties of seafood should be avoided because they cannot be consumed at 3 ounces per week by children without the potential of exceeding safe methylmercury limits; examples that should not be consumed include: canned light tuna or white (albacore) tuna, cod, perch, black sea bass. For a complete list please see: FDA.gov/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and EPA.gov/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a:t>
            </a:r>
          </a:p>
          <a:p>
            <a:endParaRPr lang="en-US" sz="1100" b="0" i="0" u="none" strike="noStrike" kern="1200" baseline="0" dirty="0">
              <a:solidFill>
                <a:schemeClr val="tx1"/>
              </a:solidFill>
              <a:latin typeface="+mn-lt"/>
              <a:ea typeface="+mn-ea"/>
              <a:cs typeface="+mn-cs"/>
            </a:endParaRPr>
          </a:p>
          <a:p>
            <a:endParaRPr lang="en-US" sz="1100" dirty="0"/>
          </a:p>
          <a:p>
            <a:r>
              <a:rPr lang="en-US" sz="1100" b="1" dirty="0"/>
              <a:t>Note: Vegetarian Dietary Pattern During the Second Year of Life</a:t>
            </a:r>
          </a:p>
          <a:p>
            <a:r>
              <a:rPr lang="en-US" sz="1100" dirty="0"/>
              <a:t>A Healthy Vegetarian Dietary Pattern for young children ages 12 through 23 months who are not fed human milk or infant formula is included in Appendix 3. This pattern describes a </a:t>
            </a:r>
            <a:r>
              <a:rPr lang="en-US" sz="1100" dirty="0" err="1"/>
              <a:t>lacto-ovo</a:t>
            </a:r>
            <a:r>
              <a:rPr lang="en-US" sz="1100" dirty="0"/>
              <a:t> vegetarian diet that includes regular consumption of eggs, dairy products, soy products, and nuts or seeds, in addition to vegetables including beans, peas, and lentils, fruits, grains, and oils. Iron may be of particular concern because plant source foods contain only non-heme iron, which is less bioavailable than is heme iron. Food source lists for both heme and non-heme iron are available at DietaryGuidelines.gov. Vitamin </a:t>
            </a:r>
            <a:r>
              <a:rPr lang="en-US" sz="1100" dirty="0" err="1"/>
              <a:t>B12</a:t>
            </a:r>
            <a:r>
              <a:rPr lang="en-US" sz="1100" dirty="0"/>
              <a:t> also may be of concern because it is present only in animal source foods. When feeding infants and toddlers a </a:t>
            </a:r>
            <a:r>
              <a:rPr lang="en-US" sz="1100" dirty="0" err="1"/>
              <a:t>lacto-ovo</a:t>
            </a:r>
            <a:r>
              <a:rPr lang="en-US" sz="1100" dirty="0"/>
              <a:t> vegetarian diet, parents, caregivers, and guardians should consult with a healthcare provider to determine whether supplementation of iron, vitamin </a:t>
            </a:r>
            <a:r>
              <a:rPr lang="en-US" sz="1100" dirty="0" err="1"/>
              <a:t>B12</a:t>
            </a:r>
            <a:r>
              <a:rPr lang="en-US" sz="1100" dirty="0"/>
              <a:t>, and/or other nutrients is necessary and if so, appropriate levels to meet their unique needs.</a:t>
            </a:r>
          </a:p>
          <a:p>
            <a:endParaRPr lang="en-US" dirty="0"/>
          </a:p>
        </p:txBody>
      </p:sp>
      <p:sp>
        <p:nvSpPr>
          <p:cNvPr id="4" name="Slide Number Placeholder 3"/>
          <p:cNvSpPr>
            <a:spLocks noGrp="1"/>
          </p:cNvSpPr>
          <p:nvPr>
            <p:ph type="sldNum" sz="quarter" idx="5"/>
          </p:nvPr>
        </p:nvSpPr>
        <p:spPr/>
        <p:txBody>
          <a:bodyPr/>
          <a:lstStyle/>
          <a:p>
            <a:fld id="{483C2566-312D-A546-BC31-E8EBF604B58C}" type="slidenum">
              <a:rPr lang="en-US" smtClean="0"/>
              <a:t>68</a:t>
            </a:fld>
            <a:endParaRPr lang="en-US"/>
          </a:p>
        </p:txBody>
      </p:sp>
    </p:spTree>
    <p:extLst>
      <p:ext uri="{BB962C8B-B14F-4D97-AF65-F5344CB8AC3E}">
        <p14:creationId xmlns:p14="http://schemas.microsoft.com/office/powerpoint/2010/main" val="28501444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Science shows that early food preferences influence later food choices. Make the first choice the healthiest choices that set toddlers on a path of making nutrient-dense food choices in the years to come. Examples of shifts in common choices to healthier, more nutrient-dense choices are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very young children are being exposed to new textures and flavors for the first time, it may take up to 8 to 10 exposures for an infant to accept a new type of food. Repeated offering of foods such as fruits and vegetables increases the likelihood of an infant accepting them.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3C2566-312D-A546-BC31-E8EBF604B58C}" type="slidenum">
              <a:rPr lang="en-US" smtClean="0"/>
              <a:t>69</a:t>
            </a:fld>
            <a:endParaRPr lang="en-US"/>
          </a:p>
        </p:txBody>
      </p:sp>
    </p:spTree>
    <p:extLst>
      <p:ext uri="{BB962C8B-B14F-4D97-AF65-F5344CB8AC3E}">
        <p14:creationId xmlns:p14="http://schemas.microsoft.com/office/powerpoint/2010/main" val="30425311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The bar chart shows average intakes of food groups per day compared to recommended intake ranges for those ages 12 through 23 months. Average intakes of total fruits, total grains and dairy foods exceed recommended intake ranges, while average daily intakes of total vegetables and total protein foods fall below recommended intake ranges. The figure also displays average intakes of added sugars, saturated fat, and sodium. The average intake of added sugars is 104 calories per day and exceeds the limit to avoid added sugars for this age group. While there is no established limit for saturated fat, 167 calories per day come from saturated fat. Average intake of sodium for this age group is close to 1,600 milligrams per day, which exceeds the recommended limit by almost 400 milligrams of sodium.  </a:t>
            </a:r>
          </a:p>
          <a:p>
            <a:r>
              <a:rPr lang="en-US" sz="120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70</a:t>
            </a:fld>
            <a:endParaRPr lang="en-US"/>
          </a:p>
        </p:txBody>
      </p:sp>
    </p:spTree>
    <p:extLst>
      <p:ext uri="{BB962C8B-B14F-4D97-AF65-F5344CB8AC3E}">
        <p14:creationId xmlns:p14="http://schemas.microsoft.com/office/powerpoint/2010/main" val="2877091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Three bar charts show the average intakes for ages 12 through 23 months, compared to recommended intake ranges of total and subgroup amounts for vegetables, grains, and protein foods. Average weekly intakes for vegetable subgroups fall below recommendations for dark-green vegetables, and beans, peas and lentils, and within recommendations for red and orange, starchy, and other vegetables. Average daily intakes fall well below recommended ranges for whole grains and well above recommendations for refined grains. Average weekly intakes fall below recommendations for seafood. Average weekly intakes of meat and poultry are above recommendations, while intakes of eggs and for nuts, seeds, and soy products fall within the recommended intake ranges. </a:t>
            </a:r>
          </a:p>
          <a:p>
            <a:br>
              <a:rPr lang="en-US" sz="1200" i="1"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71</a:t>
            </a:fld>
            <a:endParaRPr lang="en-US"/>
          </a:p>
        </p:txBody>
      </p:sp>
    </p:spTree>
    <p:extLst>
      <p:ext uri="{BB962C8B-B14F-4D97-AF65-F5344CB8AC3E}">
        <p14:creationId xmlns:p14="http://schemas.microsoft.com/office/powerpoint/2010/main" val="2192465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Responsive feeding is a term used to describe a feeding style that emphasizes recognizing and responding to the hunger or fullness cues of an infant or young child. Responsive feeding helps young children learn how to self-regulate their intake.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listen to the child’s hunger and fullness cues to build healthy eating habits during this critical age. If parents, guardians, or caregivers have questions or concerns, a conversation with a healthcare provider will be helpful.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information on signs a child is hungry or full is available at</a:t>
            </a:r>
          </a:p>
          <a:p>
            <a:r>
              <a:rPr lang="en-US" sz="1200" u="sng" kern="1200" dirty="0">
                <a:solidFill>
                  <a:schemeClr val="tx1"/>
                </a:solidFill>
                <a:effectLst/>
                <a:latin typeface="+mn-lt"/>
                <a:ea typeface="+mn-ea"/>
                <a:cs typeface="+mn-cs"/>
                <a:hlinkClick r:id="rId3"/>
              </a:rPr>
              <a:t>cdc.gov/nutrition/</a:t>
            </a:r>
            <a:r>
              <a:rPr lang="en-US" sz="1200" u="sng" kern="1200" dirty="0" err="1">
                <a:solidFill>
                  <a:schemeClr val="tx1"/>
                </a:solidFill>
                <a:effectLst/>
                <a:latin typeface="+mn-lt"/>
                <a:ea typeface="+mn-ea"/>
                <a:cs typeface="+mn-cs"/>
                <a:hlinkClick r:id="rId3"/>
              </a:rPr>
              <a:t>infantandtoddlernutrition</a:t>
            </a:r>
            <a:r>
              <a:rPr lang="en-US" sz="1200" u="sng" kern="1200" dirty="0">
                <a:solidFill>
                  <a:schemeClr val="tx1"/>
                </a:solidFill>
                <a:effectLst/>
                <a:latin typeface="+mn-lt"/>
                <a:ea typeface="+mn-ea"/>
                <a:cs typeface="+mn-cs"/>
                <a:hlinkClick r:id="rId3"/>
              </a:rPr>
              <a:t>/mealtime/signs-your-child-is-hungry-or-full.html</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information on infant development skills, hunger and satiety cues, and typical daily portion sizes is available at</a:t>
            </a:r>
          </a:p>
          <a:p>
            <a:r>
              <a:rPr lang="en-US" sz="1200" u="sng" kern="1200" dirty="0">
                <a:solidFill>
                  <a:schemeClr val="tx1"/>
                </a:solidFill>
                <a:effectLst/>
                <a:latin typeface="+mn-lt"/>
                <a:ea typeface="+mn-ea"/>
                <a:cs typeface="+mn-cs"/>
                <a:hlinkClick r:id="rId4"/>
              </a:rPr>
              <a:t>wicworks.fns.usda.gov/sites/default/files/media/document/Infant_Nutrition_and_Feeding_Guide.pdf</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72</a:t>
            </a:fld>
            <a:endParaRPr lang="en-US"/>
          </a:p>
        </p:txBody>
      </p:sp>
    </p:spTree>
    <p:extLst>
      <p:ext uri="{BB962C8B-B14F-4D97-AF65-F5344CB8AC3E}">
        <p14:creationId xmlns:p14="http://schemas.microsoft.com/office/powerpoint/2010/main" val="40129059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resources exist to support healthy growth and development during infancy and toddlerhood. These include the following Government programs that aim to support a healthy dietary pattern for infants and toddlers living in households with limited incomes:</a:t>
            </a:r>
          </a:p>
          <a:p>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Special Supplemental Nutrition Program for Women, Infants, and Children (WIC) </a:t>
            </a:r>
            <a:r>
              <a:rPr lang="en-US" sz="1200" kern="1200" dirty="0">
                <a:solidFill>
                  <a:schemeClr val="tx1"/>
                </a:solidFill>
                <a:effectLst/>
                <a:latin typeface="+mn-lt"/>
                <a:ea typeface="+mn-ea"/>
                <a:cs typeface="+mn-cs"/>
              </a:rPr>
              <a:t>supports infant and early childhood nutrition through supplementing the diets of women who are pregnant or lactating and by providing breastfeeding support and iron-fortified infant formula when human milk is unavailable or fed only partially. WIC accommodates the transition to solid foods by providing nutrient-dense foods in the supplemental food packages offered to older infants and toddlers. Nutrition education and counseling and referrals to health care and social services are other important resources offered to income-eligible WIC participants.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Child and Adult Care Food Program (CACFP) </a:t>
            </a:r>
            <a:r>
              <a:rPr lang="en-US" sz="1200" kern="1200" dirty="0">
                <a:solidFill>
                  <a:schemeClr val="tx1"/>
                </a:solidFill>
                <a:effectLst/>
                <a:latin typeface="+mn-lt"/>
                <a:ea typeface="+mn-ea"/>
                <a:cs typeface="+mn-cs"/>
              </a:rPr>
              <a:t>provides reimbursement for nutrient-dense meals and snacks served to infants and toddlers in participating child care centers, including at </a:t>
            </a:r>
            <a:r>
              <a:rPr lang="en-US" sz="1200" b="1" kern="1200" dirty="0">
                <a:solidFill>
                  <a:schemeClr val="tx1"/>
                </a:solidFill>
                <a:effectLst/>
                <a:latin typeface="+mn-lt"/>
                <a:ea typeface="+mn-ea"/>
                <a:cs typeface="+mn-cs"/>
              </a:rPr>
              <a:t>Head Start</a:t>
            </a:r>
            <a:r>
              <a:rPr lang="en-US" sz="1200" kern="1200" dirty="0">
                <a:solidFill>
                  <a:schemeClr val="tx1"/>
                </a:solidFill>
                <a:effectLst/>
                <a:latin typeface="+mn-lt"/>
                <a:ea typeface="+mn-ea"/>
                <a:cs typeface="+mn-cs"/>
              </a:rPr>
              <a:t> programs, and day care homes where infants and toddlers also have access to health screenings and families can be connected to health services to support their overall well-being.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Supplemental Nutrition Assistance Program (SNAP) </a:t>
            </a:r>
            <a:r>
              <a:rPr lang="en-US" sz="1200" kern="1200" dirty="0">
                <a:solidFill>
                  <a:schemeClr val="tx1"/>
                </a:solidFill>
                <a:effectLst/>
                <a:latin typeface="+mn-lt"/>
                <a:ea typeface="+mn-ea"/>
                <a:cs typeface="+mn-cs"/>
              </a:rPr>
              <a:t>is the largest food assistance program in the United States.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SNAP helps meet the nutritional needs of infants and toddlers living in low-income households by providing temporary monthly benefits that can be used to access a healthy dietary pattern. </a:t>
            </a: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73</a:t>
            </a:fld>
            <a:endParaRPr lang="en-US"/>
          </a:p>
        </p:txBody>
      </p:sp>
    </p:spTree>
    <p:extLst>
      <p:ext uri="{BB962C8B-B14F-4D97-AF65-F5344CB8AC3E}">
        <p14:creationId xmlns:p14="http://schemas.microsoft.com/office/powerpoint/2010/main" val="30910443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Chapter 3 provides tailored information specific to children and adolescents. </a:t>
            </a:r>
            <a:r>
              <a:rPr lang="en-US" sz="1200" kern="1200" dirty="0">
                <a:solidFill>
                  <a:schemeClr val="tx1"/>
                </a:solidFill>
                <a:effectLst/>
                <a:latin typeface="+mn-lt"/>
                <a:ea typeface="+mn-ea"/>
                <a:cs typeface="+mn-cs"/>
              </a:rPr>
              <a:t>Children and adolescents include individuals ages 2 through 18—a life stage characterized by transitions and the formation of dietary patterns.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Suboptimal current intake patterns among children and adolescents and inadequate physical activity contribute to overweight and obesity in this life stage and risk of chronic disease (e.g., type 2 diabetes, cardiovascular disease) later in life. Changing this trajectory is crucial because dietary patterns established during this life stage tend to continue into adult years.  </a:t>
            </a:r>
          </a:p>
          <a:p>
            <a:endParaRPr lang="en-US" dirty="0"/>
          </a:p>
        </p:txBody>
      </p:sp>
      <p:sp>
        <p:nvSpPr>
          <p:cNvPr id="4" name="Slide Number Placeholder 3"/>
          <p:cNvSpPr>
            <a:spLocks noGrp="1"/>
          </p:cNvSpPr>
          <p:nvPr>
            <p:ph type="sldNum" sz="quarter" idx="5"/>
          </p:nvPr>
        </p:nvSpPr>
        <p:spPr/>
        <p:txBody>
          <a:bodyPr/>
          <a:lstStyle/>
          <a:p>
            <a:fld id="{E4D2E01A-738C-4B96-B648-3A3EAB5227BC}" type="slidenum">
              <a:rPr lang="en-US" smtClean="0"/>
              <a:t>74</a:t>
            </a:fld>
            <a:endParaRPr lang="en-US"/>
          </a:p>
        </p:txBody>
      </p:sp>
    </p:spTree>
    <p:extLst>
      <p:ext uri="{BB962C8B-B14F-4D97-AF65-F5344CB8AC3E}">
        <p14:creationId xmlns:p14="http://schemas.microsoft.com/office/powerpoint/2010/main" val="22967064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The Bar Chart shows Healthy Eating Index-2015 Scores across 4 age groups within children and adolescents using data from What We Eat In America, NHANES 2015-2016. The maximum total score is 100. Ages 2-4 is highest, 61. Ages 5-8 is 55. Ages 9-13 is 52. Ages 14-18 is lowest, 51. </a:t>
            </a:r>
          </a:p>
        </p:txBody>
      </p:sp>
      <p:sp>
        <p:nvSpPr>
          <p:cNvPr id="4" name="Slide Number Placeholder 3"/>
          <p:cNvSpPr>
            <a:spLocks noGrp="1"/>
          </p:cNvSpPr>
          <p:nvPr>
            <p:ph type="sldNum" sz="quarter" idx="5"/>
          </p:nvPr>
        </p:nvSpPr>
        <p:spPr/>
        <p:txBody>
          <a:bodyPr/>
          <a:lstStyle/>
          <a:p>
            <a:fld id="{E4D2E01A-738C-4B96-B648-3A3EAB5227BC}" type="slidenum">
              <a:rPr lang="en-US" smtClean="0"/>
              <a:t>75</a:t>
            </a:fld>
            <a:endParaRPr lang="en-US"/>
          </a:p>
        </p:txBody>
      </p:sp>
    </p:spTree>
    <p:extLst>
      <p:ext uri="{BB962C8B-B14F-4D97-AF65-F5344CB8AC3E}">
        <p14:creationId xmlns:p14="http://schemas.microsoft.com/office/powerpoint/2010/main" val="368707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process to develop the </a:t>
            </a:r>
            <a:r>
              <a:rPr lang="en-US" sz="1200" b="0" i="1" u="none" strike="noStrike" kern="1200" baseline="0" dirty="0">
                <a:solidFill>
                  <a:schemeClr val="tx1"/>
                </a:solidFill>
                <a:latin typeface="+mn-lt"/>
                <a:ea typeface="+mn-ea"/>
                <a:cs typeface="+mn-cs"/>
              </a:rPr>
              <a:t>Dietary Guidelines </a:t>
            </a:r>
            <a:r>
              <a:rPr lang="en-US" sz="1200" b="0" i="0" u="none" strike="noStrike" kern="1200" baseline="0" dirty="0">
                <a:solidFill>
                  <a:schemeClr val="tx1"/>
                </a:solidFill>
                <a:latin typeface="+mn-lt"/>
                <a:ea typeface="+mn-ea"/>
                <a:cs typeface="+mn-cs"/>
              </a:rPr>
              <a:t>has evolved over time, in step with developments in nutrition science, public health, and best practices in scientific review and guidance development.  USDA and HHS work together to determine the approach for each edition.</a:t>
            </a:r>
          </a:p>
          <a:p>
            <a:endParaRPr lang="en-US" dirty="0"/>
          </a:p>
          <a:p>
            <a:r>
              <a:rPr lang="en-US" sz="1200" kern="1200" dirty="0">
                <a:solidFill>
                  <a:schemeClr val="tx1"/>
                </a:solidFill>
                <a:effectLst/>
                <a:latin typeface="+mn-lt"/>
                <a:ea typeface="+mn-ea"/>
                <a:cs typeface="+mn-cs"/>
              </a:rPr>
              <a:t>In establishing the process for the </a:t>
            </a:r>
            <a:r>
              <a:rPr lang="en-US" sz="1200" i="1" kern="1200" dirty="0">
                <a:solidFill>
                  <a:schemeClr val="tx1"/>
                </a:solidFill>
                <a:effectLst/>
                <a:latin typeface="+mn-lt"/>
                <a:ea typeface="+mn-ea"/>
                <a:cs typeface="+mn-cs"/>
              </a:rPr>
              <a:t>2020-2025 Dietary Guidelines</a:t>
            </a:r>
            <a:r>
              <a:rPr lang="en-US" sz="1200" kern="1200" dirty="0">
                <a:solidFill>
                  <a:schemeClr val="tx1"/>
                </a:solidFill>
                <a:effectLst/>
                <a:latin typeface="+mn-lt"/>
                <a:ea typeface="+mn-ea"/>
                <a:cs typeface="+mn-cs"/>
              </a:rPr>
              <a:t>, USDA and HHS considered and integrated recommendations from a comprehensive 2017 National Academies’ study, </a:t>
            </a:r>
            <a:r>
              <a:rPr lang="en-US" sz="1200" i="1" kern="1200" dirty="0">
                <a:solidFill>
                  <a:schemeClr val="tx1"/>
                </a:solidFill>
                <a:effectLst/>
                <a:latin typeface="+mn-lt"/>
                <a:ea typeface="+mn-ea"/>
                <a:cs typeface="+mn-cs"/>
              </a:rPr>
              <a:t>Review of the Process to Update the Dietary</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Guidelines</a:t>
            </a:r>
            <a:r>
              <a:rPr lang="en-US" sz="1200" kern="1200" dirty="0">
                <a:solidFill>
                  <a:schemeClr val="tx1"/>
                </a:solidFill>
                <a:effectLst/>
                <a:latin typeface="+mn-lt"/>
                <a:ea typeface="+mn-ea"/>
                <a:cs typeface="+mn-cs"/>
              </a:rPr>
              <a:t>. Greater transparency figured prominently in the Academies’ recommendations. As a result, in developing the 2020-2025 process, USDA and HHS made significant changes to increase transparency and public participation while maintaining the core element of scientific integrity.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2020-2025 process consisted of four stages: (1) identify the topics and supporting scientific questions to be examined; (2) appoint a </a:t>
            </a:r>
            <a:r>
              <a:rPr lang="en-US" sz="1200" i="1" kern="1200" dirty="0">
                <a:solidFill>
                  <a:schemeClr val="tx1"/>
                </a:solidFill>
                <a:effectLst/>
                <a:latin typeface="+mn-lt"/>
                <a:ea typeface="+mn-ea"/>
                <a:cs typeface="+mn-cs"/>
              </a:rPr>
              <a:t>Dietary Guidelines </a:t>
            </a:r>
            <a:r>
              <a:rPr lang="en-US" sz="1200" kern="1200" dirty="0">
                <a:solidFill>
                  <a:schemeClr val="tx1"/>
                </a:solidFill>
                <a:effectLst/>
                <a:latin typeface="+mn-lt"/>
                <a:ea typeface="+mn-ea"/>
                <a:cs typeface="+mn-cs"/>
              </a:rPr>
              <a:t>Advisory Committee to review current scientific evidence; (3) develop the new edition of the </a:t>
            </a:r>
            <a:r>
              <a:rPr lang="en-US" sz="1200" i="1" kern="1200" dirty="0">
                <a:solidFill>
                  <a:schemeClr val="tx1"/>
                </a:solidFill>
                <a:effectLst/>
                <a:latin typeface="+mn-lt"/>
                <a:ea typeface="+mn-ea"/>
                <a:cs typeface="+mn-cs"/>
              </a:rPr>
              <a:t>Dietary Guidelines</a:t>
            </a:r>
            <a:r>
              <a:rPr lang="en-US" sz="1200" kern="1200" dirty="0">
                <a:solidFill>
                  <a:schemeClr val="tx1"/>
                </a:solidFill>
                <a:effectLst/>
                <a:latin typeface="+mn-lt"/>
                <a:ea typeface="+mn-ea"/>
                <a:cs typeface="+mn-cs"/>
              </a:rPr>
              <a:t>; and (4) implement the </a:t>
            </a:r>
            <a:r>
              <a:rPr lang="en-US" sz="1200" i="1" kern="1200" dirty="0">
                <a:solidFill>
                  <a:schemeClr val="tx1"/>
                </a:solidFill>
                <a:effectLst/>
                <a:latin typeface="+mn-lt"/>
                <a:ea typeface="+mn-ea"/>
                <a:cs typeface="+mn-cs"/>
              </a:rPr>
              <a:t>Dietary Guidelines </a:t>
            </a:r>
            <a:r>
              <a:rPr lang="en-US" sz="1200" kern="1200" dirty="0">
                <a:solidFill>
                  <a:schemeClr val="tx1"/>
                </a:solidFill>
                <a:effectLst/>
                <a:latin typeface="+mn-lt"/>
                <a:ea typeface="+mn-ea"/>
                <a:cs typeface="+mn-cs"/>
              </a:rPr>
              <a:t>through Federal programs and non-Federal program entities. </a:t>
            </a:r>
          </a:p>
          <a:p>
            <a:endParaRPr lang="en-US" dirty="0"/>
          </a:p>
        </p:txBody>
      </p:sp>
      <p:sp>
        <p:nvSpPr>
          <p:cNvPr id="4" name="Slide Number Placeholder 3"/>
          <p:cNvSpPr>
            <a:spLocks noGrp="1"/>
          </p:cNvSpPr>
          <p:nvPr>
            <p:ph type="sldNum" sz="quarter" idx="10"/>
          </p:nvPr>
        </p:nvSpPr>
        <p:spPr/>
        <p:txBody>
          <a:bodyPr/>
          <a:lstStyle/>
          <a:p>
            <a:fld id="{E4D2E01A-738C-4B96-B648-3A3EAB5227BC}" type="slidenum">
              <a:rPr lang="en-US" smtClean="0"/>
              <a:t>8</a:t>
            </a:fld>
            <a:endParaRPr lang="en-US"/>
          </a:p>
        </p:txBody>
      </p:sp>
    </p:spTree>
    <p:extLst>
      <p:ext uri="{BB962C8B-B14F-4D97-AF65-F5344CB8AC3E}">
        <p14:creationId xmlns:p14="http://schemas.microsoft.com/office/powerpoint/2010/main" val="2390809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latin typeface="+mn-lt"/>
                <a:ea typeface="+mn-ea"/>
                <a:cs typeface="+mn-cs"/>
              </a:rPr>
              <a:t>Children and adolescents are encouraged to follow the recommendations on the types of foods and beverages that make up a healthy dietary pattern described in </a:t>
            </a:r>
            <a:r>
              <a:rPr lang="en-US" sz="1100" b="1" i="1" u="none" strike="noStrike" kern="1200" baseline="0" dirty="0">
                <a:solidFill>
                  <a:schemeClr val="tx1"/>
                </a:solidFill>
                <a:latin typeface="+mn-lt"/>
                <a:ea typeface="+mn-ea"/>
                <a:cs typeface="+mn-cs"/>
              </a:rPr>
              <a:t>Chapter 1. Nutrition and Health Across the Lifespan: The Guidelines and Key Recommendations</a:t>
            </a:r>
            <a:r>
              <a:rPr lang="en-US" sz="1100" b="0" i="0" u="none" strike="noStrike" kern="1200" baseline="0" dirty="0">
                <a:solidFill>
                  <a:schemeClr val="tx1"/>
                </a:solidFill>
                <a:latin typeface="+mn-lt"/>
                <a:ea typeface="+mn-ea"/>
                <a:cs typeface="+mn-cs"/>
              </a:rPr>
              <a:t>.</a:t>
            </a:r>
            <a:r>
              <a:rPr lang="en-US" sz="1200" kern="1200" dirty="0">
                <a:solidFill>
                  <a:schemeClr val="tx1"/>
                </a:solidFill>
                <a:effectLst/>
                <a:latin typeface="+mn-lt"/>
                <a:ea typeface="+mn-ea"/>
                <a:cs typeface="+mn-cs"/>
              </a:rPr>
              <a:t> This table displays the Healthy U.S.-Style Dietary Pattern to illustrate the specific amounts and limits for food groups and other dietary components that make up healthy dietary patterns at the calorie levels appropriate for most children ages 2 through 8. </a:t>
            </a:r>
            <a:endParaRPr lang="en-US" sz="1100" b="0" i="0" u="none" strike="noStrike" kern="1200" baseline="0" dirty="0">
              <a:solidFill>
                <a:schemeClr val="tx1"/>
              </a:solidFill>
              <a:latin typeface="+mn-lt"/>
              <a:ea typeface="+mn-ea"/>
              <a:cs typeface="+mn-cs"/>
            </a:endParaRP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In early childhood (ages 2 through 4 years) females require about 1,000 to 1,400 calories per day and males require about 1,000 to 1,600 calories per day. With the transition to school-age (ages 5 through 8 years), females require about 1,200 to 1,800 calories per day and males require about 1,200 to 2,000 calories per day.</a:t>
            </a:r>
          </a:p>
          <a:p>
            <a:endParaRPr lang="en-US" sz="11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100" baseline="0" dirty="0"/>
              <a:t>Key Points on Food Groups:</a:t>
            </a:r>
          </a:p>
          <a:p>
            <a:pPr marL="0" indent="0">
              <a:buFont typeface="Arial" panose="020B0604020202020204" pitchFamily="34" charset="0"/>
              <a:buNone/>
            </a:pPr>
            <a:r>
              <a:rPr lang="en-US" sz="1100" b="1" baseline="0" dirty="0"/>
              <a:t>Vegetables</a:t>
            </a:r>
            <a:r>
              <a:rPr lang="en-US" sz="1100" baseline="0" dirty="0"/>
              <a:t>: 1-2.5 cups/day</a:t>
            </a:r>
          </a:p>
          <a:p>
            <a:pPr marL="0" indent="0">
              <a:buFont typeface="Arial" panose="020B0604020202020204" pitchFamily="34" charset="0"/>
              <a:buNone/>
            </a:pPr>
            <a:r>
              <a:rPr lang="en-US" sz="1100" b="1" baseline="0" dirty="0"/>
              <a:t>Fruits: </a:t>
            </a:r>
            <a:r>
              <a:rPr lang="en-US" sz="1100" b="0" baseline="0" dirty="0"/>
              <a:t>1-2 cups/day</a:t>
            </a:r>
            <a:endParaRPr lang="en-US" sz="1100" b="1" baseline="0" dirty="0"/>
          </a:p>
          <a:p>
            <a:pPr marL="0" indent="0">
              <a:buFont typeface="Arial" panose="020B0604020202020204" pitchFamily="34" charset="0"/>
              <a:buNone/>
            </a:pPr>
            <a:r>
              <a:rPr lang="en-US" sz="1100" b="1" baseline="0" dirty="0"/>
              <a:t>Grains: </a:t>
            </a:r>
            <a:r>
              <a:rPr lang="en-US" sz="1100" b="0" baseline="0" dirty="0"/>
              <a:t>3-6 oz/day</a:t>
            </a:r>
            <a:endParaRPr lang="en-US" sz="1100" b="1" baseline="0" dirty="0"/>
          </a:p>
          <a:p>
            <a:pPr marL="0" indent="0">
              <a:buFont typeface="Arial" panose="020B0604020202020204" pitchFamily="34" charset="0"/>
              <a:buNone/>
            </a:pPr>
            <a:r>
              <a:rPr lang="en-US" sz="1100" b="1" baseline="0" dirty="0"/>
              <a:t>Dairy: </a:t>
            </a:r>
            <a:r>
              <a:rPr lang="en-US" sz="1100" b="0" baseline="0" dirty="0"/>
              <a:t>2-2.5 cups/day</a:t>
            </a:r>
            <a:endParaRPr lang="en-US" sz="1100" b="1" baseline="0" dirty="0"/>
          </a:p>
          <a:p>
            <a:pPr marL="0" indent="0">
              <a:buFont typeface="Arial" panose="020B0604020202020204" pitchFamily="34" charset="0"/>
              <a:buNone/>
            </a:pPr>
            <a:r>
              <a:rPr lang="en-US" sz="1100" b="1" baseline="0" dirty="0"/>
              <a:t>Protein Foods: </a:t>
            </a:r>
            <a:r>
              <a:rPr lang="en-US" sz="1100" b="0" baseline="0" dirty="0"/>
              <a:t>2-5.5 oz/day</a:t>
            </a:r>
            <a:endParaRPr lang="en-US" sz="1100" b="1" baseline="0" dirty="0"/>
          </a:p>
          <a:p>
            <a:pPr marL="0" indent="0">
              <a:buFont typeface="Arial" panose="020B0604020202020204" pitchFamily="34" charset="0"/>
              <a:buNone/>
            </a:pPr>
            <a:r>
              <a:rPr lang="en-US" sz="1100" b="1" baseline="0" dirty="0"/>
              <a:t>Oils: </a:t>
            </a:r>
            <a:r>
              <a:rPr lang="en-US" sz="1100" b="0" baseline="0" dirty="0"/>
              <a:t>15-24 g/day</a:t>
            </a:r>
            <a:endParaRPr lang="en-US" sz="1100" b="1" baseline="0" dirty="0"/>
          </a:p>
          <a:p>
            <a:endParaRPr lang="en-US" sz="1100" b="0" i="0" u="none" strike="noStrike" kern="1200" baseline="0" dirty="0">
              <a:solidFill>
                <a:schemeClr val="tx1"/>
              </a:solidFill>
              <a:latin typeface="+mn-lt"/>
              <a:ea typeface="+mn-ea"/>
              <a:cs typeface="+mn-cs"/>
            </a:endParaRPr>
          </a:p>
          <a:p>
            <a:endParaRPr lang="en-US" sz="1100" b="0" i="0" u="none" strike="noStrike" kern="1200" baseline="0" dirty="0">
              <a:solidFill>
                <a:schemeClr val="tx1"/>
              </a:solidFill>
              <a:latin typeface="+mn-lt"/>
              <a:ea typeface="+mn-ea"/>
              <a:cs typeface="+mn-cs"/>
            </a:endParaRPr>
          </a:p>
          <a:p>
            <a:r>
              <a:rPr lang="en-US" sz="1100" b="1" i="1" u="none" strike="noStrike" kern="1200" baseline="0" dirty="0">
                <a:solidFill>
                  <a:schemeClr val="tx1"/>
                </a:solidFill>
                <a:latin typeface="+mn-lt"/>
                <a:ea typeface="+mn-ea"/>
                <a:cs typeface="+mn-cs"/>
              </a:rPr>
              <a:t>Footnotes: </a:t>
            </a:r>
          </a:p>
          <a:p>
            <a:r>
              <a:rPr lang="en-US" sz="1100" kern="1200" baseline="30000" dirty="0">
                <a:solidFill>
                  <a:schemeClr val="tx1"/>
                </a:solidFill>
                <a:effectLst/>
                <a:latin typeface="+mn-lt"/>
                <a:ea typeface="+mn-ea"/>
                <a:cs typeface="+mn-cs"/>
              </a:rPr>
              <a:t>a </a:t>
            </a:r>
            <a:r>
              <a:rPr lang="en-US" sz="1100" kern="1200" dirty="0">
                <a:solidFill>
                  <a:schemeClr val="tx1"/>
                </a:solidFill>
                <a:effectLst/>
                <a:latin typeface="+mn-lt"/>
                <a:ea typeface="+mn-ea"/>
                <a:cs typeface="+mn-cs"/>
              </a:rPr>
              <a:t>Calorie level ranges: Ages 2 through 4, Females: 1,000-1,400 calories; Males: 1,000-1,600 calories. Ages 5 through 8, Females: 1,200-1,800 calories; Males: 1,200-2,000 calories. Energy levels are calculated based on reference height (median) and reference weight (healthy) corresponding with a healthy body mass index (BMI). Calorie needs vary based on many factors. The DRI Calculator for Healthcare Professionals, available at nal.usda.gov/</a:t>
            </a:r>
            <a:r>
              <a:rPr lang="en-US" sz="1100" kern="1200" dirty="0" err="1">
                <a:solidFill>
                  <a:schemeClr val="tx1"/>
                </a:solidFill>
                <a:effectLst/>
                <a:latin typeface="+mn-lt"/>
                <a:ea typeface="+mn-ea"/>
                <a:cs typeface="+mn-cs"/>
              </a:rPr>
              <a:t>fnic</a:t>
            </a:r>
            <a:r>
              <a:rPr lang="en-US" sz="1100" kern="1200" dirty="0">
                <a:solidFill>
                  <a:schemeClr val="tx1"/>
                </a:solidFill>
                <a:effectLst/>
                <a:latin typeface="+mn-lt"/>
                <a:ea typeface="+mn-ea"/>
                <a:cs typeface="+mn-cs"/>
              </a:rPr>
              <a:t>/</a:t>
            </a:r>
            <a:r>
              <a:rPr lang="en-US" sz="1100" kern="1200" dirty="0" err="1">
                <a:solidFill>
                  <a:schemeClr val="tx1"/>
                </a:solidFill>
                <a:effectLst/>
                <a:latin typeface="+mn-lt"/>
                <a:ea typeface="+mn-ea"/>
                <a:cs typeface="+mn-cs"/>
              </a:rPr>
              <a:t>dri</a:t>
            </a:r>
            <a:r>
              <a:rPr lang="en-US" sz="1100" kern="1200" dirty="0">
                <a:solidFill>
                  <a:schemeClr val="tx1"/>
                </a:solidFill>
                <a:effectLst/>
                <a:latin typeface="+mn-lt"/>
                <a:ea typeface="+mn-ea"/>
                <a:cs typeface="+mn-cs"/>
              </a:rPr>
              <a:t>-calculator, can be used to estimate calorie needs based on age, sex, height, weight, and activity level.</a:t>
            </a:r>
          </a:p>
          <a:p>
            <a:r>
              <a:rPr lang="en-US" sz="1100" kern="1200" baseline="30000" dirty="0">
                <a:solidFill>
                  <a:schemeClr val="tx1"/>
                </a:solidFill>
                <a:effectLst/>
                <a:latin typeface="+mn-lt"/>
                <a:ea typeface="+mn-ea"/>
                <a:cs typeface="+mn-cs"/>
              </a:rPr>
              <a:t>b </a:t>
            </a:r>
            <a:r>
              <a:rPr lang="en-US" sz="1100" kern="1200" dirty="0">
                <a:solidFill>
                  <a:schemeClr val="tx1"/>
                </a:solidFill>
                <a:effectLst/>
                <a:latin typeface="+mn-lt"/>
                <a:ea typeface="+mn-ea"/>
                <a:cs typeface="+mn-cs"/>
              </a:rPr>
              <a:t>Definitions for each food group and subgroup and quantity (i.e., cup or ounce equivalents) are provided in </a:t>
            </a:r>
            <a:r>
              <a:rPr lang="en-US" sz="1100" b="1" i="1" kern="1200" dirty="0">
                <a:solidFill>
                  <a:schemeClr val="tx1"/>
                </a:solidFill>
                <a:effectLst/>
                <a:latin typeface="+mn-lt"/>
                <a:ea typeface="+mn-ea"/>
                <a:cs typeface="+mn-cs"/>
              </a:rPr>
              <a:t>Chapter 1</a:t>
            </a:r>
            <a:r>
              <a:rPr lang="en-US" sz="1100" kern="1200" dirty="0">
                <a:solidFill>
                  <a:schemeClr val="tx1"/>
                </a:solidFill>
                <a:effectLst/>
                <a:latin typeface="+mn-lt"/>
                <a:ea typeface="+mn-ea"/>
                <a:cs typeface="+mn-cs"/>
              </a:rPr>
              <a:t> and are compiled in </a:t>
            </a:r>
            <a:r>
              <a:rPr lang="en-US" sz="1100" b="1" i="1" kern="1200" dirty="0">
                <a:solidFill>
                  <a:schemeClr val="tx1"/>
                </a:solidFill>
                <a:effectLst/>
                <a:latin typeface="+mn-lt"/>
                <a:ea typeface="+mn-ea"/>
                <a:cs typeface="+mn-cs"/>
              </a:rPr>
              <a:t>Appendix 3</a:t>
            </a:r>
            <a:r>
              <a:rPr lang="en-US" sz="1100" kern="1200" dirty="0">
                <a:solidFill>
                  <a:schemeClr val="tx1"/>
                </a:solidFill>
                <a:effectLst/>
                <a:latin typeface="+mn-lt"/>
                <a:ea typeface="+mn-ea"/>
                <a:cs typeface="+mn-cs"/>
              </a:rPr>
              <a:t>.</a:t>
            </a:r>
          </a:p>
          <a:p>
            <a:r>
              <a:rPr lang="en-US" sz="1100" kern="1200" baseline="30000" dirty="0" err="1">
                <a:solidFill>
                  <a:schemeClr val="tx1"/>
                </a:solidFill>
                <a:effectLst/>
                <a:latin typeface="+mn-lt"/>
                <a:ea typeface="+mn-ea"/>
                <a:cs typeface="+mn-cs"/>
              </a:rPr>
              <a:t>c</a:t>
            </a:r>
            <a:r>
              <a:rPr lang="en-US" sz="1100" kern="1200" dirty="0" err="1">
                <a:solidFill>
                  <a:schemeClr val="tx1"/>
                </a:solidFill>
                <a:effectLst/>
                <a:latin typeface="+mn-lt"/>
                <a:ea typeface="+mn-ea"/>
                <a:cs typeface="+mn-cs"/>
              </a:rPr>
              <a:t>The</a:t>
            </a:r>
            <a:r>
              <a:rPr lang="en-US" sz="1100" kern="1200" dirty="0">
                <a:solidFill>
                  <a:schemeClr val="tx1"/>
                </a:solidFill>
                <a:effectLst/>
                <a:latin typeface="+mn-lt"/>
                <a:ea typeface="+mn-ea"/>
                <a:cs typeface="+mn-cs"/>
              </a:rPr>
              <a:t> U.S. Food and Drug Administration (FDA) and the U.S. Environmental Protection Agency (EPA) provide joint advice regarding seafood consumption to limit methylmercury exposure for children. Depending on body weight, some children should choose seafood lowest in methylmercury or eat less seafood than the amounts in the Healthy US-Style Dietary Pattern. More information is available on the FDA and EPA websites at FDA.gov/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and </a:t>
            </a:r>
            <a:r>
              <a:rPr lang="en-US" sz="1100" u="none" strike="noStrike" kern="1200" dirty="0">
                <a:solidFill>
                  <a:schemeClr val="tx1"/>
                </a:solidFill>
                <a:effectLst/>
                <a:latin typeface="+mn-lt"/>
                <a:ea typeface="+mn-ea"/>
                <a:cs typeface="+mn-cs"/>
                <a:hlinkClick r:id="rId3"/>
              </a:rPr>
              <a:t>EPA.gov/</a:t>
            </a:r>
            <a:r>
              <a:rPr lang="en-US" sz="1100" u="none" strike="noStrike" kern="1200" dirty="0" err="1">
                <a:solidFill>
                  <a:schemeClr val="tx1"/>
                </a:solidFill>
                <a:effectLst/>
                <a:latin typeface="+mn-lt"/>
                <a:ea typeface="+mn-ea"/>
                <a:cs typeface="+mn-cs"/>
                <a:hlinkClick r:id="rId3"/>
              </a:rPr>
              <a:t>fishadvice</a:t>
            </a:r>
            <a:r>
              <a:rPr lang="en-US" sz="1100" kern="1200" dirty="0">
                <a:solidFill>
                  <a:schemeClr val="tx1"/>
                </a:solidFill>
                <a:effectLst/>
                <a:latin typeface="+mn-lt"/>
                <a:ea typeface="+mn-ea"/>
                <a:cs typeface="+mn-cs"/>
              </a:rPr>
              <a:t>.</a:t>
            </a:r>
          </a:p>
          <a:p>
            <a:r>
              <a:rPr lang="en-US" sz="1100" kern="1200" baseline="30000" dirty="0">
                <a:solidFill>
                  <a:schemeClr val="tx1"/>
                </a:solidFill>
                <a:effectLst/>
                <a:latin typeface="+mn-lt"/>
                <a:ea typeface="+mn-ea"/>
                <a:cs typeface="+mn-cs"/>
              </a:rPr>
              <a:t>d</a:t>
            </a:r>
            <a:r>
              <a:rPr 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If consuming up to 2 ounces of seafood per week</a:t>
            </a:r>
            <a:r>
              <a:rPr lang="en-US" sz="1100" kern="1200" dirty="0">
                <a:solidFill>
                  <a:schemeClr val="tx1"/>
                </a:solidFill>
                <a:effectLst/>
                <a:latin typeface="+mn-lt"/>
                <a:ea typeface="+mn-ea"/>
                <a:cs typeface="+mn-cs"/>
              </a:rPr>
              <a:t>, children should only be fed cooked varieties from the “Best Choices” list in the FDA/EPA joint “Advice About Eating Fish,” available at FDA.gov/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and EPA.gov/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If consuming up to 3 ounces of seafood per week</a:t>
            </a:r>
            <a:r>
              <a:rPr lang="en-US" sz="1100" kern="1200" dirty="0">
                <a:solidFill>
                  <a:schemeClr val="tx1"/>
                </a:solidFill>
                <a:effectLst/>
                <a:latin typeface="+mn-lt"/>
                <a:ea typeface="+mn-ea"/>
                <a:cs typeface="+mn-cs"/>
              </a:rPr>
              <a:t>, children should only be fed cooked varieties from the “Best Choices” list that contain even lower methylmercury: flatfish (e.g., flounder), salmon, tilapia, shrimp, catfish, crab, trout, haddock, oysters, sardines, squid, pollock, anchovies, crawfish, mullet, scallops, whiting, clams, shad, and Atlantic mackerel. If consuming up to 3 ounces of seafood per week, many commonly consumed varieties of seafood should be avoided because they cannot be consumed at 3 ounces per week by children without the potential of exceeding safe methylmercury limits; examples that should not be consumed include: canned light tuna or white (albacore) tuna, cod, perch, black sea bass. For a complete list please see: FDA.gov/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and EPA.gov/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a:t>
            </a:r>
          </a:p>
          <a:p>
            <a:r>
              <a:rPr lang="en-US" sz="1100" kern="1200" baseline="30000" dirty="0">
                <a:solidFill>
                  <a:schemeClr val="tx1"/>
                </a:solidFill>
                <a:effectLst/>
                <a:latin typeface="+mn-lt"/>
                <a:ea typeface="+mn-ea"/>
                <a:cs typeface="+mn-cs"/>
              </a:rPr>
              <a:t>e </a:t>
            </a:r>
            <a:r>
              <a:rPr lang="en-US" sz="1100" kern="1200" dirty="0">
                <a:solidFill>
                  <a:schemeClr val="tx1"/>
                </a:solidFill>
                <a:effectLst/>
                <a:latin typeface="+mn-lt"/>
                <a:ea typeface="+mn-ea"/>
                <a:cs typeface="+mn-cs"/>
              </a:rPr>
              <a:t>Foods are assumed to be in nutrient-dense forms; lean or low-fat; and prepared with minimal added sugars, refined starches, saturated fat, or sodium. If all food choices to meet food group recommendations are in nutrient-dense forms, a small number of calories remain within the overall limit of the pattern (i.e., limit on calories for other uses). The number of calories depends on the total calorie level of the pattern and the amounts of food from each food group required to meet nutritional goals. Calories up to the specified limit can be used for added sugars and/or saturated fat, or to eat more than the recommended amount of food in a food group.</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NOTE: The total dietary pattern should not exceed </a:t>
            </a:r>
            <a:r>
              <a:rPr lang="en-US" sz="1100" i="1" kern="1200" dirty="0">
                <a:solidFill>
                  <a:schemeClr val="tx1"/>
                </a:solidFill>
                <a:effectLst/>
                <a:latin typeface="+mn-lt"/>
                <a:ea typeface="+mn-ea"/>
                <a:cs typeface="+mn-cs"/>
              </a:rPr>
              <a:t>Dietary Guidelines</a:t>
            </a:r>
            <a:r>
              <a:rPr lang="en-US" sz="1100" kern="1200" dirty="0">
                <a:solidFill>
                  <a:schemeClr val="tx1"/>
                </a:solidFill>
                <a:effectLst/>
                <a:latin typeface="+mn-lt"/>
                <a:ea typeface="+mn-ea"/>
                <a:cs typeface="+mn-cs"/>
              </a:rPr>
              <a:t> limits for added sugars and saturated fat; be within the Acceptable Macronutrient Distribution Ranges for protein, carbohydrate, and total fats; and stay within calorie limits. Values are rounded. See </a:t>
            </a:r>
            <a:r>
              <a:rPr lang="en-US" sz="1100" b="1" i="1" kern="1200" dirty="0">
                <a:solidFill>
                  <a:schemeClr val="tx1"/>
                </a:solidFill>
                <a:effectLst/>
                <a:latin typeface="+mn-lt"/>
                <a:ea typeface="+mn-ea"/>
                <a:cs typeface="+mn-cs"/>
              </a:rPr>
              <a:t>Appendix 3</a:t>
            </a:r>
            <a:r>
              <a:rPr lang="en-US" sz="1100" kern="1200" dirty="0">
                <a:solidFill>
                  <a:schemeClr val="tx1"/>
                </a:solidFill>
                <a:effectLst/>
                <a:latin typeface="+mn-lt"/>
                <a:ea typeface="+mn-ea"/>
                <a:cs typeface="+mn-cs"/>
              </a:rPr>
              <a:t> for all calorie levels of the pattern.</a:t>
            </a:r>
          </a:p>
          <a:p>
            <a:endParaRPr lang="en-US" sz="1100" b="0" i="0" u="none" strike="noStrike" kern="1200" baseline="0" dirty="0">
              <a:solidFill>
                <a:schemeClr val="tx1"/>
              </a:solidFill>
              <a:latin typeface="+mn-lt"/>
              <a:ea typeface="+mn-ea"/>
              <a:cs typeface="+mn-cs"/>
            </a:endParaRPr>
          </a:p>
          <a:p>
            <a:endParaRPr lang="en-US" sz="1100" b="0" i="0" u="none" strike="noStrike"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76</a:t>
            </a:fld>
            <a:endParaRPr lang="en-US"/>
          </a:p>
        </p:txBody>
      </p:sp>
    </p:spTree>
    <p:extLst>
      <p:ext uri="{BB962C8B-B14F-4D97-AF65-F5344CB8AC3E}">
        <p14:creationId xmlns:p14="http://schemas.microsoft.com/office/powerpoint/2010/main" val="4540842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The Bar Chart shows average intakes of the food groups per day compared to recommended intake ranges for males and females ages 2 through 4. Average intakes of total fruits, and total protein foods fall within the recommended intake ranges for males and females. Average intake of total vegetables fall below recommended intake ranges for both males and females.  Average intakes of total grains among males exceeds the recommended intake range and among females falls within the recommended intake range. Average daily intake of dairy foods among males is at the lowest level of the recommended intake range, and among females falls below the recommended intake range.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Children ages 2 through 3 should reduce sodium intake if above 1,200 mg/d and those age 4 should reduce intake if above 1,500 mg/d.   </a:t>
            </a:r>
          </a:p>
          <a:p>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77</a:t>
            </a:fld>
            <a:endParaRPr lang="en-US"/>
          </a:p>
        </p:txBody>
      </p:sp>
    </p:spTree>
    <p:extLst>
      <p:ext uri="{BB962C8B-B14F-4D97-AF65-F5344CB8AC3E}">
        <p14:creationId xmlns:p14="http://schemas.microsoft.com/office/powerpoint/2010/main" val="24764333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Three bar charts show the average intakes for males and females ages 2 through 4, compared to recommended intake ranges of total vegetables and vegetable subgroups, total grains and grain subgroups, and total protein foods and protein food subgroups. Average daily intakes of total vegetables as well as weekly intakes of all vegetable subgroups including dark-green, red and orange, beans, peas and lentils, starchy, and other vegetables are below recommended intake ranges for both males and females. Average daily intake of total grains is above the recommended intake range for males, and is within the recommended intake range for females, however weekly intakes of whole grains fall below recommendations and refined grain intake is above recommendations. Average daily intake of total protein foods is within the recommended range of intakes for both males and females. Average weekly intakes of seafood is below recommended intake ranges. </a:t>
            </a:r>
          </a:p>
          <a:p>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78</a:t>
            </a:fld>
            <a:endParaRPr lang="en-US"/>
          </a:p>
        </p:txBody>
      </p:sp>
    </p:spTree>
    <p:extLst>
      <p:ext uri="{BB962C8B-B14F-4D97-AF65-F5344CB8AC3E}">
        <p14:creationId xmlns:p14="http://schemas.microsoft.com/office/powerpoint/2010/main" val="11807728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Circle charts are used to show the percent of this age group who exceed limits for added sugars, saturated fat and sodium. 61 and 57% of males and females, respectively, exceed the limit for added sugars. 87 and 88% of males and females, respectively, exceed the limit for saturated fat. 97 and 95% of males and females, respectively, exceed the limit for sodium.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24A39-05BE-4FFC-BEFE-C1AA80550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5653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bar chart shows average intakes of the food groups per day compared to recommended intake ranges for males and females ages 5 through 8. Average daily intakes of total vegetables, and dairy foods are below the recommended intake ranges for both males and females. Average daily intakes of total protein foods are within the recommended intake range for both males and females. Average daily intake of total fruit is equal to the lowest level of the recommended intake range for males, and for females is below the recommended intake range. Average daily intake of total grains exceeds the recommended intake range for both males and females. </a:t>
            </a:r>
            <a:r>
              <a:rPr lang="en-US" dirty="0"/>
              <a:t>The Healthy Eating Index score for this age group is 55 out of 100.</a:t>
            </a:r>
            <a:endParaRPr lang="en-US" i="0" dirty="0"/>
          </a:p>
        </p:txBody>
      </p:sp>
      <p:sp>
        <p:nvSpPr>
          <p:cNvPr id="4" name="Slide Number Placeholder 3"/>
          <p:cNvSpPr>
            <a:spLocks noGrp="1"/>
          </p:cNvSpPr>
          <p:nvPr>
            <p:ph type="sldNum" sz="quarter" idx="5"/>
          </p:nvPr>
        </p:nvSpPr>
        <p:spPr/>
        <p:txBody>
          <a:bodyPr/>
          <a:lstStyle/>
          <a:p>
            <a:fld id="{A2124A39-05BE-4FFC-BEFE-C1AA8055079B}" type="slidenum">
              <a:rPr lang="en-US" smtClean="0"/>
              <a:t>80</a:t>
            </a:fld>
            <a:endParaRPr lang="en-US"/>
          </a:p>
        </p:txBody>
      </p:sp>
    </p:spTree>
    <p:extLst>
      <p:ext uri="{BB962C8B-B14F-4D97-AF65-F5344CB8AC3E}">
        <p14:creationId xmlns:p14="http://schemas.microsoft.com/office/powerpoint/2010/main" val="2231508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Three bar charts show the average intakes for males and females ages 5 through 8, compared to recommended intake ranges of total vegetables and vegetable subgroups, total grains and grain subgroups, and total protein foods and protein food subgroups. Average daily intakes of total vegetables as well as weekly intakes of all vegetable subgroups, including dark-green, red and orange, bean, peas and lentils, starchy, and other vegetables are below recommended intake ranges for both males and females. For grains overall, average daily intakes are above the recommended intake ranges for both males and females. However, average daily intakes of whole grains are below and refined grains are above recommended ranges. Average daily intake of total protein foods is within the range of recommended intakes. Average weekly intakes of the protein food subgroups meats, poultry and eggs and nuts, seeds and soy are within the range of recommended intakes for both males and females. Average weekly intake of seafood is below the range of recommended intakes for both males and females.</a:t>
            </a:r>
          </a:p>
          <a:p>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81</a:t>
            </a:fld>
            <a:endParaRPr lang="en-US"/>
          </a:p>
        </p:txBody>
      </p:sp>
    </p:spTree>
    <p:extLst>
      <p:ext uri="{BB962C8B-B14F-4D97-AF65-F5344CB8AC3E}">
        <p14:creationId xmlns:p14="http://schemas.microsoft.com/office/powerpoint/2010/main" val="16842864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Circle charts are used to show the percent of this age group who exceed limits for added sugars, saturated fat and sodium. 80 and 77% of males and females, respectively, exceed the limit for added sugars. 84 and 82% of males and females, respectively, exceed the limit for saturated fat.  97% of both males and females exceed the limit for sodium.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24A39-05BE-4FFC-BEFE-C1AA80550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5241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u="none" strike="noStrike" kern="1200" baseline="0" dirty="0">
                <a:solidFill>
                  <a:schemeClr val="tx1"/>
                </a:solidFill>
                <a:latin typeface="+mn-lt"/>
                <a:ea typeface="+mn-ea"/>
                <a:cs typeface="+mn-cs"/>
              </a:rPr>
              <a:t>Children and adolescents are encouraged to follow the recommendations on the types of foods and beverages that make up a healthy dietary pattern described in </a:t>
            </a:r>
            <a:r>
              <a:rPr lang="en-US" sz="1050" b="1" i="1" u="none" strike="noStrike" kern="1200" baseline="0" dirty="0">
                <a:solidFill>
                  <a:schemeClr val="tx1"/>
                </a:solidFill>
                <a:latin typeface="+mn-lt"/>
                <a:ea typeface="+mn-ea"/>
                <a:cs typeface="+mn-cs"/>
              </a:rPr>
              <a:t>Chapter 1. Nutrition and Health Across the Lifespan: The Guidelines and Key Recommendations</a:t>
            </a:r>
            <a:r>
              <a:rPr lang="en-US" sz="1050" b="0" i="0" u="none" strike="noStrike" kern="1200" baseline="0" dirty="0">
                <a:solidFill>
                  <a:schemeClr val="tx1"/>
                </a:solidFill>
                <a:latin typeface="+mn-lt"/>
                <a:ea typeface="+mn-ea"/>
                <a:cs typeface="+mn-cs"/>
              </a:rPr>
              <a:t>.</a:t>
            </a:r>
            <a:r>
              <a:rPr lang="en-US" sz="1100" kern="1200" dirty="0">
                <a:solidFill>
                  <a:schemeClr val="tx1"/>
                </a:solidFill>
                <a:effectLst/>
                <a:latin typeface="+mn-lt"/>
                <a:ea typeface="+mn-ea"/>
                <a:cs typeface="+mn-cs"/>
              </a:rPr>
              <a:t> This table displays the Healthy U.S.-Style Dietary Pattern to illustrate the specific amounts and limits for food groups and other dietary components that make up healthy dietary patterns at the calorie levels appropriate for most children ages 9 through 13. </a:t>
            </a:r>
            <a:endParaRPr lang="en-US"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mn-lt"/>
                <a:ea typeface="+mn-ea"/>
                <a:cs typeface="+mn-cs"/>
              </a:rPr>
              <a:t>During adolescence, the range of calorie intakes widens to support diverse growth trajectories.</a:t>
            </a:r>
            <a:r>
              <a:rPr lang="en-US" sz="1100" kern="1200" dirty="0">
                <a:solidFill>
                  <a:schemeClr val="tx1"/>
                </a:solidFill>
                <a:effectLst/>
                <a:latin typeface="+mn-lt"/>
                <a:ea typeface="+mn-ea"/>
                <a:cs typeface="+mn-cs"/>
              </a:rPr>
              <a:t> In the late childhood and early adolescence stage, females require about 1,400 to 2,200 calories per day and males require about 1,600 to 2,600 calories per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baseline="0" dirty="0">
              <a:solidFill>
                <a:schemeClr val="tx1"/>
              </a:solidFill>
              <a:effectLst/>
              <a:latin typeface="+mn-lt"/>
              <a:ea typeface="+mn-ea"/>
              <a:cs typeface="+mn-cs"/>
            </a:endParaRPr>
          </a:p>
          <a:p>
            <a:pPr marL="0" indent="0">
              <a:buFont typeface="Arial" panose="020B0604020202020204" pitchFamily="34" charset="0"/>
              <a:buNone/>
            </a:pPr>
            <a:r>
              <a:rPr lang="en-US" sz="1100" baseline="0" dirty="0"/>
              <a:t>Key Points on Food Groups:</a:t>
            </a:r>
          </a:p>
          <a:p>
            <a:pPr marL="0" indent="0">
              <a:buFont typeface="Arial" panose="020B0604020202020204" pitchFamily="34" charset="0"/>
              <a:buNone/>
            </a:pPr>
            <a:r>
              <a:rPr lang="en-US" sz="1100" b="1" baseline="0" dirty="0"/>
              <a:t>Vegetables</a:t>
            </a:r>
            <a:r>
              <a:rPr lang="en-US" sz="1100" baseline="0" dirty="0"/>
              <a:t>: 2-3.5 cups/day</a:t>
            </a:r>
          </a:p>
          <a:p>
            <a:pPr marL="0" indent="0">
              <a:buFont typeface="Arial" panose="020B0604020202020204" pitchFamily="34" charset="0"/>
              <a:buNone/>
            </a:pPr>
            <a:r>
              <a:rPr lang="en-US" sz="1100" b="1" baseline="0" dirty="0"/>
              <a:t>Fruits: </a:t>
            </a:r>
            <a:r>
              <a:rPr lang="en-US" sz="1100" b="0" baseline="0" dirty="0"/>
              <a:t>1.5-2 cups/day</a:t>
            </a:r>
            <a:endParaRPr lang="en-US" sz="1100" b="1" baseline="0" dirty="0"/>
          </a:p>
          <a:p>
            <a:pPr marL="0" indent="0">
              <a:buFont typeface="Arial" panose="020B0604020202020204" pitchFamily="34" charset="0"/>
              <a:buNone/>
            </a:pPr>
            <a:r>
              <a:rPr lang="en-US" sz="1100" b="1" baseline="0" dirty="0"/>
              <a:t>Grains: </a:t>
            </a:r>
            <a:r>
              <a:rPr lang="en-US" sz="1100" b="0" baseline="0" dirty="0"/>
              <a:t>5-9 oz/day</a:t>
            </a:r>
            <a:endParaRPr lang="en-US" sz="1100" b="1" baseline="0" dirty="0"/>
          </a:p>
          <a:p>
            <a:pPr marL="0" indent="0">
              <a:buFont typeface="Arial" panose="020B0604020202020204" pitchFamily="34" charset="0"/>
              <a:buNone/>
            </a:pPr>
            <a:r>
              <a:rPr lang="en-US" sz="1100" b="1" baseline="0" dirty="0"/>
              <a:t>Dairy: </a:t>
            </a:r>
            <a:r>
              <a:rPr lang="en-US" sz="1100" b="0" baseline="0" dirty="0"/>
              <a:t>3 cups/day</a:t>
            </a:r>
            <a:endParaRPr lang="en-US" sz="1100" b="1" baseline="0" dirty="0"/>
          </a:p>
          <a:p>
            <a:pPr marL="0" indent="0">
              <a:buFont typeface="Arial" panose="020B0604020202020204" pitchFamily="34" charset="0"/>
              <a:buNone/>
            </a:pPr>
            <a:r>
              <a:rPr lang="en-US" sz="1100" b="1" baseline="0" dirty="0"/>
              <a:t>Protein Foods: </a:t>
            </a:r>
            <a:r>
              <a:rPr lang="en-US" sz="1100" b="0" baseline="0" dirty="0"/>
              <a:t>4-6.5 oz/day</a:t>
            </a:r>
            <a:endParaRPr lang="en-US" sz="1100" b="1" baseline="0" dirty="0"/>
          </a:p>
          <a:p>
            <a:pPr marL="0" indent="0">
              <a:buFont typeface="Arial" panose="020B0604020202020204" pitchFamily="34" charset="0"/>
              <a:buNone/>
            </a:pPr>
            <a:r>
              <a:rPr lang="en-US" sz="1100" b="1" baseline="0" dirty="0"/>
              <a:t>Oils: </a:t>
            </a:r>
            <a:r>
              <a:rPr lang="en-US" sz="1100" b="0" baseline="0" dirty="0"/>
              <a:t>17-34 g/day</a:t>
            </a:r>
            <a:endParaRPr lang="en-US" sz="1100" b="0" i="0" u="none" strike="noStrike" kern="1200" baseline="0" dirty="0">
              <a:solidFill>
                <a:schemeClr val="tx1"/>
              </a:solidFill>
              <a:latin typeface="+mn-lt"/>
              <a:ea typeface="+mn-ea"/>
              <a:cs typeface="+mn-cs"/>
            </a:endParaRPr>
          </a:p>
          <a:p>
            <a:endParaRPr lang="en-US" sz="1100" b="0" i="0" u="none" strike="noStrike" kern="1200" baseline="0" dirty="0">
              <a:solidFill>
                <a:schemeClr val="tx1"/>
              </a:solidFill>
              <a:latin typeface="+mn-lt"/>
              <a:ea typeface="+mn-ea"/>
              <a:cs typeface="+mn-cs"/>
            </a:endParaRPr>
          </a:p>
          <a:p>
            <a:r>
              <a:rPr lang="en-US" sz="1100" b="1" i="1" u="none" strike="noStrike" kern="1200" baseline="0" dirty="0">
                <a:solidFill>
                  <a:schemeClr val="tx1"/>
                </a:solidFill>
                <a:latin typeface="+mn-lt"/>
                <a:ea typeface="+mn-ea"/>
                <a:cs typeface="+mn-cs"/>
              </a:rPr>
              <a:t>Footnotes: </a:t>
            </a:r>
          </a:p>
          <a:p>
            <a:r>
              <a:rPr lang="en-US" sz="1100" kern="1200" baseline="30000" dirty="0">
                <a:solidFill>
                  <a:schemeClr val="tx1"/>
                </a:solidFill>
                <a:effectLst/>
                <a:latin typeface="+mn-lt"/>
                <a:ea typeface="+mn-ea"/>
                <a:cs typeface="+mn-cs"/>
              </a:rPr>
              <a:t>a </a:t>
            </a:r>
            <a:r>
              <a:rPr lang="en-US" sz="1100" kern="1200" dirty="0">
                <a:solidFill>
                  <a:schemeClr val="tx1"/>
                </a:solidFill>
                <a:effectLst/>
                <a:latin typeface="+mn-lt"/>
                <a:ea typeface="+mn-ea"/>
                <a:cs typeface="+mn-cs"/>
              </a:rPr>
              <a:t>Calorie level ranges: Females: 1,400-2,200; Males: 1,600-2,600. Energy levels are calculated based on reference height (median) and reference weight (healthy) corresponding with a healthy body mass index (BMI). Calorie needs vary based on many factors. The DRI Calculator for Healthcare Professionals, available at nal.usda.gov/</a:t>
            </a:r>
            <a:r>
              <a:rPr lang="en-US" sz="1100" kern="1200" dirty="0" err="1">
                <a:solidFill>
                  <a:schemeClr val="tx1"/>
                </a:solidFill>
                <a:effectLst/>
                <a:latin typeface="+mn-lt"/>
                <a:ea typeface="+mn-ea"/>
                <a:cs typeface="+mn-cs"/>
              </a:rPr>
              <a:t>fnic</a:t>
            </a:r>
            <a:r>
              <a:rPr lang="en-US" sz="1100" kern="1200" dirty="0">
                <a:solidFill>
                  <a:schemeClr val="tx1"/>
                </a:solidFill>
                <a:effectLst/>
                <a:latin typeface="+mn-lt"/>
                <a:ea typeface="+mn-ea"/>
                <a:cs typeface="+mn-cs"/>
              </a:rPr>
              <a:t>/</a:t>
            </a:r>
            <a:r>
              <a:rPr lang="en-US" sz="1100" kern="1200" dirty="0" err="1">
                <a:solidFill>
                  <a:schemeClr val="tx1"/>
                </a:solidFill>
                <a:effectLst/>
                <a:latin typeface="+mn-lt"/>
                <a:ea typeface="+mn-ea"/>
                <a:cs typeface="+mn-cs"/>
              </a:rPr>
              <a:t>dri</a:t>
            </a:r>
            <a:r>
              <a:rPr lang="en-US" sz="1100" kern="1200" dirty="0">
                <a:solidFill>
                  <a:schemeClr val="tx1"/>
                </a:solidFill>
                <a:effectLst/>
                <a:latin typeface="+mn-lt"/>
                <a:ea typeface="+mn-ea"/>
                <a:cs typeface="+mn-cs"/>
              </a:rPr>
              <a:t>-calculator, can be used to estimate calorie needs based on age, sex, height, weight, and activity level.</a:t>
            </a:r>
          </a:p>
          <a:p>
            <a:r>
              <a:rPr lang="en-US" sz="1100" kern="1200" baseline="30000" dirty="0">
                <a:solidFill>
                  <a:schemeClr val="tx1"/>
                </a:solidFill>
                <a:effectLst/>
                <a:latin typeface="+mn-lt"/>
                <a:ea typeface="+mn-ea"/>
                <a:cs typeface="+mn-cs"/>
              </a:rPr>
              <a:t>b </a:t>
            </a:r>
            <a:r>
              <a:rPr lang="en-US" sz="1100" kern="1200" dirty="0">
                <a:solidFill>
                  <a:schemeClr val="tx1"/>
                </a:solidFill>
                <a:effectLst/>
                <a:latin typeface="+mn-lt"/>
                <a:ea typeface="+mn-ea"/>
                <a:cs typeface="+mn-cs"/>
              </a:rPr>
              <a:t>Definitions for each food group and subgroup and quantity (i.e., cup or ounce equivalents) are provided in </a:t>
            </a:r>
            <a:r>
              <a:rPr lang="en-US" sz="1100" b="1" i="1" kern="1200" dirty="0">
                <a:solidFill>
                  <a:schemeClr val="tx1"/>
                </a:solidFill>
                <a:effectLst/>
                <a:latin typeface="+mn-lt"/>
                <a:ea typeface="+mn-ea"/>
                <a:cs typeface="+mn-cs"/>
              </a:rPr>
              <a:t>Chapter 1</a:t>
            </a:r>
            <a:r>
              <a:rPr lang="en-US" sz="1100" kern="1200" dirty="0">
                <a:solidFill>
                  <a:schemeClr val="tx1"/>
                </a:solidFill>
                <a:effectLst/>
                <a:latin typeface="+mn-lt"/>
                <a:ea typeface="+mn-ea"/>
                <a:cs typeface="+mn-cs"/>
              </a:rPr>
              <a:t> and are compiled in </a:t>
            </a:r>
            <a:r>
              <a:rPr lang="en-US" sz="1100" b="1" i="1" kern="1200" dirty="0">
                <a:solidFill>
                  <a:schemeClr val="tx1"/>
                </a:solidFill>
                <a:effectLst/>
                <a:latin typeface="+mn-lt"/>
                <a:ea typeface="+mn-ea"/>
                <a:cs typeface="+mn-cs"/>
              </a:rPr>
              <a:t>Appendix 3.</a:t>
            </a:r>
            <a:endParaRPr lang="en-US" sz="1100" kern="1200" dirty="0">
              <a:solidFill>
                <a:schemeClr val="tx1"/>
              </a:solidFill>
              <a:effectLst/>
              <a:latin typeface="+mn-lt"/>
              <a:ea typeface="+mn-ea"/>
              <a:cs typeface="+mn-cs"/>
            </a:endParaRPr>
          </a:p>
          <a:p>
            <a:r>
              <a:rPr lang="en-US" sz="1100" kern="1200" baseline="30000" dirty="0">
                <a:solidFill>
                  <a:schemeClr val="tx1"/>
                </a:solidFill>
                <a:effectLst/>
                <a:latin typeface="+mn-lt"/>
                <a:ea typeface="+mn-ea"/>
                <a:cs typeface="+mn-cs"/>
              </a:rPr>
              <a:t>c</a:t>
            </a:r>
            <a:r>
              <a:rPr lang="en-US" sz="1100" kern="1200" dirty="0">
                <a:solidFill>
                  <a:schemeClr val="tx1"/>
                </a:solidFill>
                <a:effectLst/>
                <a:latin typeface="+mn-lt"/>
                <a:ea typeface="+mn-ea"/>
                <a:cs typeface="+mn-cs"/>
              </a:rPr>
              <a:t> The U.S. Food and Drug Administration (FDA) and the U.S. Environmental Protection Agency (EPA) provide joint advice regarding seafood consumption to limit methylmercury exposure for children. Depending on body weight, some children should choose seafood lowest in methylmercury or eat less seafood than the amounts in the Healthy US-Style Dietary Pattern. More information is available on the FDA and EPA websites at FDA.gov/</a:t>
            </a:r>
            <a:r>
              <a:rPr lang="en-US" sz="1100" kern="1200" dirty="0" err="1">
                <a:solidFill>
                  <a:schemeClr val="tx1"/>
                </a:solidFill>
                <a:effectLst/>
                <a:latin typeface="+mn-lt"/>
                <a:ea typeface="+mn-ea"/>
                <a:cs typeface="+mn-cs"/>
              </a:rPr>
              <a:t>fishadvice</a:t>
            </a:r>
            <a:r>
              <a:rPr lang="en-US" sz="1100" kern="1200" dirty="0">
                <a:solidFill>
                  <a:schemeClr val="tx1"/>
                </a:solidFill>
                <a:effectLst/>
                <a:latin typeface="+mn-lt"/>
                <a:ea typeface="+mn-ea"/>
                <a:cs typeface="+mn-cs"/>
              </a:rPr>
              <a:t> and </a:t>
            </a:r>
            <a:r>
              <a:rPr lang="en-US" sz="1100" u="none" strike="noStrike" kern="1200" dirty="0">
                <a:solidFill>
                  <a:schemeClr val="tx1"/>
                </a:solidFill>
                <a:effectLst/>
                <a:latin typeface="+mn-lt"/>
                <a:ea typeface="+mn-ea"/>
                <a:cs typeface="+mn-cs"/>
                <a:hlinkClick r:id="rId3"/>
              </a:rPr>
              <a:t>EPA.gov/</a:t>
            </a:r>
            <a:r>
              <a:rPr lang="en-US" sz="1100" u="none" strike="noStrike" kern="1200" dirty="0" err="1">
                <a:solidFill>
                  <a:schemeClr val="tx1"/>
                </a:solidFill>
                <a:effectLst/>
                <a:latin typeface="+mn-lt"/>
                <a:ea typeface="+mn-ea"/>
                <a:cs typeface="+mn-cs"/>
                <a:hlinkClick r:id="rId3"/>
              </a:rPr>
              <a:t>fishadvice</a:t>
            </a:r>
            <a:r>
              <a:rPr lang="en-US" sz="1100" kern="1200" dirty="0">
                <a:solidFill>
                  <a:schemeClr val="tx1"/>
                </a:solidFill>
                <a:effectLst/>
                <a:latin typeface="+mn-lt"/>
                <a:ea typeface="+mn-ea"/>
                <a:cs typeface="+mn-cs"/>
              </a:rPr>
              <a:t>.</a:t>
            </a:r>
          </a:p>
          <a:p>
            <a:r>
              <a:rPr lang="en-US" sz="1100" kern="1200" dirty="0">
                <a:solidFill>
                  <a:schemeClr val="tx1"/>
                </a:solidFill>
                <a:effectLst/>
                <a:latin typeface="+mn-lt"/>
                <a:ea typeface="+mn-ea"/>
                <a:cs typeface="+mn-cs"/>
              </a:rPr>
              <a:t> </a:t>
            </a:r>
          </a:p>
          <a:p>
            <a:r>
              <a:rPr lang="en-US" sz="1100" kern="1200" baseline="30000" dirty="0">
                <a:solidFill>
                  <a:schemeClr val="tx1"/>
                </a:solidFill>
                <a:effectLst/>
                <a:latin typeface="+mn-lt"/>
                <a:ea typeface="+mn-ea"/>
                <a:cs typeface="+mn-cs"/>
              </a:rPr>
              <a:t>d </a:t>
            </a:r>
            <a:r>
              <a:rPr lang="en-US" sz="1100" kern="1200" dirty="0">
                <a:solidFill>
                  <a:schemeClr val="tx1"/>
                </a:solidFill>
                <a:effectLst/>
                <a:latin typeface="+mn-lt"/>
                <a:ea typeface="+mn-ea"/>
                <a:cs typeface="+mn-cs"/>
              </a:rPr>
              <a:t>All foods are assumed to be in nutrient-dense forms; lean or low-fat; and prepared with minimal added sugars, saturated fat,  refined starches, or sodium. If all food choices to meet food group recommendations are in nutrient-dense forms, a small number of calories remain within the overall limit of the pattern (i.e., limit on calories for other uses). The number of calories depends on the total calorie level of the pattern and the amounts of food from each food group required to meet nutritional goals. Calories up to the specified limit can be used for added sugars and/or saturated fat, or to eat more than the recommended amount of food in a food group.</a:t>
            </a:r>
          </a:p>
          <a:p>
            <a:r>
              <a:rPr lang="en-US" sz="1100" kern="1200" dirty="0">
                <a:solidFill>
                  <a:schemeClr val="tx1"/>
                </a:solidFill>
                <a:effectLst/>
                <a:latin typeface="+mn-lt"/>
                <a:ea typeface="+mn-ea"/>
                <a:cs typeface="+mn-cs"/>
              </a:rPr>
              <a:t>NOTE: The total dietary pattern should not exceed </a:t>
            </a:r>
            <a:r>
              <a:rPr lang="en-US" sz="1100" i="1" kern="1200" dirty="0">
                <a:solidFill>
                  <a:schemeClr val="tx1"/>
                </a:solidFill>
                <a:effectLst/>
                <a:latin typeface="+mn-lt"/>
                <a:ea typeface="+mn-ea"/>
                <a:cs typeface="+mn-cs"/>
              </a:rPr>
              <a:t>Dietary Guidelines</a:t>
            </a:r>
            <a:r>
              <a:rPr lang="en-US" sz="1100" kern="1200" dirty="0">
                <a:solidFill>
                  <a:schemeClr val="tx1"/>
                </a:solidFill>
                <a:effectLst/>
                <a:latin typeface="+mn-lt"/>
                <a:ea typeface="+mn-ea"/>
                <a:cs typeface="+mn-cs"/>
              </a:rPr>
              <a:t> limits for added sugars and saturated fat; be within the Acceptable Macronutrient Distribution Ranges for protein, carbohydrate, and total fats; and stay within calorie limits. Values are rounded. See </a:t>
            </a:r>
            <a:r>
              <a:rPr lang="en-US" sz="1100" b="1" i="1" kern="1200" dirty="0">
                <a:solidFill>
                  <a:schemeClr val="tx1"/>
                </a:solidFill>
                <a:effectLst/>
                <a:latin typeface="+mn-lt"/>
                <a:ea typeface="+mn-ea"/>
                <a:cs typeface="+mn-cs"/>
              </a:rPr>
              <a:t>Appendix 3</a:t>
            </a:r>
            <a:r>
              <a:rPr lang="en-US" sz="1100" kern="1200" dirty="0">
                <a:solidFill>
                  <a:schemeClr val="tx1"/>
                </a:solidFill>
                <a:effectLst/>
                <a:latin typeface="+mn-lt"/>
                <a:ea typeface="+mn-ea"/>
                <a:cs typeface="+mn-cs"/>
              </a:rPr>
              <a:t> for all calorie levels of the pattern.</a:t>
            </a:r>
          </a:p>
        </p:txBody>
      </p:sp>
      <p:sp>
        <p:nvSpPr>
          <p:cNvPr id="4" name="Slide Number Placeholder 3"/>
          <p:cNvSpPr>
            <a:spLocks noGrp="1"/>
          </p:cNvSpPr>
          <p:nvPr>
            <p:ph type="sldNum" sz="quarter" idx="5"/>
          </p:nvPr>
        </p:nvSpPr>
        <p:spPr/>
        <p:txBody>
          <a:bodyPr/>
          <a:lstStyle/>
          <a:p>
            <a:fld id="{A2124A39-05BE-4FFC-BEFE-C1AA8055079B}" type="slidenum">
              <a:rPr lang="en-US" smtClean="0"/>
              <a:t>83</a:t>
            </a:fld>
            <a:endParaRPr lang="en-US"/>
          </a:p>
        </p:txBody>
      </p:sp>
    </p:spTree>
    <p:extLst>
      <p:ext uri="{BB962C8B-B14F-4D97-AF65-F5344CB8AC3E}">
        <p14:creationId xmlns:p14="http://schemas.microsoft.com/office/powerpoint/2010/main" val="32627269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The bar chart shows average intakes of the food groups per day compared to recommended intake ranges for males and females ages 9 through 13. Average daily intakes of total fruit, total vegetables, and dairy foods are below the recommended intake ranges for both males and females.  For males, average daily intake of total grains is within the recommended intake range, but for females, intakes exceed the recommended intake range. The average daily intake of total protein foods for males falls below the recommended intake range, while the average daily intake for females is within the recommended intake range. </a:t>
            </a:r>
          </a:p>
          <a:p>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84</a:t>
            </a:fld>
            <a:endParaRPr lang="en-US"/>
          </a:p>
        </p:txBody>
      </p:sp>
    </p:spTree>
    <p:extLst>
      <p:ext uri="{BB962C8B-B14F-4D97-AF65-F5344CB8AC3E}">
        <p14:creationId xmlns:p14="http://schemas.microsoft.com/office/powerpoint/2010/main" val="670814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Three bar charts show the average intakes for males and females ages 9 through 13, compared to recommended intake ranges of total vegetables and vegetable subgroups, total grains and grain subgroups, and total protein foods and protein food subgroups.  For vegetables overall, average daily intakes are below recommended intakes ranges for both males and females.  Average weekly intakes of dark-green vegetables, red and orange vegetables, and other vegetables are below recommended intake ranges for both males and females.  Average weekly intake of beans, peas, and lentils is below the recommended intake range for males, but within the recommended intake range for females. Average daily intakes of total grains are within the recommended intake range for males and intakes exceed the recommended intake range for females. Average daily intakes for grain subgroups fall below recommended ranges for whole grains and above recommendations for refined grains for both males and females. The average daily intakes of protein foods fall below the recommended intake range for males and within the recommended intake range for females. Average weekly intakes of the protein food subgroups meat, poultry, eggs, nuts, seeds and soy are within the recommended intake ranges for both male and females. Average weekly intake of seafood is below the recommended intake level for both males and females. </a:t>
            </a:r>
          </a:p>
          <a:p>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85</a:t>
            </a:fld>
            <a:endParaRPr lang="en-US"/>
          </a:p>
        </p:txBody>
      </p:sp>
    </p:spTree>
    <p:extLst>
      <p:ext uri="{BB962C8B-B14F-4D97-AF65-F5344CB8AC3E}">
        <p14:creationId xmlns:p14="http://schemas.microsoft.com/office/powerpoint/2010/main" val="2180430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Departments added a new step of identifying topics and scientific questions to begin the process of developing the next Dietary Guidelines. This was done to promote a deliberate and transparent process, better define the expertise needed on the Committee, and ensure the scientific review conducted by the Committee would address Federal nutrition policy and program needs and help manage resources. </a:t>
            </a:r>
          </a:p>
        </p:txBody>
      </p:sp>
      <p:sp>
        <p:nvSpPr>
          <p:cNvPr id="4" name="Slide Number Placeholder 3"/>
          <p:cNvSpPr>
            <a:spLocks noGrp="1"/>
          </p:cNvSpPr>
          <p:nvPr>
            <p:ph type="sldNum" sz="quarter" idx="10"/>
          </p:nvPr>
        </p:nvSpPr>
        <p:spPr/>
        <p:txBody>
          <a:bodyPr/>
          <a:lstStyle/>
          <a:p>
            <a:fld id="{E4D2E01A-738C-4B96-B648-3A3EAB5227BC}" type="slidenum">
              <a:rPr lang="en-US" smtClean="0"/>
              <a:t>9</a:t>
            </a:fld>
            <a:endParaRPr lang="en-US"/>
          </a:p>
        </p:txBody>
      </p:sp>
    </p:spTree>
    <p:extLst>
      <p:ext uri="{BB962C8B-B14F-4D97-AF65-F5344CB8AC3E}">
        <p14:creationId xmlns:p14="http://schemas.microsoft.com/office/powerpoint/2010/main" val="38086785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Circle charts are used to show the percent of this age group who exceed limits for added sugars, saturated fat, and sodium. 79 and 78% of males and females, respectively, exceed the limit for added sugars.  88 and 86% of males and females, respectively, exceed the limit for saturated fat.  97% and 96% of males and females, exceed the limit for sodium.   The Healthy Eating Index score for this age group is 52 out of 100.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24A39-05BE-4FFC-BEFE-C1AA80550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8884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mn-lt"/>
                <a:ea typeface="+mn-ea"/>
                <a:cs typeface="+mn-cs"/>
              </a:rPr>
              <a:t>Children and adolescents are encouraged to follow the recommendations on the types of foods and beverages that make up a healthy dietary pattern described in </a:t>
            </a:r>
            <a:r>
              <a:rPr lang="en-US" sz="1100" b="1" i="1" u="none" strike="noStrike" kern="1200" baseline="0" dirty="0">
                <a:solidFill>
                  <a:schemeClr val="tx1"/>
                </a:solidFill>
                <a:latin typeface="+mn-lt"/>
                <a:ea typeface="+mn-ea"/>
                <a:cs typeface="+mn-cs"/>
              </a:rPr>
              <a:t>Chapter 1. Nutrition and Health Across the Lifespan: The Guidelines and Key Recommendations</a:t>
            </a:r>
            <a:r>
              <a:rPr lang="en-US" sz="1100" b="0" i="0" u="none" strike="noStrike" kern="1200" baseline="0" dirty="0">
                <a:solidFill>
                  <a:schemeClr val="tx1"/>
                </a:solidFill>
                <a:latin typeface="+mn-lt"/>
                <a:ea typeface="+mn-ea"/>
                <a:cs typeface="+mn-cs"/>
              </a:rPr>
              <a:t>.</a:t>
            </a:r>
            <a:r>
              <a:rPr lang="en-US" sz="1200" kern="1200" dirty="0">
                <a:solidFill>
                  <a:schemeClr val="tx1"/>
                </a:solidFill>
                <a:effectLst/>
                <a:latin typeface="+mn-lt"/>
                <a:ea typeface="+mn-ea"/>
                <a:cs typeface="+mn-cs"/>
              </a:rPr>
              <a:t> This table displays the Healthy U.S.-Style Dietary Pattern to illustrate the specific amounts and limits for food groups and other dietary components that make up healthy dietary patterns at the calorie levels appropriate for most adolescents ages 14 through 18.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Adolescent females require about 1,800 to 2,400 calories per day and males require about  2,000 to 3,200 calories per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indent="0">
              <a:buFont typeface="Arial" panose="020B0604020202020204" pitchFamily="34" charset="0"/>
              <a:buNone/>
            </a:pPr>
            <a:r>
              <a:rPr lang="en-US" baseline="0" dirty="0"/>
              <a:t>Key Points on Food Groups:</a:t>
            </a:r>
          </a:p>
          <a:p>
            <a:pPr marL="0" indent="0">
              <a:buFont typeface="Arial" panose="020B0604020202020204" pitchFamily="34" charset="0"/>
              <a:buNone/>
            </a:pPr>
            <a:r>
              <a:rPr lang="en-US" b="1" baseline="0" dirty="0"/>
              <a:t>Vegetables</a:t>
            </a:r>
            <a:r>
              <a:rPr lang="en-US" baseline="0" dirty="0"/>
              <a:t>: 2.5-4 cups/day</a:t>
            </a:r>
          </a:p>
          <a:p>
            <a:pPr marL="0" indent="0">
              <a:buFont typeface="Arial" panose="020B0604020202020204" pitchFamily="34" charset="0"/>
              <a:buNone/>
            </a:pPr>
            <a:r>
              <a:rPr lang="en-US" b="1" baseline="0" dirty="0"/>
              <a:t>Fruits: </a:t>
            </a:r>
            <a:r>
              <a:rPr lang="en-US" b="0" baseline="0" dirty="0"/>
              <a:t>1.5-2.5 cups/day</a:t>
            </a:r>
            <a:endParaRPr lang="en-US" b="1" baseline="0" dirty="0"/>
          </a:p>
          <a:p>
            <a:pPr marL="0" indent="0">
              <a:buFont typeface="Arial" panose="020B0604020202020204" pitchFamily="34" charset="0"/>
              <a:buNone/>
            </a:pPr>
            <a:r>
              <a:rPr lang="en-US" b="1" baseline="0" dirty="0"/>
              <a:t>Grains: </a:t>
            </a:r>
            <a:r>
              <a:rPr lang="en-US" b="0" baseline="0" dirty="0"/>
              <a:t>6-10 oz/day</a:t>
            </a:r>
            <a:endParaRPr lang="en-US" b="1" baseline="0" dirty="0"/>
          </a:p>
          <a:p>
            <a:pPr marL="0" indent="0">
              <a:buFont typeface="Arial" panose="020B0604020202020204" pitchFamily="34" charset="0"/>
              <a:buNone/>
            </a:pPr>
            <a:r>
              <a:rPr lang="en-US" b="1" baseline="0" dirty="0"/>
              <a:t>Dairy: </a:t>
            </a:r>
            <a:r>
              <a:rPr lang="en-US" b="0" baseline="0" dirty="0"/>
              <a:t>3 cups/day</a:t>
            </a:r>
            <a:endParaRPr lang="en-US" b="1" baseline="0" dirty="0"/>
          </a:p>
          <a:p>
            <a:pPr marL="0" indent="0">
              <a:buFont typeface="Arial" panose="020B0604020202020204" pitchFamily="34" charset="0"/>
              <a:buNone/>
            </a:pPr>
            <a:r>
              <a:rPr lang="en-US" b="1" baseline="0" dirty="0"/>
              <a:t>Protein Foods: </a:t>
            </a:r>
            <a:r>
              <a:rPr lang="en-US" b="0" baseline="0" dirty="0"/>
              <a:t>5-7 oz/day</a:t>
            </a:r>
            <a:endParaRPr lang="en-US" b="1" baseline="0" dirty="0"/>
          </a:p>
          <a:p>
            <a:pPr marL="0" indent="0">
              <a:buFont typeface="Arial" panose="020B0604020202020204" pitchFamily="34" charset="0"/>
              <a:buNone/>
            </a:pPr>
            <a:r>
              <a:rPr lang="en-US" b="1" baseline="0" dirty="0"/>
              <a:t>Oils: </a:t>
            </a:r>
            <a:r>
              <a:rPr lang="en-US" b="0" baseline="0" dirty="0"/>
              <a:t>24-51 g/day</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1" u="none" strike="noStrike" kern="1200" baseline="0" dirty="0">
                <a:solidFill>
                  <a:schemeClr val="tx1"/>
                </a:solidFill>
                <a:latin typeface="+mn-lt"/>
                <a:ea typeface="+mn-ea"/>
                <a:cs typeface="+mn-cs"/>
              </a:rPr>
              <a:t>Footnotes: </a:t>
            </a:r>
            <a:endParaRPr lang="en-US" sz="1200" kern="1200" baseline="300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Calorie level ranges: Females: 1,800-2,400 calories; Males: 2,000-3,200 calories. Energy levels are calculated based on reference height (median) and reference weight (healthy) corresponding with a healthy body mass index (BMI). Calorie needs vary based on many factors. The DRI Calculator for Healthcare Professionals, available at nal.usda.gov/</a:t>
            </a:r>
            <a:r>
              <a:rPr lang="en-US" sz="1200" kern="1200" dirty="0" err="1">
                <a:solidFill>
                  <a:schemeClr val="tx1"/>
                </a:solidFill>
                <a:effectLst/>
                <a:latin typeface="+mn-lt"/>
                <a:ea typeface="+mn-ea"/>
                <a:cs typeface="+mn-cs"/>
              </a:rPr>
              <a:t>fnic</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dri</a:t>
            </a:r>
            <a:r>
              <a:rPr lang="en-US" sz="1200" kern="1200" dirty="0">
                <a:solidFill>
                  <a:schemeClr val="tx1"/>
                </a:solidFill>
                <a:effectLst/>
                <a:latin typeface="+mn-lt"/>
                <a:ea typeface="+mn-ea"/>
                <a:cs typeface="+mn-cs"/>
              </a:rPr>
              <a:t>-calculator, can be used to estimate calorie needs based on age, sex, height, weight, activity level.</a:t>
            </a:r>
          </a:p>
          <a:p>
            <a:r>
              <a:rPr lang="en-US" sz="1200" kern="1200" baseline="300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 Definitions for each food group and subgroup and quantity (i.e., cup or ounce equivalents) are provided in </a:t>
            </a:r>
            <a:r>
              <a:rPr lang="en-US" sz="1200" b="1" i="1" kern="1200" dirty="0">
                <a:solidFill>
                  <a:schemeClr val="tx1"/>
                </a:solidFill>
                <a:effectLst/>
                <a:latin typeface="+mn-lt"/>
                <a:ea typeface="+mn-ea"/>
                <a:cs typeface="+mn-cs"/>
              </a:rPr>
              <a:t>Chapter 1</a:t>
            </a:r>
            <a:r>
              <a:rPr lang="en-US" sz="1200" kern="1200" dirty="0">
                <a:solidFill>
                  <a:schemeClr val="tx1"/>
                </a:solidFill>
                <a:effectLst/>
                <a:latin typeface="+mn-lt"/>
                <a:ea typeface="+mn-ea"/>
                <a:cs typeface="+mn-cs"/>
              </a:rPr>
              <a:t> and are compiled in </a:t>
            </a:r>
            <a:r>
              <a:rPr lang="en-US" sz="1200" b="1" i="1" kern="1200" dirty="0">
                <a:solidFill>
                  <a:schemeClr val="tx1"/>
                </a:solidFill>
                <a:effectLst/>
                <a:latin typeface="+mn-lt"/>
                <a:ea typeface="+mn-ea"/>
                <a:cs typeface="+mn-cs"/>
              </a:rPr>
              <a:t>Appendix 3. </a:t>
            </a: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 All foods are assumed to be in nutrient-dense forms; lean or low-fat; and prepared with minimal added sugars, saturated fat, refined starches, or sodium. If all food choices to meet food group recommendations are in nutrient-dense forms, a small number of calories remain within the overall limit of the pattern (i.e., limit on calories for other uses). The number of calories depends on the total calorie level of the pattern and the amounts of food from each food group required to meet nutritional goals. Calories up to the specified limit can be used for added sugars and/or saturated fat, or to eat more than the recommended amount of food in a food group.</a:t>
            </a:r>
          </a:p>
          <a:p>
            <a:r>
              <a:rPr lang="en-US" sz="1200" kern="1200" dirty="0">
                <a:solidFill>
                  <a:schemeClr val="tx1"/>
                </a:solidFill>
                <a:effectLst/>
                <a:latin typeface="+mn-lt"/>
                <a:ea typeface="+mn-ea"/>
                <a:cs typeface="+mn-cs"/>
              </a:rPr>
              <a:t>NOTE: The total dietary pattern should not exceed </a:t>
            </a:r>
            <a:r>
              <a:rPr lang="en-US" sz="1200" i="1" kern="1200" dirty="0">
                <a:solidFill>
                  <a:schemeClr val="tx1"/>
                </a:solidFill>
                <a:effectLst/>
                <a:latin typeface="+mn-lt"/>
                <a:ea typeface="+mn-ea"/>
                <a:cs typeface="+mn-cs"/>
              </a:rPr>
              <a:t>Dietary Guidelines</a:t>
            </a:r>
            <a:r>
              <a:rPr lang="en-US" sz="1200" kern="1200" dirty="0">
                <a:solidFill>
                  <a:schemeClr val="tx1"/>
                </a:solidFill>
                <a:effectLst/>
                <a:latin typeface="+mn-lt"/>
                <a:ea typeface="+mn-ea"/>
                <a:cs typeface="+mn-cs"/>
              </a:rPr>
              <a:t> limits for added sugars and saturated fat; be within the Acceptable Macronutrient Distribution Ranges for protein, carbohydrate, and total fats; and stay within calorie limits. Values are rounded. See </a:t>
            </a:r>
            <a:r>
              <a:rPr lang="en-US" sz="1200" b="1" i="1" kern="1200" dirty="0">
                <a:solidFill>
                  <a:schemeClr val="tx1"/>
                </a:solidFill>
                <a:effectLst/>
                <a:latin typeface="+mn-lt"/>
                <a:ea typeface="+mn-ea"/>
                <a:cs typeface="+mn-cs"/>
              </a:rPr>
              <a:t>Appendix 3</a:t>
            </a:r>
            <a:r>
              <a:rPr lang="en-US" sz="1200" kern="1200" dirty="0">
                <a:solidFill>
                  <a:schemeClr val="tx1"/>
                </a:solidFill>
                <a:effectLst/>
                <a:latin typeface="+mn-lt"/>
                <a:ea typeface="+mn-ea"/>
                <a:cs typeface="+mn-cs"/>
              </a:rPr>
              <a:t> for all calorie levels of the pattern.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87</a:t>
            </a:fld>
            <a:endParaRPr lang="en-US"/>
          </a:p>
        </p:txBody>
      </p:sp>
    </p:spTree>
    <p:extLst>
      <p:ext uri="{BB962C8B-B14F-4D97-AF65-F5344CB8AC3E}">
        <p14:creationId xmlns:p14="http://schemas.microsoft.com/office/powerpoint/2010/main" val="42771853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bar chart shows average intakes of the food groups per day compared to recommended intake ranges for males and females ages 14 through 18 years. Average daily intakes of total fruit, total vegetables, and dairy foods fall below the recommended intake ranges for both males and females. Average daily intakes of total grains are within the recommended intake ranges for both males and females. Average daily intakes of total protein foods fall within the range of recommended intakes for males, but below the recommended range of intakes for females. The Healthy Eating Index score for this age group is 51 out of 100.</a:t>
            </a:r>
            <a:endParaRPr lang="en-US" i="0" dirty="0"/>
          </a:p>
        </p:txBody>
      </p:sp>
      <p:sp>
        <p:nvSpPr>
          <p:cNvPr id="4" name="Slide Number Placeholder 3"/>
          <p:cNvSpPr>
            <a:spLocks noGrp="1"/>
          </p:cNvSpPr>
          <p:nvPr>
            <p:ph type="sldNum" sz="quarter" idx="5"/>
          </p:nvPr>
        </p:nvSpPr>
        <p:spPr/>
        <p:txBody>
          <a:bodyPr/>
          <a:lstStyle/>
          <a:p>
            <a:fld id="{A2124A39-05BE-4FFC-BEFE-C1AA8055079B}" type="slidenum">
              <a:rPr lang="en-US" smtClean="0"/>
              <a:t>88</a:t>
            </a:fld>
            <a:endParaRPr lang="en-US"/>
          </a:p>
        </p:txBody>
      </p:sp>
    </p:spTree>
    <p:extLst>
      <p:ext uri="{BB962C8B-B14F-4D97-AF65-F5344CB8AC3E}">
        <p14:creationId xmlns:p14="http://schemas.microsoft.com/office/powerpoint/2010/main" val="37545635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Three bar charts show the average intakes for males and females ages 14 through 18, compared to recommended intake ranges of total vegetables and vegetable subgroups, total grains and grain subgroups, and total protein foods and protein food subgroups. Total vegetables and all vegetable subgroups are below recommended intake ranges. Average daily intakes of total grains are within recommended intake ranges, however whole grains fall below recommended ranges and refined grains exceed recommended ranges. Average daily intake of total protein foods is within the recommended range for males, but below the range of recommended intakes for females. The average weekly intakes of meat, poultry, eggs, and for nuts, seeds and soy exceed the recommended intake ranges for males, but are within the recommended range of intakes for females. Average weekly intake of seafood is below the recommended intake range for both males and females. </a:t>
            </a:r>
          </a:p>
          <a:p>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89</a:t>
            </a:fld>
            <a:endParaRPr lang="en-US"/>
          </a:p>
        </p:txBody>
      </p:sp>
    </p:spTree>
    <p:extLst>
      <p:ext uri="{BB962C8B-B14F-4D97-AF65-F5344CB8AC3E}">
        <p14:creationId xmlns:p14="http://schemas.microsoft.com/office/powerpoint/2010/main" val="18209416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a:solidFill>
                  <a:schemeClr val="tx1"/>
                </a:solidFill>
                <a:effectLst/>
                <a:latin typeface="+mn-lt"/>
                <a:ea typeface="+mn-ea"/>
                <a:cs typeface="+mn-cs"/>
              </a:rPr>
              <a:t>Circle charts are used to show the percent of this age group who exceed limits for added sugars, saturated fat and sodium. 72 and 76% of males and females, respectively, exceed the limit for added sugars. 85 and 78% of males and females, respectively, exceed the limit for saturated fat. 97 and 77% of males and females, respectively, exceed the limit for sodium. The Healthy Eating Index score for this age group is 51 out of 100.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124A39-05BE-4FFC-BEFE-C1AA805507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7886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nutrition considerations for the general U.S. population described in </a:t>
            </a:r>
            <a:r>
              <a:rPr lang="en-US" sz="1200" b="1" i="1" u="none" strike="noStrike" kern="1200" baseline="0" dirty="0">
                <a:solidFill>
                  <a:schemeClr val="tx1"/>
                </a:solidFill>
                <a:latin typeface="+mn-lt"/>
                <a:ea typeface="+mn-ea"/>
                <a:cs typeface="+mn-cs"/>
              </a:rPr>
              <a:t>Chapter 1 </a:t>
            </a:r>
            <a:r>
              <a:rPr lang="en-US" sz="1200" b="0" i="0" u="none" strike="noStrike" kern="1200" baseline="0" dirty="0">
                <a:solidFill>
                  <a:schemeClr val="tx1"/>
                </a:solidFill>
                <a:latin typeface="+mn-lt"/>
                <a:ea typeface="+mn-ea"/>
                <a:cs typeface="+mn-cs"/>
              </a:rPr>
              <a:t>apply to children and adolescents. For example, due to low intakes of food groups as described above, the nutrients of public health concern—calcium, vitamin D, potassium, and dietary fiber—apply to these life stages as well. Although the nutritional needs of youth are remarkably similar to their parents, guardians, and caregivers, these age groups do have some special nutrition considerations.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Increasing intakes of sugar-sweetened beverages</a:t>
            </a:r>
            <a:r>
              <a:rPr lang="en-US" sz="1200" b="0" i="0" u="none" strike="noStrike" kern="1200" baseline="0" dirty="0">
                <a:solidFill>
                  <a:schemeClr val="tx1"/>
                </a:solidFill>
                <a:latin typeface="+mn-lt"/>
                <a:ea typeface="+mn-ea"/>
                <a:cs typeface="+mn-cs"/>
              </a:rPr>
              <a:t>– Intake of added sugars increases throughout childhood and adolescence, and sugar-sweetened beverages are a top contributor. As a percent of total daily energy intake, average intake of added sugars is 11 percent among young children and peaks at 15 percent during adolescence.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Decreasing intakes of dairy </a:t>
            </a:r>
            <a:r>
              <a:rPr lang="en-US" sz="1200" b="0" i="0" u="none" strike="noStrike" kern="1200" baseline="0" dirty="0">
                <a:solidFill>
                  <a:schemeClr val="tx1"/>
                </a:solidFill>
                <a:latin typeface="+mn-lt"/>
                <a:ea typeface="+mn-ea"/>
                <a:cs typeface="+mn-cs"/>
              </a:rPr>
              <a:t>– a dietary component with notable and concerning shifts in consumption throughout youth. Throughout childhood and adolescence, the types of dairy foods consumed and their contribution to a healthy dietary pattern changes. Milk consumption, particularly milk as a beverage, is lower and cheese intake, typically as part of mixed dishes such as sandwiches, pizza, or pasta, is higher among adolescents when compared to younger children. Dairy and fortified soy alternatives provide protein and a variety of nutrients that are under consumed during these life stages. These include three nutrients of public health concern: potassium, calcium, and vitamin D. The nutrient composition of dairy foods highlights the importance of adequate consumption. This is especially relevant for calcium and vitamin D, given that adolescents have an increased need for consumption to support the accrual of bone mass.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Adolescent Nutrition</a:t>
            </a:r>
            <a:r>
              <a:rPr lang="en-US" sz="1200" b="0" i="0" u="none" strike="noStrike" kern="1200" baseline="0" dirty="0">
                <a:solidFill>
                  <a:schemeClr val="tx1"/>
                </a:solidFill>
                <a:latin typeface="+mn-lt"/>
                <a:ea typeface="+mn-ea"/>
                <a:cs typeface="+mn-cs"/>
              </a:rPr>
              <a:t>: The difference between recommended food group amounts and current</a:t>
            </a:r>
          </a:p>
          <a:p>
            <a:r>
              <a:rPr lang="en-US" sz="1200" b="0" i="0" u="none" strike="noStrike" kern="1200" baseline="0" dirty="0">
                <a:solidFill>
                  <a:schemeClr val="tx1"/>
                </a:solidFill>
                <a:latin typeface="+mn-lt"/>
                <a:ea typeface="+mn-ea"/>
                <a:cs typeface="+mn-cs"/>
              </a:rPr>
              <a:t>intakes is greater for adolescents ages 14 through 18 years than for any other age group across the lifespan. Dietary intake patterns for adolescents, particularly females, also is an area of special consideration. </a:t>
            </a:r>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91</a:t>
            </a:fld>
            <a:endParaRPr lang="en-US"/>
          </a:p>
        </p:txBody>
      </p:sp>
    </p:spTree>
    <p:extLst>
      <p:ext uri="{BB962C8B-B14F-4D97-AF65-F5344CB8AC3E}">
        <p14:creationId xmlns:p14="http://schemas.microsoft.com/office/powerpoint/2010/main" val="17235234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physical, mental, and emotional changes that occur as children transition from pre-school to school-age and into adolescence come with diverse and changing opportunities to support a healthy dietary pattern. Support and active engagement from the various people and places involved in the lives of children and adolescents is necessary to help establish and maintain healthy dietary patterns that support healthy weight and the prevention of chronic disease.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Exposing young children to a variety of nutrient-dense foods within each food group helps build a healthy dietary pattern at an age when taste preferences are acquired.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Offering the same type of food to children multiple times, in a variety of forms, or prepared in different ways can increase acceptance and intake of healthy foods within food groups. For example, children may show a dislike for vegetables in the cooked form but accept the raw version. Or, children may only accept fruit when it is cut into small, bite-sized pieces. Even with these strategies, parents, guardians, and caregivers of young children should know it may take up to 8 to 10 exposures before a child will accept a new food.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Children’s dietary patterns often resemble those of their household, highlighting the importance of their</a:t>
            </a:r>
          </a:p>
          <a:p>
            <a:r>
              <a:rPr lang="en-US" sz="1200" b="0" i="0" u="none" strike="noStrike" kern="1200" baseline="0" dirty="0">
                <a:solidFill>
                  <a:schemeClr val="tx1"/>
                </a:solidFill>
                <a:latin typeface="+mn-lt"/>
                <a:ea typeface="+mn-ea"/>
                <a:cs typeface="+mn-cs"/>
              </a:rPr>
              <a:t>environment in the establishment of a healthy dietary pattern. Shared meals through shopping, cooking,</a:t>
            </a:r>
          </a:p>
          <a:p>
            <a:r>
              <a:rPr lang="en-US" sz="1200" b="0" i="0" u="none" strike="noStrike" kern="1200" baseline="0" dirty="0">
                <a:solidFill>
                  <a:schemeClr val="tx1"/>
                </a:solidFill>
                <a:latin typeface="+mn-lt"/>
                <a:ea typeface="+mn-ea"/>
                <a:cs typeface="+mn-cs"/>
              </a:rPr>
              <a:t>and consumption provides parents, guardians, and caregivers with an opportunity to model healthy</a:t>
            </a:r>
          </a:p>
          <a:p>
            <a:r>
              <a:rPr lang="en-US" sz="1200" b="0" i="0" u="none" strike="noStrike" kern="1200" baseline="0" dirty="0">
                <a:solidFill>
                  <a:schemeClr val="tx1"/>
                </a:solidFill>
                <a:latin typeface="+mn-lt"/>
                <a:ea typeface="+mn-ea"/>
                <a:cs typeface="+mn-cs"/>
              </a:rPr>
              <a:t>eating behaviors and dietary practices. By making nutrient-dense foods and beverages part of the normal household routine, children can observe and learn healthy behaviors that can extend throughout later life stages.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92</a:t>
            </a:fld>
            <a:endParaRPr lang="en-US"/>
          </a:p>
        </p:txBody>
      </p:sp>
    </p:spTree>
    <p:extLst>
      <p:ext uri="{BB962C8B-B14F-4D97-AF65-F5344CB8AC3E}">
        <p14:creationId xmlns:p14="http://schemas.microsoft.com/office/powerpoint/2010/main" val="121560236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resources exist to support healthy growth and development during childhood and adolescence. The following Government programs play an essential role in providing access to healthy meals and educational resources to support healthy dietary patterns for all children and adolescents.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Supplemental Nutrition Assistance Program (SNAP) </a:t>
            </a:r>
            <a:r>
              <a:rPr lang="en-US" sz="1200" kern="1200" dirty="0">
                <a:solidFill>
                  <a:schemeClr val="tx1"/>
                </a:solidFill>
                <a:effectLst/>
                <a:latin typeface="+mn-lt"/>
                <a:ea typeface="+mn-ea"/>
                <a:cs typeface="+mn-cs"/>
              </a:rPr>
              <a:t>provides temporary benefits to families with qualifying incomes for the purchase of foods and beverages. About one-half of all SNAP participants are children.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Households with young children may be eligible for the </a:t>
            </a:r>
            <a:r>
              <a:rPr lang="en-US" sz="1200" b="1" kern="1200" dirty="0">
                <a:solidFill>
                  <a:schemeClr val="tx1"/>
                </a:solidFill>
                <a:effectLst/>
                <a:latin typeface="+mn-lt"/>
                <a:ea typeface="+mn-ea"/>
                <a:cs typeface="+mn-cs"/>
              </a:rPr>
              <a:t>Special Supplemental Nutrition Program for Women, Infants, and Children (WIC). </a:t>
            </a:r>
            <a:r>
              <a:rPr lang="en-US" sz="1200" kern="1200" dirty="0">
                <a:solidFill>
                  <a:schemeClr val="tx1"/>
                </a:solidFill>
                <a:effectLst/>
                <a:latin typeface="+mn-lt"/>
                <a:ea typeface="+mn-ea"/>
                <a:cs typeface="+mn-cs"/>
              </a:rPr>
              <a:t>WIC can help families with limited resources meet their child’s nutritional needs by providing nutritious foods to supplement diets. WIC serves children up to the age of 5 who are at nutritional risk.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childcare and afterschool settings, the </a:t>
            </a:r>
            <a:r>
              <a:rPr lang="en-US" sz="1200" b="1" kern="1200" dirty="0">
                <a:solidFill>
                  <a:schemeClr val="tx1"/>
                </a:solidFill>
                <a:effectLst/>
                <a:latin typeface="+mn-lt"/>
                <a:ea typeface="+mn-ea"/>
                <a:cs typeface="+mn-cs"/>
              </a:rPr>
              <a:t>Child and Adult Care Feeding Program (CACFP)</a:t>
            </a:r>
            <a:r>
              <a:rPr lang="en-US" sz="1200" kern="1200" dirty="0">
                <a:solidFill>
                  <a:schemeClr val="tx1"/>
                </a:solidFill>
                <a:effectLst/>
                <a:latin typeface="+mn-lt"/>
                <a:ea typeface="+mn-ea"/>
                <a:cs typeface="+mn-cs"/>
              </a:rPr>
              <a:t> can support the development of healthy dietary patterns. CACFP is a nutrition program that provides reimbursements for meals and snacks that align with the </a:t>
            </a:r>
            <a:r>
              <a:rPr lang="en-US" sz="1200" i="1" kern="1200" dirty="0">
                <a:solidFill>
                  <a:schemeClr val="tx1"/>
                </a:solidFill>
                <a:effectLst/>
                <a:latin typeface="+mn-lt"/>
                <a:ea typeface="+mn-ea"/>
                <a:cs typeface="+mn-cs"/>
              </a:rPr>
              <a:t>Dietary Guidelines</a:t>
            </a:r>
            <a:r>
              <a:rPr lang="en-US" sz="1200" kern="1200" dirty="0">
                <a:solidFill>
                  <a:schemeClr val="tx1"/>
                </a:solidFill>
                <a:effectLst/>
                <a:latin typeface="+mn-lt"/>
                <a:ea typeface="+mn-ea"/>
                <a:cs typeface="+mn-cs"/>
              </a:rPr>
              <a:t> to eligible children enrolled at childcare centers, daycare homes, and in afterschool programs.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School-age children can benefit from the </a:t>
            </a:r>
            <a:r>
              <a:rPr lang="en-US" sz="1200" b="1" kern="1200" dirty="0">
                <a:solidFill>
                  <a:schemeClr val="tx1"/>
                </a:solidFill>
                <a:effectLst/>
                <a:latin typeface="+mn-lt"/>
                <a:ea typeface="+mn-ea"/>
                <a:cs typeface="+mn-cs"/>
              </a:rPr>
              <a:t>National School Lunch Program </a:t>
            </a:r>
            <a:r>
              <a:rPr lang="en-US" sz="1200"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School Breakfast Program</a:t>
            </a:r>
            <a:r>
              <a:rPr lang="en-US" sz="1200" kern="1200" dirty="0">
                <a:solidFill>
                  <a:schemeClr val="tx1"/>
                </a:solidFill>
                <a:effectLst/>
                <a:latin typeface="+mn-lt"/>
                <a:ea typeface="+mn-ea"/>
                <a:cs typeface="+mn-cs"/>
              </a:rPr>
              <a:t>. The school meal programs can provide nearly two-thirds of daily calories, and therefore play an influential role in the development of a healthy dietary pattern.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Outside of the school year, the </a:t>
            </a:r>
            <a:r>
              <a:rPr lang="en-US" sz="1200" b="1" kern="1200" dirty="0">
                <a:solidFill>
                  <a:schemeClr val="tx1"/>
                </a:solidFill>
                <a:effectLst/>
                <a:latin typeface="+mn-lt"/>
                <a:ea typeface="+mn-ea"/>
                <a:cs typeface="+mn-cs"/>
              </a:rPr>
              <a:t>Summer Food Service Program</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(SFSP)</a:t>
            </a:r>
            <a:r>
              <a:rPr lang="en-US" sz="1200" kern="1200" dirty="0">
                <a:solidFill>
                  <a:schemeClr val="tx1"/>
                </a:solidFill>
                <a:effectLst/>
                <a:latin typeface="+mn-lt"/>
                <a:ea typeface="+mn-ea"/>
                <a:cs typeface="+mn-cs"/>
              </a:rPr>
              <a:t> fills the gap by ensuring that children continue to receive nutritious meals when school is not in session. The SFSP operates at sites in a community where children can receive nutritious meals in a safe and supervised environment.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Characteristics of Supplemental Nutrition Assistance Program Households: Fiscal Year 2018. Available at: </a:t>
            </a:r>
            <a:r>
              <a:rPr lang="en-US" sz="1200" u="sng" kern="1200" dirty="0">
                <a:solidFill>
                  <a:schemeClr val="tx1"/>
                </a:solidFill>
                <a:effectLst/>
                <a:latin typeface="+mn-lt"/>
                <a:ea typeface="+mn-ea"/>
                <a:cs typeface="+mn-cs"/>
                <a:hlinkClick r:id="rId3"/>
              </a:rPr>
              <a:t>https://www.fns.usda.gov/snap/characteristics-supplemental-nutrition-assistance-program-households-fiscal-year-2018</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2124A39-05BE-4FFC-BEFE-C1AA8055079B}" type="slidenum">
              <a:rPr lang="en-US" smtClean="0"/>
              <a:t>93</a:t>
            </a:fld>
            <a:endParaRPr lang="en-US"/>
          </a:p>
        </p:txBody>
      </p:sp>
    </p:spTree>
    <p:extLst>
      <p:ext uri="{BB962C8B-B14F-4D97-AF65-F5344CB8AC3E}">
        <p14:creationId xmlns:p14="http://schemas.microsoft.com/office/powerpoint/2010/main" val="17619975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Chapter 4 provides</a:t>
            </a:r>
            <a:r>
              <a:rPr lang="en-US" sz="1200" kern="1200" baseline="0" dirty="0">
                <a:solidFill>
                  <a:schemeClr val="tx1"/>
                </a:solidFill>
                <a:effectLst/>
                <a:latin typeface="+mn-lt"/>
                <a:ea typeface="+mn-ea"/>
                <a:cs typeface="+mn-cs"/>
              </a:rPr>
              <a:t> tailored information specific to adults. </a:t>
            </a:r>
            <a:r>
              <a:rPr lang="en-US" sz="1200" kern="1200" dirty="0">
                <a:solidFill>
                  <a:schemeClr val="tx1"/>
                </a:solidFill>
                <a:effectLst/>
                <a:latin typeface="+mn-lt"/>
                <a:ea typeface="+mn-ea"/>
                <a:cs typeface="+mn-cs"/>
              </a:rPr>
              <a:t>The adult life stage (ages 19 through 59) is characterized by independence, opportunity, and increased responsibility—from starting or completing education and training, to managing work and/or family, to planning for the transition to older adulthood</a:t>
            </a:r>
            <a:r>
              <a:rPr lang="en-US" sz="1200" kern="1200" cap="all"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More than one-half of adults are living with one or more chronic disease—diseases that are often related to poor-quality diets and physical inactivity.</a:t>
            </a:r>
          </a:p>
          <a:p>
            <a:endParaRPr lang="en-US" sz="1200" b="0" i="0" u="none" strike="noStrike"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Following a healthy dietary pattern, engaging in regular physical activity, and managing body weight are critical during this life stage.</a:t>
            </a:r>
            <a:endParaRPr lang="en-US" sz="1200" b="0" i="0" u="none" strike="noStrike" kern="1200" baseline="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94</a:t>
            </a:fld>
            <a:endParaRPr lang="en-US"/>
          </a:p>
        </p:txBody>
      </p:sp>
    </p:spTree>
    <p:extLst>
      <p:ext uri="{BB962C8B-B14F-4D97-AF65-F5344CB8AC3E}">
        <p14:creationId xmlns:p14="http://schemas.microsoft.com/office/powerpoint/2010/main" val="31569920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Adults are encouraged to follow the recommendations on the types of foods and beverages that make up a healthy dietary pattern described in </a:t>
            </a:r>
            <a:r>
              <a:rPr lang="en-US" sz="1200" b="1" i="1" u="none" strike="noStrike" kern="1200" baseline="0" dirty="0">
                <a:solidFill>
                  <a:schemeClr val="tx1"/>
                </a:solidFill>
                <a:latin typeface="+mn-lt"/>
                <a:ea typeface="+mn-ea"/>
                <a:cs typeface="+mn-cs"/>
              </a:rPr>
              <a:t>Chapter 1. Nutrition and Health Across the Lifespan: The Guidelines and Key Recommendations</a:t>
            </a:r>
            <a:r>
              <a:rPr lang="en-US" sz="1200" b="0" i="0" u="none" strike="noStrike" kern="1200" baseline="0" dirty="0">
                <a:solidFill>
                  <a:schemeClr val="tx1"/>
                </a:solidFill>
                <a:latin typeface="+mn-lt"/>
                <a:ea typeface="+mn-ea"/>
                <a:cs typeface="+mn-cs"/>
              </a:rPr>
              <a:t>. This table displays the Healthy U.S.-Style Dietary Pattern at eight calorie levels that are appropriate for most adults ages 19 through 59 years to illustrate the specific amounts and limits for food groups and other dietary components that make up healthy dietary patterns.</a:t>
            </a:r>
          </a:p>
          <a:p>
            <a:pPr marL="0" indent="0">
              <a:buFont typeface="Arial" panose="020B0604020202020204" pitchFamily="34" charset="0"/>
              <a:buNone/>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In general, calorie needs are lower for females compared to males. Calorie needs decline throughout adulthood due to changes in metabolism that accompany aging. Level of physical activity, body composition, and the presence of chronic disease are additional factors that affect calorie needs.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sz="1200" b="0" i="0" u="none" strike="noStrike" kern="1200" baseline="0" dirty="0">
                <a:solidFill>
                  <a:schemeClr val="tx1"/>
                </a:solidFill>
                <a:latin typeface="+mn-lt"/>
                <a:ea typeface="+mn-ea"/>
                <a:cs typeface="+mn-cs"/>
              </a:rPr>
              <a:t>Females ages 19 through 30 require about 1,800 to 2,400 calories a day. Males in this age group have higher calorie needs of about 2,400 to 3,000 a day. Calorie needs for adults ages 31 through 59 are generally lower; most females require about 1,600 to 2,200 calories a day and males require about 2,200 to 3,000 calories a day.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Key Points on Food Groups:</a:t>
            </a:r>
          </a:p>
          <a:p>
            <a:pPr marL="0" indent="0">
              <a:buFont typeface="Arial" panose="020B0604020202020204" pitchFamily="34" charset="0"/>
              <a:buNone/>
            </a:pPr>
            <a:r>
              <a:rPr lang="en-US" b="1" baseline="0" dirty="0"/>
              <a:t>Vegetables</a:t>
            </a:r>
            <a:r>
              <a:rPr lang="en-US" baseline="0" dirty="0"/>
              <a:t>: 2-4 cups/day</a:t>
            </a:r>
          </a:p>
          <a:p>
            <a:pPr marL="0" indent="0">
              <a:buFont typeface="Arial" panose="020B0604020202020204" pitchFamily="34" charset="0"/>
              <a:buNone/>
            </a:pPr>
            <a:r>
              <a:rPr lang="en-US" b="1" baseline="0" dirty="0"/>
              <a:t>Fruits: </a:t>
            </a:r>
            <a:r>
              <a:rPr lang="en-US" b="0" baseline="0" dirty="0"/>
              <a:t>1.5-2.5 cups/day</a:t>
            </a:r>
            <a:endParaRPr lang="en-US" b="1" baseline="0" dirty="0"/>
          </a:p>
          <a:p>
            <a:pPr marL="0" indent="0">
              <a:buFont typeface="Arial" panose="020B0604020202020204" pitchFamily="34" charset="0"/>
              <a:buNone/>
            </a:pPr>
            <a:r>
              <a:rPr lang="en-US" b="1" baseline="0" dirty="0"/>
              <a:t>Grains: </a:t>
            </a:r>
            <a:r>
              <a:rPr lang="en-US" b="0" baseline="0" dirty="0"/>
              <a:t>5-10 </a:t>
            </a:r>
            <a:r>
              <a:rPr lang="en-US" b="0" baseline="0" dirty="0" err="1"/>
              <a:t>oz</a:t>
            </a:r>
            <a:r>
              <a:rPr lang="en-US" b="0" baseline="0" dirty="0"/>
              <a:t>/day</a:t>
            </a:r>
            <a:endParaRPr lang="en-US" b="1" baseline="0" dirty="0"/>
          </a:p>
          <a:p>
            <a:pPr marL="0" indent="0">
              <a:buFont typeface="Arial" panose="020B0604020202020204" pitchFamily="34" charset="0"/>
              <a:buNone/>
            </a:pPr>
            <a:r>
              <a:rPr lang="en-US" b="1" baseline="0" dirty="0"/>
              <a:t>Dairy: </a:t>
            </a:r>
            <a:r>
              <a:rPr lang="en-US" b="0" baseline="0" dirty="0"/>
              <a:t>3 cups/day</a:t>
            </a:r>
            <a:endParaRPr lang="en-US" b="1" baseline="0" dirty="0"/>
          </a:p>
          <a:p>
            <a:pPr marL="0" indent="0">
              <a:buFont typeface="Arial" panose="020B0604020202020204" pitchFamily="34" charset="0"/>
              <a:buNone/>
            </a:pPr>
            <a:r>
              <a:rPr lang="en-US" b="1" baseline="0" dirty="0"/>
              <a:t>Protein Foods: </a:t>
            </a:r>
            <a:r>
              <a:rPr lang="en-US" b="0" baseline="0" dirty="0"/>
              <a:t>5-7 </a:t>
            </a:r>
            <a:r>
              <a:rPr lang="en-US" b="0" baseline="0" dirty="0" err="1"/>
              <a:t>oz</a:t>
            </a:r>
            <a:r>
              <a:rPr lang="en-US" b="0" baseline="0" dirty="0"/>
              <a:t>/day</a:t>
            </a:r>
            <a:endParaRPr lang="en-US" b="1" baseline="0" dirty="0"/>
          </a:p>
          <a:p>
            <a:pPr marL="0" indent="0">
              <a:buFont typeface="Arial" panose="020B0604020202020204" pitchFamily="34" charset="0"/>
              <a:buNone/>
            </a:pPr>
            <a:r>
              <a:rPr lang="en-US" b="1" baseline="0" dirty="0"/>
              <a:t>Oils: </a:t>
            </a:r>
            <a:r>
              <a:rPr lang="en-US" b="0" baseline="0" dirty="0"/>
              <a:t>22-44 g/day</a:t>
            </a:r>
            <a:endParaRPr lang="en-US" b="1" baseline="0" dirty="0"/>
          </a:p>
          <a:p>
            <a:pPr marL="0" indent="0">
              <a:buFont typeface="Arial" panose="020B0604020202020204" pitchFamily="34" charset="0"/>
              <a:buNone/>
            </a:pPr>
            <a:endParaRPr lang="en-US" dirty="0"/>
          </a:p>
          <a:p>
            <a:pPr marL="0" indent="0">
              <a:buFont typeface="Arial" panose="020B0604020202020204" pitchFamily="34" charset="0"/>
              <a:buNone/>
            </a:pPr>
            <a:r>
              <a:rPr lang="en-US" b="1" i="1" dirty="0"/>
              <a:t>Footnotes: </a:t>
            </a:r>
          </a:p>
          <a:p>
            <a:r>
              <a:rPr lang="en-US" sz="1200" kern="1200" baseline="300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Calorie level ranges: Ages 19 through 30, Females: 1,800-2,400 calories; Males: 2,400-3,000 calories. Ages 31 through 59, Females: 1,600-2,200 calories; Males 2,200-3,000 calories. Energy levels are calculated based on median height and body weight for healthy body mass index (BMI) reference individuals. For adults, the reference man is 5 feet 10 inches tall and weighs 154 pounds. The reference woman is 5 feet 4 inches tall and weighs 126 pounds. Calorie needs vary based on many factors. The DRI Calculator for Healthcare Professionals, available at https://www.nal.usda.gov/fnic/dri-calculator, can be used to estimate calorie needs based on age, sex, height, weight, and activity level. </a:t>
            </a:r>
          </a:p>
          <a:p>
            <a:r>
              <a:rPr lang="en-US" sz="1200" kern="1200" baseline="300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Definitions for each food group and subgroup and quantity (i.e., cup or ounce equivalents) are provided in </a:t>
            </a:r>
            <a:r>
              <a:rPr lang="en-US" sz="1200" b="1" i="1" kern="1200" dirty="0">
                <a:solidFill>
                  <a:schemeClr val="tx1"/>
                </a:solidFill>
                <a:effectLst/>
                <a:latin typeface="+mn-lt"/>
                <a:ea typeface="+mn-ea"/>
                <a:cs typeface="+mn-cs"/>
              </a:rPr>
              <a:t>Chapter 1</a:t>
            </a:r>
            <a:r>
              <a:rPr lang="en-US" sz="1200" kern="1200" dirty="0">
                <a:solidFill>
                  <a:schemeClr val="tx1"/>
                </a:solidFill>
                <a:effectLst/>
                <a:latin typeface="+mn-lt"/>
                <a:ea typeface="+mn-ea"/>
                <a:cs typeface="+mn-cs"/>
              </a:rPr>
              <a:t> and are compiled in </a:t>
            </a:r>
            <a:r>
              <a:rPr lang="en-US" sz="1200" b="1" i="1" kern="1200" dirty="0">
                <a:solidFill>
                  <a:schemeClr val="tx1"/>
                </a:solidFill>
                <a:effectLst/>
                <a:latin typeface="+mn-lt"/>
                <a:ea typeface="+mn-ea"/>
                <a:cs typeface="+mn-cs"/>
              </a:rPr>
              <a:t>Appendix 3.</a:t>
            </a:r>
            <a:endParaRPr lang="en-US" sz="1200" kern="12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c </a:t>
            </a:r>
            <a:r>
              <a:rPr lang="en-US" sz="1200" kern="1200" dirty="0">
                <a:solidFill>
                  <a:schemeClr val="tx1"/>
                </a:solidFill>
                <a:effectLst/>
                <a:latin typeface="+mn-lt"/>
                <a:ea typeface="+mn-ea"/>
                <a:cs typeface="+mn-cs"/>
              </a:rPr>
              <a:t>All foods are assumed to be in nutrient-dense forms; lean or low-fat; and prepared with minimal added sugars, refined starches, saturated fat, or sodium. If all food choices to meet food group recommendations are in nutrient-dense forms, a small number of calories remain within the overall limit of the pattern (i.e., limit on calories for other uses). The number of calories depends on the total calorie level of the pattern and the amounts of food from each food group required to meet nutritional goals. Calories up to the specified limit can be used for added sugars, saturated fat, or alcohol, or to eat more than the recommended amount of food in a food group.</a:t>
            </a:r>
          </a:p>
          <a:p>
            <a:r>
              <a:rPr lang="en-US" sz="1200" kern="1200" dirty="0">
                <a:solidFill>
                  <a:schemeClr val="tx1"/>
                </a:solidFill>
                <a:effectLst/>
                <a:latin typeface="+mn-lt"/>
                <a:ea typeface="+mn-ea"/>
                <a:cs typeface="+mn-cs"/>
              </a:rPr>
              <a:t>NOTE: The total dietary pattern should not exceed Dietary Guidelines limits for added sugars, saturated fat, and alcohol; be within the Acceptable Macronutrient Distribution Ranges for protein, carbohydrate, and total fats; and stay within calorie limits. Values are rounded. See </a:t>
            </a:r>
            <a:r>
              <a:rPr lang="en-US" sz="1200" b="1" i="1" kern="1200" dirty="0">
                <a:solidFill>
                  <a:schemeClr val="tx1"/>
                </a:solidFill>
                <a:effectLst/>
                <a:latin typeface="+mn-lt"/>
                <a:ea typeface="+mn-ea"/>
                <a:cs typeface="+mn-cs"/>
              </a:rPr>
              <a:t>Appendix 3</a:t>
            </a:r>
            <a:r>
              <a:rPr lang="en-US" sz="1200" kern="1200" dirty="0">
                <a:solidFill>
                  <a:schemeClr val="tx1"/>
                </a:solidFill>
                <a:effectLst/>
                <a:latin typeface="+mn-lt"/>
                <a:ea typeface="+mn-ea"/>
                <a:cs typeface="+mn-cs"/>
              </a:rPr>
              <a:t> for all calorie levels of the pattern.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95</a:t>
            </a:fld>
            <a:endParaRPr lang="en-US"/>
          </a:p>
        </p:txBody>
      </p:sp>
    </p:spTree>
    <p:extLst>
      <p:ext uri="{BB962C8B-B14F-4D97-AF65-F5344CB8AC3E}">
        <p14:creationId xmlns:p14="http://schemas.microsoft.com/office/powerpoint/2010/main" val="590295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the second stage, the Secretaries of USDA and HHS appointed the Committee with the single, time-limited task of reviewing the </a:t>
            </a:r>
            <a:r>
              <a:rPr lang="en-US" sz="1200" b="0" i="1" u="none" strike="noStrike" kern="1200" baseline="0" dirty="0">
                <a:solidFill>
                  <a:schemeClr val="tx1"/>
                </a:solidFill>
                <a:latin typeface="+mn-lt"/>
                <a:ea typeface="+mn-ea"/>
                <a:cs typeface="+mn-cs"/>
              </a:rPr>
              <a:t>2015-2020 Dietary Guidelines</a:t>
            </a:r>
            <a:r>
              <a:rPr lang="en-US" sz="1200" b="0" i="0" u="none" strike="noStrike" kern="1200" baseline="0" dirty="0">
                <a:solidFill>
                  <a:schemeClr val="tx1"/>
                </a:solidFill>
                <a:latin typeface="+mn-lt"/>
                <a:ea typeface="+mn-ea"/>
                <a:cs typeface="+mn-cs"/>
              </a:rPr>
              <a:t>, examining the evidence on the selected nutrition and public health topics and scientific questions, and providing independent, science-based advice and recommendations to USDA and HHS. The 20 nationally recognized scientific experts appointed to the Committee represented a mix of practitioners, epidemiologists, scientists, clinical </a:t>
            </a:r>
            <a:r>
              <a:rPr lang="en-US" sz="1200" b="0" i="0" u="none" strike="noStrike" kern="1200" baseline="0" dirty="0" err="1">
                <a:solidFill>
                  <a:schemeClr val="tx1"/>
                </a:solidFill>
                <a:latin typeface="+mn-lt"/>
                <a:ea typeface="+mn-ea"/>
                <a:cs typeface="+mn-cs"/>
              </a:rPr>
              <a:t>trialists</a:t>
            </a:r>
            <a:r>
              <a:rPr lang="en-US" sz="1200" b="0" i="0" u="none" strike="noStrike" kern="1200" baseline="0" dirty="0">
                <a:solidFill>
                  <a:schemeClr val="tx1"/>
                </a:solidFill>
                <a:latin typeface="+mn-lt"/>
                <a:ea typeface="+mn-ea"/>
                <a:cs typeface="+mn-cs"/>
              </a:rPr>
              <a:t>, and others from every region of the United States.</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Committee’s work had three defining characteristics: the use of three approaches to examine the evidence, the creation of transparent protocols before the evidence review began, and the development of scientific review conclusion statements.</a:t>
            </a:r>
          </a:p>
          <a:p>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D2E01A-738C-4B96-B648-3A3EAB5227BC}" type="slidenum">
              <a:rPr lang="en-US" smtClean="0"/>
              <a:t>10</a:t>
            </a:fld>
            <a:endParaRPr lang="en-US"/>
          </a:p>
        </p:txBody>
      </p:sp>
    </p:spTree>
    <p:extLst>
      <p:ext uri="{BB962C8B-B14F-4D97-AF65-F5344CB8AC3E}">
        <p14:creationId xmlns:p14="http://schemas.microsoft.com/office/powerpoint/2010/main" val="22255481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The Bar Chart shows average intakes of the food groups per day compared to recommended intake ranges for males and females ages 19 through 30. Average daily intakes of total fruit, total vegetables, and dairy foods fall below the recommended intake ranges for both males and females. The average daily intake of total grains is within the recommended intake range for males, but falls below the range of recommended intakes for females. The average daily intake of total protein foods for males exceeds the recommended intake range, while the average daily intake for females is within the recommended range of intakes. The Healthy Eating Index score for this age group is 56 out of 100.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D350C03-EA70-4208-8557-6A069E470423}" type="slidenum">
              <a:rPr lang="en-US" smtClean="0"/>
              <a:t>96</a:t>
            </a:fld>
            <a:endParaRPr lang="en-US"/>
          </a:p>
        </p:txBody>
      </p:sp>
    </p:spTree>
    <p:extLst>
      <p:ext uri="{BB962C8B-B14F-4D97-AF65-F5344CB8AC3E}">
        <p14:creationId xmlns:p14="http://schemas.microsoft.com/office/powerpoint/2010/main" val="3789619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Three bar charts show the average intakes for males and females ages 19 through 30, compared to recommended intake ranges of total vegetables and vegetable subgroups, total grains and grain subgroups, and total protein foods and protein food subgroups. Average intakes of total vegetables and all vegetable subgroups are below recommended intakes ranges for both males and females. The average daily intake of total grains is within the recommended intake range for males but fall below the range of recommended intakes for females. However, whole grains intakes fall below recommended intake ranges and refined grains exceed recommended ranges for both males and females. The average daily intake of total protein foods for males exceeds the recommended intake range, while the average daily intake for females is within the recommended range of intakes. The average weekly intakes of meat, poultry, eggs, and nuts, seeds and soy exceed the recommended intake ranges for males, but fall within the recommended range of intakes for females. Average weekly intake of seafood is below the recommended intake range for both males and females.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i="0" kern="1200" dirty="0">
              <a:solidFill>
                <a:schemeClr val="tx1"/>
              </a:solidFill>
              <a:effectLst/>
              <a:latin typeface="+mn-lt"/>
              <a:ea typeface="+mn-ea"/>
              <a:cs typeface="+mn-cs"/>
            </a:endParaRPr>
          </a:p>
          <a:p>
            <a:pPr marL="0" indent="0">
              <a:buFont typeface="Arial" panose="020B0604020202020204" pitchFamily="34" charset="0"/>
              <a:buNone/>
            </a:pPr>
            <a:endParaRPr lang="en-US" i="0" dirty="0"/>
          </a:p>
        </p:txBody>
      </p:sp>
      <p:sp>
        <p:nvSpPr>
          <p:cNvPr id="4" name="Slide Number Placeholder 3"/>
          <p:cNvSpPr>
            <a:spLocks noGrp="1"/>
          </p:cNvSpPr>
          <p:nvPr>
            <p:ph type="sldNum" sz="quarter" idx="10"/>
          </p:nvPr>
        </p:nvSpPr>
        <p:spPr/>
        <p:txBody>
          <a:bodyPr/>
          <a:lstStyle/>
          <a:p>
            <a:fld id="{AD350C03-EA70-4208-8557-6A069E470423}" type="slidenum">
              <a:rPr lang="en-US" smtClean="0"/>
              <a:t>97</a:t>
            </a:fld>
            <a:endParaRPr lang="en-US"/>
          </a:p>
        </p:txBody>
      </p:sp>
    </p:spTree>
    <p:extLst>
      <p:ext uri="{BB962C8B-B14F-4D97-AF65-F5344CB8AC3E}">
        <p14:creationId xmlns:p14="http://schemas.microsoft.com/office/powerpoint/2010/main" val="33652093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mn-lt"/>
                <a:ea typeface="+mn-ea"/>
                <a:cs typeface="+mn-cs"/>
              </a:rPr>
              <a:t>Circle charts are used to show the percent of this age group who exceed limits for added sugars, saturated fat and sodium. 62 and 66% of males and females, respectively, exceed the limit for added sugars.  76 and 71% of males and females, respectively, exceed the limit for saturated fat. 97 and 84% of males and females, respectively, exceed the limit for sodium. </a:t>
            </a:r>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98</a:t>
            </a:fld>
            <a:endParaRPr lang="en-US"/>
          </a:p>
        </p:txBody>
      </p:sp>
    </p:spTree>
    <p:extLst>
      <p:ext uri="{BB962C8B-B14F-4D97-AF65-F5344CB8AC3E}">
        <p14:creationId xmlns:p14="http://schemas.microsoft.com/office/powerpoint/2010/main" val="23246696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The bar chart shows average intakes of the food groups per day compared to recommended intake ranges for males and females ages 31 through 59. Average daily intakes of total fruit, total vegetables, and dairy foods falls below the recommended intake ranges for both males and females. Average daily intake of total grains is within the recommended range of intakes for both males and females. Average daily intakes of total protein foods exceeds the recommended intake range for males, but are within the range of recommended intakes for females. The Healthy Eating Index score for this age group is 59 out of 100.  </a:t>
            </a:r>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AD350C03-EA70-4208-8557-6A069E470423}" type="slidenum">
              <a:rPr lang="en-US" smtClean="0"/>
              <a:t>99</a:t>
            </a:fld>
            <a:endParaRPr lang="en-US"/>
          </a:p>
        </p:txBody>
      </p:sp>
    </p:spTree>
    <p:extLst>
      <p:ext uri="{BB962C8B-B14F-4D97-AF65-F5344CB8AC3E}">
        <p14:creationId xmlns:p14="http://schemas.microsoft.com/office/powerpoint/2010/main" val="9952184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0" kern="1200" dirty="0">
                <a:solidFill>
                  <a:schemeClr val="tx1"/>
                </a:solidFill>
                <a:effectLst/>
                <a:latin typeface="+mn-lt"/>
                <a:ea typeface="+mn-ea"/>
                <a:cs typeface="+mn-cs"/>
              </a:rPr>
              <a:t>Three bar charts show the average intakes for males and females ages 31 through 59, compared to recommended intake ranges of total vegetables and vegetable subgroups, total grains and grain subgroups, and total protein foods and protein food subgroups. Average daily intakes of total vegetables fall below recommended intake ranges. Average weekly intakes of all vegetable subgroups, including dark green, red and orange, beans, peas, and lentils, starchy, and other vegetables fall below recommended intake ranges for males. Females also fall below average weekly recommendations for all vegetable subgroups, with the exception of other vegetables. Average daily intakes of total grains are within recommended ranges, however whole grains fall below recommended ranges and refined grains are above recommended ranges.  Average daily intakes of total protein foods among males exceeds recommended ranges, but intakes fall within the range of recommended intakes for females. The average weekly intakes of meat, poultry and eggs exceed the range of recommended intakes for males but are within the range of recommended intakes for females. Average weekly intakes of nuts, seeds and soy exceed the recommended intake ranges for both males and females. Average weekly intake of seafood is below the recommended intake range for both males and females.</a:t>
            </a:r>
          </a:p>
        </p:txBody>
      </p:sp>
      <p:sp>
        <p:nvSpPr>
          <p:cNvPr id="4" name="Slide Number Placeholder 3"/>
          <p:cNvSpPr>
            <a:spLocks noGrp="1"/>
          </p:cNvSpPr>
          <p:nvPr>
            <p:ph type="sldNum" sz="quarter" idx="10"/>
          </p:nvPr>
        </p:nvSpPr>
        <p:spPr/>
        <p:txBody>
          <a:bodyPr/>
          <a:lstStyle/>
          <a:p>
            <a:fld id="{AD350C03-EA70-4208-8557-6A069E470423}" type="slidenum">
              <a:rPr lang="en-US" smtClean="0"/>
              <a:t>100</a:t>
            </a:fld>
            <a:endParaRPr lang="en-US"/>
          </a:p>
        </p:txBody>
      </p:sp>
    </p:spTree>
    <p:extLst>
      <p:ext uri="{BB962C8B-B14F-4D97-AF65-F5344CB8AC3E}">
        <p14:creationId xmlns:p14="http://schemas.microsoft.com/office/powerpoint/2010/main" val="24060704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mn-lt"/>
                <a:ea typeface="+mn-ea"/>
                <a:cs typeface="+mn-cs"/>
              </a:rPr>
              <a:t>Circle charts are used to show the percent of this age group who exceed limits for added sugars, saturated fat and sodium. 59 and 63% of males and females, respectively, exceed the limit for added sugars. 73 and 70% of males and females, respectively, exceed the limit for saturated fat.  97 and 82% of males and females, respectively, exceed the limit for sodium. </a:t>
            </a:r>
            <a:endParaRPr lang="en-US" i="0" dirty="0"/>
          </a:p>
        </p:txBody>
      </p:sp>
      <p:sp>
        <p:nvSpPr>
          <p:cNvPr id="4" name="Slide Number Placeholder 3"/>
          <p:cNvSpPr>
            <a:spLocks noGrp="1"/>
          </p:cNvSpPr>
          <p:nvPr>
            <p:ph type="sldNum" sz="quarter" idx="10"/>
          </p:nvPr>
        </p:nvSpPr>
        <p:spPr/>
        <p:txBody>
          <a:bodyPr/>
          <a:lstStyle/>
          <a:p>
            <a:fld id="{AD350C03-EA70-4208-8557-6A069E470423}" type="slidenum">
              <a:rPr lang="en-US" smtClean="0"/>
              <a:t>101</a:t>
            </a:fld>
            <a:endParaRPr lang="en-US"/>
          </a:p>
        </p:txBody>
      </p:sp>
    </p:spTree>
    <p:extLst>
      <p:ext uri="{BB962C8B-B14F-4D97-AF65-F5344CB8AC3E}">
        <p14:creationId xmlns:p14="http://schemas.microsoft.com/office/powerpoint/2010/main" val="5797588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dietary considerations for the general U.S. population, including adults, are described in </a:t>
            </a:r>
            <a:r>
              <a:rPr lang="en-US" sz="1200" b="1" i="1" u="none" strike="noStrike" kern="1200" baseline="0" dirty="0">
                <a:solidFill>
                  <a:schemeClr val="tx1"/>
                </a:solidFill>
                <a:latin typeface="+mn-lt"/>
                <a:ea typeface="+mn-ea"/>
                <a:cs typeface="+mn-cs"/>
              </a:rPr>
              <a:t>Chapter 1. </a:t>
            </a:r>
            <a:r>
              <a:rPr lang="en-US" sz="1200" b="0" i="0" u="none" strike="noStrike" kern="1200" baseline="0" dirty="0">
                <a:solidFill>
                  <a:schemeClr val="tx1"/>
                </a:solidFill>
                <a:latin typeface="+mn-lt"/>
                <a:ea typeface="+mn-ea"/>
                <a:cs typeface="+mn-cs"/>
              </a:rPr>
              <a:t>There are several special considerations to support a healthy dietary pattern for adults that reflect adults’ current intake patterns and the prevalence of overweight and obesity and diet-related chronic disease that become more apparent in this life stage. </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Dietary Fiber- </a:t>
            </a:r>
            <a:r>
              <a:rPr lang="en-US" sz="1200" b="0" kern="1200" baseline="0" dirty="0">
                <a:solidFill>
                  <a:schemeClr val="tx1"/>
                </a:solidFill>
                <a:effectLst/>
                <a:latin typeface="+mn-lt"/>
                <a:ea typeface="+mn-ea"/>
                <a:cs typeface="+mn-cs"/>
              </a:rPr>
              <a:t>More than 90% of women and 97% of men do not meet recommended intakes for dietary fiber. Increasing intakes of fruits, vegetables, and replacing refined grains with whole grains improves dietary fiber intakes and is especially important during this life stage a the impact of poor diet quality becomes apparent with the onset and/or progression of diet-related chronic diseases.</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Calcium and Vitamin D- </a:t>
            </a:r>
            <a:r>
              <a:rPr lang="en-US" sz="1200" b="0" kern="1200" baseline="0" dirty="0">
                <a:solidFill>
                  <a:schemeClr val="tx1"/>
                </a:solidFill>
                <a:effectLst/>
                <a:latin typeface="+mn-lt"/>
                <a:ea typeface="+mn-ea"/>
                <a:cs typeface="+mn-cs"/>
              </a:rPr>
              <a:t>Close to 30% of men and 60% of women older than 19 years do not consume enough calcium and more than 90% do not consume enough vitamin D. Particular attention should be given to consuming adequate amounts of food with these nutrients during adult years to promote optimal bone health and prevent the onset of osteoporosis. Intake of calcium and vitamin D is particularly important during ages 19-30 when peak bone mass is still actively accruing, and, for women, in the post-menopausal period when rapid bone remodeling occurs.</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Saturated Fat- </a:t>
            </a:r>
            <a:r>
              <a:rPr lang="en-US" sz="1200" b="0" kern="1200" baseline="0" dirty="0">
                <a:solidFill>
                  <a:schemeClr val="tx1"/>
                </a:solidFill>
                <a:effectLst/>
                <a:latin typeface="+mn-lt"/>
                <a:ea typeface="+mn-ea"/>
                <a:cs typeface="+mn-cs"/>
              </a:rPr>
              <a:t>About 70 to 75% of adults exceed the 10% limit on saturated fat and the prevalence of coronary heart disease increases with age, so staying within saturated fat limits and replacing saturated fat with unsaturated fat is particularly important during this life stage. Strategies to reduce saturated fat include using lean meats and low-fat cheese or substituting beans for meat and using avocado or nuts instead of cheese. Cooking with oils (canola, corn, olive) instead of butter can also reduce intake of saturated fat.</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Sodium- </a:t>
            </a:r>
            <a:r>
              <a:rPr lang="en-US" sz="1200" b="0" kern="1200" baseline="0" dirty="0">
                <a:solidFill>
                  <a:schemeClr val="tx1"/>
                </a:solidFill>
                <a:effectLst/>
                <a:latin typeface="+mn-lt"/>
                <a:ea typeface="+mn-ea"/>
                <a:cs typeface="+mn-cs"/>
              </a:rPr>
              <a:t>45% of adults ages 18 and older are living with hypertension. During adulthood the prevalence of hypertension tension increases. Changing this trend is important because hypertension is a preventable risk factor for cardiovascular disease and stroke. Reducing dietary intake of sodium can improve blood pressure control and reduce risk of hypertension.</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Added Sugars- </a:t>
            </a:r>
            <a:r>
              <a:rPr lang="en-US" sz="1200" b="0" kern="1200" baseline="0" dirty="0">
                <a:solidFill>
                  <a:schemeClr val="tx1"/>
                </a:solidFill>
                <a:effectLst/>
                <a:latin typeface="+mn-lt"/>
                <a:ea typeface="+mn-ea"/>
                <a:cs typeface="+mn-cs"/>
              </a:rPr>
              <a:t>Most adults exceed recommended limits for added sugars. This is a particular concern for adults because it contributes to excess calorie intake. Sugar-sweetened beverages and sweetened coffees and teas contribute over 40% of daily intake of added sugars. These should be limited to small amounts and most often replaced with beverage options that contain no added sugars, such as water. 30% of added sugars come from desserts and sweet snacks, candies, and sweetened breakfast cereals. </a:t>
            </a:r>
            <a:r>
              <a:rPr lang="en-US" sz="1200" b="0" i="0" u="none" strike="noStrike" kern="1200" baseline="0" dirty="0">
                <a:solidFill>
                  <a:schemeClr val="tx1"/>
                </a:solidFill>
                <a:latin typeface="+mn-lt"/>
                <a:ea typeface="+mn-ea"/>
                <a:cs typeface="+mn-cs"/>
              </a:rPr>
              <a:t>Understanding which food choices contribute to intakes of added sugars without contributing to nutrient needs can help individuals remove or replace these foods with better choices that meet food group and nutrient recommendations within calorie needs. </a:t>
            </a: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Alcoholic Beverages- </a:t>
            </a:r>
            <a:r>
              <a:rPr lang="en-US" sz="1200" b="0" kern="1200" baseline="0" dirty="0">
                <a:solidFill>
                  <a:schemeClr val="tx1"/>
                </a:solidFill>
                <a:effectLst/>
                <a:latin typeface="+mn-lt"/>
                <a:ea typeface="+mn-ea"/>
                <a:cs typeface="+mn-cs"/>
              </a:rPr>
              <a:t>The majority of U.S. adults consume alcoholic beverages. Regular consumption of alcoholic beverages can make it challenging for adults to meet food group and nutrient needs while not consuming excess calories. </a:t>
            </a:r>
            <a:r>
              <a:rPr lang="en-US" sz="1200" b="0" i="0" u="none" strike="noStrike" kern="1200" baseline="0" dirty="0">
                <a:solidFill>
                  <a:schemeClr val="tx1"/>
                </a:solidFill>
                <a:latin typeface="+mn-lt"/>
                <a:ea typeface="+mn-ea"/>
                <a:cs typeface="+mn-cs"/>
              </a:rPr>
              <a:t>Among adults who choose to drink, average intakes of calories from alcoholic beverages exceed the remaining calorie limit that is available after food group recommendations are met. There are some adults who should not drink alcoholic beverages at all. </a:t>
            </a:r>
            <a:r>
              <a:rPr lang="en-US" sz="1200" b="0" kern="1200" baseline="0" dirty="0">
                <a:solidFill>
                  <a:schemeClr val="tx1"/>
                </a:solidFill>
                <a:effectLst/>
                <a:latin typeface="+mn-lt"/>
                <a:ea typeface="+mn-ea"/>
                <a:cs typeface="+mn-cs"/>
              </a:rPr>
              <a:t>For those who choose to drink, intakes should be limited to 1 drink or less in a day for women and 2 drinks or less in a day for men, on days when alcohol is consumed.</a:t>
            </a:r>
          </a:p>
        </p:txBody>
      </p:sp>
      <p:sp>
        <p:nvSpPr>
          <p:cNvPr id="4" name="Slide Number Placeholder 3"/>
          <p:cNvSpPr>
            <a:spLocks noGrp="1"/>
          </p:cNvSpPr>
          <p:nvPr>
            <p:ph type="sldNum" sz="quarter" idx="10"/>
          </p:nvPr>
        </p:nvSpPr>
        <p:spPr/>
        <p:txBody>
          <a:bodyPr/>
          <a:lstStyle/>
          <a:p>
            <a:fld id="{AD350C03-EA70-4208-8557-6A069E470423}" type="slidenum">
              <a:rPr lang="en-US" smtClean="0"/>
              <a:t>102</a:t>
            </a:fld>
            <a:endParaRPr lang="en-US"/>
          </a:p>
        </p:txBody>
      </p:sp>
    </p:spTree>
    <p:extLst>
      <p:ext uri="{BB962C8B-B14F-4D97-AF65-F5344CB8AC3E}">
        <p14:creationId xmlns:p14="http://schemas.microsoft.com/office/powerpoint/2010/main" val="57029384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Individuals need support in making healthy choices at home, work, and in the community to build healthy dietary patterns. </a:t>
            </a:r>
          </a:p>
          <a:p>
            <a:endParaRPr lang="en-US" b="0" baseline="0" dirty="0"/>
          </a:p>
          <a:p>
            <a:r>
              <a:rPr lang="en-US" sz="1200" b="0" i="0" u="none" strike="noStrike" kern="1200" baseline="0" dirty="0">
                <a:solidFill>
                  <a:schemeClr val="tx1"/>
                </a:solidFill>
                <a:latin typeface="+mn-lt"/>
                <a:ea typeface="+mn-ea"/>
                <a:cs typeface="+mn-cs"/>
              </a:rPr>
              <a:t>The purchase of prepared foods is a regular habit for most adults, with expenditures outpacing those of foods purchased for household meal preparation.</a:t>
            </a:r>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Additionally, the younger generation of American adults are spending an even larger proportion of their total food dollars on prepared foods than are older generations. When adults prepare meals themselves, they have more control over the types of food ingredients selected and can focus on choosing nutrient-dense options that contribute to food group goals with little or no added sugars and saturated fat and less sodium.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some adults, preparing and consuming healthy meals at home will mean adopting a new habit and/or learning new skills, such as meal planning. It is not realistic or desirable to avoid the purchase and consumption of foods prepared by others. However, foods prepared outside of the home can contribute to the overconsumption of calories as a result of large portion sizes and methods of preparation. Health promotion activities that center on increasing consumer knowledge and access to healthy options in the places where Americans purchase prepared foods are needed.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Health professionals play an important role in supporting adults’ healthy eating behaviors. Helping adults become more aware of the foods and beverages that make up their typical dietary patterns and identifying areas for improvement can empower individuals to make changes to the types of foods they purchase or prepare. Teaching skills like cooking and meal planning and helping adults understand how to read labels or make healthy menu substitutions also will support the adoption of a healthy dietary pattern during this life stage. </a:t>
            </a:r>
          </a:p>
          <a:p>
            <a:endParaRPr lang="en-US" b="0" baseline="0" dirty="0"/>
          </a:p>
          <a:p>
            <a:r>
              <a:rPr lang="en-US" b="0" baseline="0" dirty="0"/>
              <a:t>Lastly, community support is also needed. In settings where adults spend their time, organizational practices, approaches, and/or policies should support improved dietary patterns. Strategies include offering healthy meals and snacks in workplace cafeterias and vending machines or implementing educational programs tailored to working adults.</a:t>
            </a:r>
            <a:endParaRPr lang="en-US" b="0" dirty="0"/>
          </a:p>
        </p:txBody>
      </p:sp>
      <p:sp>
        <p:nvSpPr>
          <p:cNvPr id="4" name="Slide Number Placeholder 3"/>
          <p:cNvSpPr>
            <a:spLocks noGrp="1"/>
          </p:cNvSpPr>
          <p:nvPr>
            <p:ph type="sldNum" sz="quarter" idx="10"/>
          </p:nvPr>
        </p:nvSpPr>
        <p:spPr/>
        <p:txBody>
          <a:bodyPr/>
          <a:lstStyle/>
          <a:p>
            <a:fld id="{AD350C03-EA70-4208-8557-6A069E470423}" type="slidenum">
              <a:rPr lang="en-US" smtClean="0"/>
              <a:t>103</a:t>
            </a:fld>
            <a:endParaRPr lang="en-US"/>
          </a:p>
        </p:txBody>
      </p:sp>
    </p:spTree>
    <p:extLst>
      <p:ext uri="{BB962C8B-B14F-4D97-AF65-F5344CB8AC3E}">
        <p14:creationId xmlns:p14="http://schemas.microsoft.com/office/powerpoint/2010/main" val="21410947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healthy dietary pattern can only be achieved when adequate resources and supports exist in the places where adults live, work, and gather. Food access is crucial for adults to achieve a healthy dietary pattern and is influenced by diverse factors. Food insecurity, which occurs when access to nutritionally adequate and safe food is</a:t>
            </a:r>
          </a:p>
          <a:p>
            <a:r>
              <a:rPr lang="en-US" sz="1200" b="0" i="0" u="none" strike="noStrike" kern="1200" baseline="0" dirty="0">
                <a:solidFill>
                  <a:schemeClr val="tx1"/>
                </a:solidFill>
                <a:latin typeface="+mn-lt"/>
                <a:ea typeface="+mn-ea"/>
                <a:cs typeface="+mn-cs"/>
              </a:rPr>
              <a:t>limited or uncertain, is most prevalent in households with children and in single-parent households. Income is one of the primary characteristics associated with food insecurity. The following programs serve as resources for adults:</a:t>
            </a:r>
          </a:p>
          <a:p>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Supplemental Nutrition Assistance Program (SNAP) </a:t>
            </a:r>
            <a:r>
              <a:rPr lang="en-US" sz="1200" b="0" i="0" u="none" strike="noStrike" kern="1200" baseline="0" dirty="0">
                <a:solidFill>
                  <a:schemeClr val="tx1"/>
                </a:solidFill>
                <a:latin typeface="+mn-lt"/>
                <a:ea typeface="+mn-ea"/>
                <a:cs typeface="+mn-cs"/>
              </a:rPr>
              <a:t>or the </a:t>
            </a:r>
            <a:r>
              <a:rPr lang="en-US" sz="1200" b="1" i="0" u="none" strike="noStrike" kern="1200" baseline="0" dirty="0">
                <a:solidFill>
                  <a:schemeClr val="tx1"/>
                </a:solidFill>
                <a:latin typeface="+mn-lt"/>
                <a:ea typeface="+mn-ea"/>
                <a:cs typeface="+mn-cs"/>
              </a:rPr>
              <a:t>Food Distribution Program on Indian Reservations (FDPIR)</a:t>
            </a:r>
            <a:r>
              <a:rPr lang="en-US" sz="1200" b="0" i="0" u="none" strike="noStrike" kern="1200" baseline="0" dirty="0">
                <a:solidFill>
                  <a:schemeClr val="tx1"/>
                </a:solidFill>
                <a:latin typeface="+mn-lt"/>
                <a:ea typeface="+mn-ea"/>
                <a:cs typeface="+mn-cs"/>
              </a:rPr>
              <a:t>, serve as a resource for low-income adults by supplementing food budgets to support healthy lifestyles. </a:t>
            </a:r>
          </a:p>
          <a:p>
            <a:pPr marL="171450" indent="-171450">
              <a:buFont typeface="Arial" panose="020B0604020202020204" pitchFamily="34" charset="0"/>
              <a:buChar char="•"/>
            </a:pPr>
            <a:endParaRPr lang="fr-FR" sz="1200" b="1"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Additional Government and non-Government resources, such as food banks or community meal sites and programming offered through </a:t>
            </a:r>
            <a:r>
              <a:rPr lang="en-US" sz="1200" b="1" i="0" u="none" strike="noStrike" kern="1200" baseline="0" dirty="0">
                <a:solidFill>
                  <a:schemeClr val="tx1"/>
                </a:solidFill>
                <a:latin typeface="+mn-lt"/>
                <a:ea typeface="+mn-ea"/>
                <a:cs typeface="+mn-cs"/>
              </a:rPr>
              <a:t>SNAP Education (SNAP-Ed) </a:t>
            </a:r>
            <a:r>
              <a:rPr lang="en-US" sz="1200" b="0" i="0" u="none" strike="noStrike" kern="1200" baseline="0" dirty="0">
                <a:solidFill>
                  <a:schemeClr val="tx1"/>
                </a:solidFill>
                <a:latin typeface="+mn-lt"/>
                <a:ea typeface="+mn-ea"/>
                <a:cs typeface="+mn-cs"/>
              </a:rPr>
              <a:t>and the </a:t>
            </a:r>
            <a:r>
              <a:rPr lang="en-US" sz="1200" b="1" i="0" u="none" strike="noStrike" kern="1200" baseline="0" dirty="0">
                <a:solidFill>
                  <a:schemeClr val="tx1"/>
                </a:solidFill>
                <a:latin typeface="+mn-lt"/>
                <a:ea typeface="+mn-ea"/>
                <a:cs typeface="+mn-cs"/>
              </a:rPr>
              <a:t>Expanded Food and Nutrition Education Program (EFNEP)</a:t>
            </a:r>
            <a:r>
              <a:rPr lang="en-US" sz="1200" b="0" i="0" u="none" strike="noStrike" kern="1200" baseline="0" dirty="0">
                <a:solidFill>
                  <a:schemeClr val="tx1"/>
                </a:solidFill>
                <a:latin typeface="+mn-lt"/>
                <a:ea typeface="+mn-ea"/>
                <a:cs typeface="+mn-cs"/>
              </a:rPr>
              <a:t>, play a role in providing food and educational resources to support adults in making healthy food choices within a limited budget.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Innovative approaches to support health, such as incentive programs at farmers markets or healthy corner-store initiatives, continue to expand. Continued attention and creativity in approaches to expand food access are needed to support a healthy dietary pattern for adults and the larger social networks that they influence.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D350C03-EA70-4208-8557-6A069E470423}" type="slidenum">
              <a:rPr lang="en-US" smtClean="0"/>
              <a:t>104</a:t>
            </a:fld>
            <a:endParaRPr lang="en-US"/>
          </a:p>
        </p:txBody>
      </p:sp>
    </p:spTree>
    <p:extLst>
      <p:ext uri="{BB962C8B-B14F-4D97-AF65-F5344CB8AC3E}">
        <p14:creationId xmlns:p14="http://schemas.microsoft.com/office/powerpoint/2010/main" val="1608375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Chapter 5 </a:t>
            </a:r>
            <a:r>
              <a:rPr lang="en-US" sz="1200" b="0" i="0" u="none" strike="noStrike" kern="1200" baseline="0" dirty="0">
                <a:solidFill>
                  <a:schemeClr val="tx1"/>
                </a:solidFill>
                <a:latin typeface="+mn-lt"/>
                <a:ea typeface="+mn-ea"/>
                <a:cs typeface="+mn-cs"/>
              </a:rPr>
              <a:t>addresses some important nutritional considerations for women before pregnancy and contains nutrition guidance for women during pregnancy and lactation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Pregnancy and lactation are special stages of life for women, and nutrition plays a vital role before, during, and after these life stages to support the health of the mother and her child.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Following a healthy dietary pattern is especially important for those who are pregnant or lactating for several reasons. Increased calorie and nutrient intakes are necessary to support the growth and development of the baby and to maintain the mother’s health. Consuming a healthy dietary pattern before and during pregnancy also may improve pregnancy outcomes. In addition, following a healthy dietary pattern before and during pregnancy and lactation has the potential to affect health outcomes for both the mother and child in subsequent life stages.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Following a healthy dietary pattern is especially important for those who are pregnant or lactating for several reasons:</a:t>
            </a:r>
            <a:r>
              <a:rPr lang="en-US" sz="120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Increased calorie and nutrient intakes are necessary to support the growth and development of the baby and to maintain the mother’s health.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Consuming a healthy dietary pattern before and during pregnancy also may improve pregnancy outcomes.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addition, following a healthy dietary pattern before and during pregnancy and lactation has the potential to affect health outcomes for both the mother and child in subsequent life stages. </a:t>
            </a:r>
          </a:p>
          <a:p>
            <a:endParaRPr lang="en-US" dirty="0"/>
          </a:p>
        </p:txBody>
      </p:sp>
      <p:sp>
        <p:nvSpPr>
          <p:cNvPr id="4" name="Slide Number Placeholder 3"/>
          <p:cNvSpPr>
            <a:spLocks noGrp="1"/>
          </p:cNvSpPr>
          <p:nvPr>
            <p:ph type="sldNum" sz="quarter" idx="10"/>
          </p:nvPr>
        </p:nvSpPr>
        <p:spPr/>
        <p:txBody>
          <a:bodyPr/>
          <a:lstStyle/>
          <a:p>
            <a:fld id="{AD350C03-EA70-4208-8557-6A069E470423}" type="slidenum">
              <a:rPr lang="en-US" smtClean="0"/>
              <a:t>105</a:t>
            </a:fld>
            <a:endParaRPr lang="en-US"/>
          </a:p>
        </p:txBody>
      </p:sp>
    </p:spTree>
    <p:extLst>
      <p:ext uri="{BB962C8B-B14F-4D97-AF65-F5344CB8AC3E}">
        <p14:creationId xmlns:p14="http://schemas.microsoft.com/office/powerpoint/2010/main" val="35557219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510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uid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4706" y="1636776"/>
            <a:ext cx="104504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descr="Icon&#10;&#10;Description automatically generated">
            <a:extLst>
              <a:ext uri="{FF2B5EF4-FFF2-40B4-BE49-F238E27FC236}">
                <a16:creationId xmlns:a16="http://schemas.microsoft.com/office/drawing/2014/main" id="{CB83FD15-D58D-FD4F-BCA7-8F5DAEC95402}"/>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1" name="Slide Number Placeholder 5">
            <a:extLst>
              <a:ext uri="{FF2B5EF4-FFF2-40B4-BE49-F238E27FC236}">
                <a16:creationId xmlns:a16="http://schemas.microsoft.com/office/drawing/2014/main" id="{6C4485B4-BDB1-5545-8163-00B9D9F42D9F}"/>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3" name="Picture 12" descr="Shape, circle&#10;&#10;Description automatically generated">
            <a:extLst>
              <a:ext uri="{FF2B5EF4-FFF2-40B4-BE49-F238E27FC236}">
                <a16:creationId xmlns:a16="http://schemas.microsoft.com/office/drawing/2014/main" id="{F34249F4-CFFE-184E-A9D9-F202CE1373AC}"/>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FA2D28A9-38F7-4604-B1BD-A63706ED597B}"/>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81626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uid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4706" y="1636776"/>
            <a:ext cx="104504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descr="Icon&#10;&#10;Description automatically generated">
            <a:extLst>
              <a:ext uri="{FF2B5EF4-FFF2-40B4-BE49-F238E27FC236}">
                <a16:creationId xmlns:a16="http://schemas.microsoft.com/office/drawing/2014/main" id="{5804D00E-1216-D74C-A650-97DBAE3146ED}"/>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EB87F62F-1641-DE47-A01D-EA512E33AE1E}"/>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B985D028-A54B-A244-9890-6C6702CF2FF1}"/>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E565D90C-3048-4406-8E6F-C0579CF4287C}"/>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704610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uidelin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4706" y="1636776"/>
            <a:ext cx="104504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descr="A picture containing icon&#10;&#10;Description automatically generated">
            <a:extLst>
              <a:ext uri="{FF2B5EF4-FFF2-40B4-BE49-F238E27FC236}">
                <a16:creationId xmlns:a16="http://schemas.microsoft.com/office/drawing/2014/main" id="{A81CEBB1-8CA6-4544-949A-3DC14053C75D}"/>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7AE2651B-400A-0B48-942A-744442DE9AAD}"/>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9C625925-3B5A-884A-A8AB-C51A834BC243}"/>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24913E82-BD34-4395-BB18-77E655D55A95}"/>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532646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elin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2942" y="1636776"/>
            <a:ext cx="1045048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Icon&#10;&#10;Description automatically generated">
            <a:extLst>
              <a:ext uri="{FF2B5EF4-FFF2-40B4-BE49-F238E27FC236}">
                <a16:creationId xmlns:a16="http://schemas.microsoft.com/office/drawing/2014/main" id="{1AFA458B-7A00-0645-BCDA-186C4F22911F}"/>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EE7CDC8E-B3DC-4F47-B919-BCFE9B362209}"/>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4" name="Picture 13" descr="Shape, circle&#10;&#10;Description automatically generated">
            <a:extLst>
              <a:ext uri="{FF2B5EF4-FFF2-40B4-BE49-F238E27FC236}">
                <a16:creationId xmlns:a16="http://schemas.microsoft.com/office/drawing/2014/main" id="{800D09EB-CA45-E944-BA98-06889B9F9541}"/>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607751C7-C3FF-462C-99C6-471CC32EAEBD}"/>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10651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EB90-876C-0742-9372-99CFE76F783E}"/>
              </a:ext>
            </a:extLst>
          </p:cNvPr>
          <p:cNvSpPr>
            <a:spLocks noGrp="1"/>
          </p:cNvSpPr>
          <p:nvPr>
            <p:ph type="title"/>
          </p:nvPr>
        </p:nvSpPr>
        <p:spPr>
          <a:xfrm>
            <a:off x="831851" y="1709742"/>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7C737A8E-7BD5-8B40-BE6B-1A4F43974077}"/>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Rectangle 8">
            <a:extLst>
              <a:ext uri="{FF2B5EF4-FFF2-40B4-BE49-F238E27FC236}">
                <a16:creationId xmlns:a16="http://schemas.microsoft.com/office/drawing/2014/main" id="{96ABDEA0-43D3-C64E-A181-565FCD87483B}"/>
              </a:ext>
            </a:extLst>
          </p:cNvPr>
          <p:cNvSpPr/>
          <p:nvPr userDrawn="1"/>
        </p:nvSpPr>
        <p:spPr>
          <a:xfrm>
            <a:off x="0" y="3136106"/>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a:extLst>
              <a:ext uri="{FF2B5EF4-FFF2-40B4-BE49-F238E27FC236}">
                <a16:creationId xmlns:a16="http://schemas.microsoft.com/office/drawing/2014/main" id="{9A344400-ECF8-1E42-92D6-6B52B1A80F31}"/>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1785E9A6-4B23-664C-9FA4-8C1F8F4DAB58}"/>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2" name="Picture 11" descr="Shape, circle&#10;&#10;Description automatically generated">
            <a:extLst>
              <a:ext uri="{FF2B5EF4-FFF2-40B4-BE49-F238E27FC236}">
                <a16:creationId xmlns:a16="http://schemas.microsoft.com/office/drawing/2014/main" id="{7101814F-CA5B-D34A-A4EC-4E8A887E00AF}"/>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3" name="Picture 12">
            <a:extLst>
              <a:ext uri="{FF2B5EF4-FFF2-40B4-BE49-F238E27FC236}">
                <a16:creationId xmlns:a16="http://schemas.microsoft.com/office/drawing/2014/main" id="{69F6ACA9-9DB1-4D3F-A08D-40DBE7FF9060}"/>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464225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A375-FA4F-7341-BB6C-B11231FAFBE1}"/>
              </a:ext>
            </a:extLst>
          </p:cNvPr>
          <p:cNvSpPr>
            <a:spLocks noGrp="1"/>
          </p:cNvSpPr>
          <p:nvPr>
            <p:ph type="title"/>
          </p:nvPr>
        </p:nvSpPr>
        <p:spPr>
          <a:xfrm>
            <a:off x="906292" y="15544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D4F2C0-1E77-8645-97E7-70690C336235}"/>
              </a:ext>
            </a:extLst>
          </p:cNvPr>
          <p:cNvSpPr>
            <a:spLocks noGrp="1"/>
          </p:cNvSpPr>
          <p:nvPr>
            <p:ph type="body" idx="1"/>
          </p:nvPr>
        </p:nvSpPr>
        <p:spPr>
          <a:xfrm>
            <a:off x="906293" y="1481011"/>
            <a:ext cx="5157787" cy="6430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9CD29B-433F-794B-9E9C-78765474F47C}"/>
              </a:ext>
            </a:extLst>
          </p:cNvPr>
          <p:cNvSpPr>
            <a:spLocks noGrp="1"/>
          </p:cNvSpPr>
          <p:nvPr>
            <p:ph sz="half" idx="2"/>
          </p:nvPr>
        </p:nvSpPr>
        <p:spPr>
          <a:xfrm>
            <a:off x="906293" y="2124023"/>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E47FAB-1C03-E344-83D6-90769920C5BE}"/>
              </a:ext>
            </a:extLst>
          </p:cNvPr>
          <p:cNvSpPr>
            <a:spLocks noGrp="1"/>
          </p:cNvSpPr>
          <p:nvPr>
            <p:ph type="body" sz="quarter" idx="3"/>
          </p:nvPr>
        </p:nvSpPr>
        <p:spPr>
          <a:xfrm>
            <a:off x="6238706" y="1481011"/>
            <a:ext cx="5183188" cy="6430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C22BD9A-147E-D247-8B8F-F23283CB02D6}"/>
              </a:ext>
            </a:extLst>
          </p:cNvPr>
          <p:cNvSpPr>
            <a:spLocks noGrp="1"/>
          </p:cNvSpPr>
          <p:nvPr>
            <p:ph sz="quarter" idx="4"/>
          </p:nvPr>
        </p:nvSpPr>
        <p:spPr>
          <a:xfrm>
            <a:off x="6238706" y="2124023"/>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45AB6AD-D745-5042-AF21-1E9124B2DB36}"/>
              </a:ext>
            </a:extLst>
          </p:cNvPr>
          <p:cNvSpPr/>
          <p:nvPr userDrawn="1"/>
        </p:nvSpPr>
        <p:spPr>
          <a:xfrm>
            <a:off x="0" y="749808"/>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Slide Number Placeholder 5">
            <a:extLst>
              <a:ext uri="{FF2B5EF4-FFF2-40B4-BE49-F238E27FC236}">
                <a16:creationId xmlns:a16="http://schemas.microsoft.com/office/drawing/2014/main" id="{2883366F-5AB1-AB47-A2C0-849135AE4D6B}"/>
              </a:ext>
            </a:extLst>
          </p:cNvPr>
          <p:cNvSpPr>
            <a:spLocks noGrp="1"/>
          </p:cNvSpPr>
          <p:nvPr>
            <p:ph type="sldNum" sz="quarter" idx="10"/>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5" name="Picture 14" descr="Shape, circle&#10;&#10;Description automatically generated">
            <a:extLst>
              <a:ext uri="{FF2B5EF4-FFF2-40B4-BE49-F238E27FC236}">
                <a16:creationId xmlns:a16="http://schemas.microsoft.com/office/drawing/2014/main" id="{5393B125-1F86-A643-A33E-B168C8D44CFE}"/>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6" name="Picture 15" descr="Shape, circle&#10;&#10;Description automatically generated">
            <a:extLst>
              <a:ext uri="{FF2B5EF4-FFF2-40B4-BE49-F238E27FC236}">
                <a16:creationId xmlns:a16="http://schemas.microsoft.com/office/drawing/2014/main" id="{76B87AFD-AE72-6A48-BD42-6C1A8F53C91B}"/>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CE8CC3EF-D2AC-4298-99F9-F208674E3D6C}"/>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195929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EE544379-F6FE-1E41-ACFE-EAA35D70C320}"/>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4" name="Picture 3">
            <a:extLst>
              <a:ext uri="{FF2B5EF4-FFF2-40B4-BE49-F238E27FC236}">
                <a16:creationId xmlns:a16="http://schemas.microsoft.com/office/drawing/2014/main" id="{57592FC8-B15B-4AA0-800A-FC89E9358A5B}"/>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658077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F2685B79-0BF5-544E-9840-1DE64C1E058A}"/>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7" name="Picture 6">
            <a:extLst>
              <a:ext uri="{FF2B5EF4-FFF2-40B4-BE49-F238E27FC236}">
                <a16:creationId xmlns:a16="http://schemas.microsoft.com/office/drawing/2014/main" id="{503939F9-A1FD-4BE6-A128-537DC4384DDA}"/>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098600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Divid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8D621DC9-5724-6644-AEFB-C5409A678E13}"/>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E0DB5790-BE27-41F3-BD8D-5408CAB8093E}"/>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2907946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Divid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4F261746-FCEC-D44B-A3F1-B35BE8245B40}"/>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DFC23DF4-319B-400A-996A-EEDBD392D8C1}"/>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2197813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23D83B7-D373-6B4A-BEC4-AE6D7E4550F9}"/>
              </a:ext>
            </a:extLst>
          </p:cNvPr>
          <p:cNvSpPr/>
          <p:nvPr userDrawn="1"/>
        </p:nvSpPr>
        <p:spPr>
          <a:xfrm>
            <a:off x="4123944" y="1481328"/>
            <a:ext cx="822960" cy="822960"/>
          </a:xfrm>
          <a:prstGeom prst="ellipse">
            <a:avLst/>
          </a:prstGeom>
          <a:solidFill>
            <a:srgbClr val="F07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19BC76A8-2A37-0A41-AC83-55D1E40AF60D}"/>
              </a:ext>
            </a:extLst>
          </p:cNvPr>
          <p:cNvSpPr/>
          <p:nvPr userDrawn="1"/>
        </p:nvSpPr>
        <p:spPr>
          <a:xfrm>
            <a:off x="6355080" y="1481328"/>
            <a:ext cx="822960" cy="822960"/>
          </a:xfrm>
          <a:prstGeom prst="ellipse">
            <a:avLst/>
          </a:prstGeom>
          <a:solidFill>
            <a:srgbClr val="FCC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E314CAB0-250D-A342-9512-618A716332B3}"/>
              </a:ext>
            </a:extLst>
          </p:cNvPr>
          <p:cNvSpPr/>
          <p:nvPr userDrawn="1"/>
        </p:nvSpPr>
        <p:spPr>
          <a:xfrm>
            <a:off x="5239512" y="1481328"/>
            <a:ext cx="822960" cy="822960"/>
          </a:xfrm>
          <a:prstGeom prst="ellipse">
            <a:avLst/>
          </a:prstGeom>
          <a:solidFill>
            <a:srgbClr val="F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FFFAE521-B542-1946-A3D6-EA005C0D8705}"/>
              </a:ext>
            </a:extLst>
          </p:cNvPr>
          <p:cNvSpPr/>
          <p:nvPr userDrawn="1"/>
        </p:nvSpPr>
        <p:spPr>
          <a:xfrm>
            <a:off x="7470648" y="1481328"/>
            <a:ext cx="822960" cy="822960"/>
          </a:xfrm>
          <a:prstGeom prst="ellipse">
            <a:avLst/>
          </a:prstGeom>
          <a:solidFill>
            <a:srgbClr val="F3E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8A50041E-FE53-3D45-8E87-2AD0764424EA}"/>
              </a:ext>
            </a:extLst>
          </p:cNvPr>
          <p:cNvSpPr/>
          <p:nvPr userDrawn="1"/>
        </p:nvSpPr>
        <p:spPr>
          <a:xfrm>
            <a:off x="4123944" y="2432304"/>
            <a:ext cx="822960" cy="822960"/>
          </a:xfrm>
          <a:prstGeom prst="ellipse">
            <a:avLst/>
          </a:prstGeom>
          <a:solidFill>
            <a:srgbClr val="014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5F549DD6-65C1-0D40-AFAC-FE65D24DE835}"/>
              </a:ext>
            </a:extLst>
          </p:cNvPr>
          <p:cNvSpPr/>
          <p:nvPr userDrawn="1"/>
        </p:nvSpPr>
        <p:spPr>
          <a:xfrm>
            <a:off x="5239512" y="2432304"/>
            <a:ext cx="822960" cy="822960"/>
          </a:xfrm>
          <a:prstGeom prst="ellipse">
            <a:avLst/>
          </a:prstGeom>
          <a:solidFill>
            <a:srgbClr val="025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F73E32B9-0819-0B4B-82A9-013958633DD4}"/>
              </a:ext>
            </a:extLst>
          </p:cNvPr>
          <p:cNvSpPr/>
          <p:nvPr userDrawn="1"/>
        </p:nvSpPr>
        <p:spPr>
          <a:xfrm>
            <a:off x="6355080" y="2432304"/>
            <a:ext cx="822960" cy="822960"/>
          </a:xfrm>
          <a:prstGeom prst="ellipse">
            <a:avLst/>
          </a:prstGeom>
          <a:solidFill>
            <a:srgbClr val="90C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25D706EF-712F-6742-8F00-92C348705B53}"/>
              </a:ext>
            </a:extLst>
          </p:cNvPr>
          <p:cNvSpPr/>
          <p:nvPr userDrawn="1"/>
        </p:nvSpPr>
        <p:spPr>
          <a:xfrm>
            <a:off x="7470648" y="2432304"/>
            <a:ext cx="822960" cy="822960"/>
          </a:xfrm>
          <a:prstGeom prst="ellipse">
            <a:avLst/>
          </a:prstGeom>
          <a:solidFill>
            <a:srgbClr val="C4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FB771B0C-10BC-AD44-B21F-2016E61CC6DA}"/>
              </a:ext>
            </a:extLst>
          </p:cNvPr>
          <p:cNvSpPr/>
          <p:nvPr userDrawn="1"/>
        </p:nvSpPr>
        <p:spPr>
          <a:xfrm>
            <a:off x="4123944" y="3419856"/>
            <a:ext cx="822960" cy="822960"/>
          </a:xfrm>
          <a:prstGeom prst="ellipse">
            <a:avLst/>
          </a:prstGeom>
          <a:solidFill>
            <a:srgbClr val="654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3B896798-50B1-8A47-BCD9-6AC63520676F}"/>
              </a:ext>
            </a:extLst>
          </p:cNvPr>
          <p:cNvSpPr/>
          <p:nvPr userDrawn="1"/>
        </p:nvSpPr>
        <p:spPr>
          <a:xfrm>
            <a:off x="5239512" y="3419856"/>
            <a:ext cx="822960" cy="822960"/>
          </a:xfrm>
          <a:prstGeom prst="ellipse">
            <a:avLst/>
          </a:prstGeom>
          <a:solidFill>
            <a:srgbClr val="7F4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D6334407-762D-2747-A204-7C5B040686E8}"/>
              </a:ext>
            </a:extLst>
          </p:cNvPr>
          <p:cNvSpPr/>
          <p:nvPr userDrawn="1"/>
        </p:nvSpPr>
        <p:spPr>
          <a:xfrm>
            <a:off x="6355080" y="3419856"/>
            <a:ext cx="822960" cy="822960"/>
          </a:xfrm>
          <a:prstGeom prst="ellipse">
            <a:avLst/>
          </a:prstGeom>
          <a:solidFill>
            <a:srgbClr val="B2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334AD3E9-1BEA-7F42-96A2-962942CD1584}"/>
              </a:ext>
            </a:extLst>
          </p:cNvPr>
          <p:cNvSpPr/>
          <p:nvPr userDrawn="1"/>
        </p:nvSpPr>
        <p:spPr>
          <a:xfrm>
            <a:off x="7470648" y="3419856"/>
            <a:ext cx="822960" cy="822960"/>
          </a:xfrm>
          <a:prstGeom prst="ellipse">
            <a:avLst/>
          </a:prstGeom>
          <a:solidFill>
            <a:srgbClr val="E3E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5F7E2062-3F1F-164C-808C-3C395FEACEF0}"/>
              </a:ext>
            </a:extLst>
          </p:cNvPr>
          <p:cNvSpPr/>
          <p:nvPr userDrawn="1"/>
        </p:nvSpPr>
        <p:spPr>
          <a:xfrm>
            <a:off x="4123944" y="4471416"/>
            <a:ext cx="822960" cy="822960"/>
          </a:xfrm>
          <a:prstGeom prst="ellipse">
            <a:avLst/>
          </a:prstGeom>
          <a:solidFill>
            <a:srgbClr val="42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C12E52C5-FC72-1A47-BE3F-04D96ACB5FBC}"/>
              </a:ext>
            </a:extLst>
          </p:cNvPr>
          <p:cNvSpPr/>
          <p:nvPr userDrawn="1"/>
        </p:nvSpPr>
        <p:spPr>
          <a:xfrm>
            <a:off x="5239512" y="4471416"/>
            <a:ext cx="822960" cy="8229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3B6267E7-8285-854B-9EB5-12188927E46C}"/>
              </a:ext>
            </a:extLst>
          </p:cNvPr>
          <p:cNvSpPr/>
          <p:nvPr userDrawn="1"/>
        </p:nvSpPr>
        <p:spPr>
          <a:xfrm>
            <a:off x="6355080" y="4471416"/>
            <a:ext cx="822960" cy="822960"/>
          </a:xfrm>
          <a:prstGeom prst="ellipse">
            <a:avLst/>
          </a:prstGeom>
          <a:solidFill>
            <a:srgbClr val="C1C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995747BB-5453-2B49-9556-457FF6D52249}"/>
              </a:ext>
            </a:extLst>
          </p:cNvPr>
          <p:cNvSpPr/>
          <p:nvPr userDrawn="1"/>
        </p:nvSpPr>
        <p:spPr>
          <a:xfrm>
            <a:off x="7470648" y="4471416"/>
            <a:ext cx="822960" cy="822960"/>
          </a:xfrm>
          <a:prstGeom prst="ellipse">
            <a:avLst/>
          </a:prstGeom>
          <a:solidFill>
            <a:srgbClr val="E3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53286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Divider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4B2CEF0C-54C4-0641-8FA4-522C14E18674}"/>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9879FBBA-B35B-4B66-B630-30269AB71965}"/>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18859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Divider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1E4A062-1222-F641-97BB-E048D6D9209A}"/>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3C5922F1-4561-4BC3-A33C-812B12287363}"/>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885358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Divider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1A136156-8D78-684C-A56A-511C46925042}"/>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40CDA2BD-0709-4CA8-85FF-0194366993E0}"/>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737190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Divider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6E5166F4-E6E0-0445-A449-CF29F234AE18}"/>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AA286D89-DA74-456B-916A-1446E913B615}"/>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571521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Divider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503FDC63-5253-F046-8DA5-BD330CC8BB7A}"/>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4DB97FCF-C974-4079-83FF-4E39F15935FC}"/>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17652837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Divider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2B3C0A3F-866B-504E-B4E1-D2759A14F901}"/>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80FE5DDC-A852-4F4F-9105-167A8FD363E3}"/>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715632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Divider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0313EE0F-64F0-7642-AA7F-CB013AAF3D4C}"/>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56256DDC-6650-40E3-A175-764EF29D2F5B}"/>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2002230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18F8-5B87-2648-A600-35540E141E47}"/>
              </a:ext>
            </a:extLst>
          </p:cNvPr>
          <p:cNvSpPr>
            <a:spLocks noGrp="1"/>
          </p:cNvSpPr>
          <p:nvPr>
            <p:ph type="title"/>
          </p:nvPr>
        </p:nvSpPr>
        <p:spPr>
          <a:xfrm>
            <a:off x="839788" y="26866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0D8B8-CF63-D54B-B9CE-AB542D6F912A}"/>
              </a:ext>
            </a:extLst>
          </p:cNvPr>
          <p:cNvSpPr>
            <a:spLocks noGrp="1"/>
          </p:cNvSpPr>
          <p:nvPr>
            <p:ph idx="1"/>
          </p:nvPr>
        </p:nvSpPr>
        <p:spPr>
          <a:xfrm>
            <a:off x="5183188" y="79888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409B8E-F545-1F43-97E2-E2A94FE91E2C}"/>
              </a:ext>
            </a:extLst>
          </p:cNvPr>
          <p:cNvSpPr>
            <a:spLocks noGrp="1"/>
          </p:cNvSpPr>
          <p:nvPr>
            <p:ph type="body" sz="half" idx="2"/>
          </p:nvPr>
        </p:nvSpPr>
        <p:spPr>
          <a:xfrm>
            <a:off x="839788" y="186886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11" name="Rectangle 10">
            <a:extLst>
              <a:ext uri="{FF2B5EF4-FFF2-40B4-BE49-F238E27FC236}">
                <a16:creationId xmlns:a16="http://schemas.microsoft.com/office/drawing/2014/main" id="{EA224FCC-5A15-BD40-A794-400BF834DD2B}"/>
              </a:ext>
            </a:extLst>
          </p:cNvPr>
          <p:cNvSpPr/>
          <p:nvPr userDrawn="1"/>
        </p:nvSpPr>
        <p:spPr>
          <a:xfrm>
            <a:off x="0" y="1068760"/>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Slide Number Placeholder 5">
            <a:extLst>
              <a:ext uri="{FF2B5EF4-FFF2-40B4-BE49-F238E27FC236}">
                <a16:creationId xmlns:a16="http://schemas.microsoft.com/office/drawing/2014/main" id="{B4D6CE37-BE28-2D48-A067-91CB9715BE99}"/>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0" name="Picture 9" descr="Shape, circle&#10;&#10;Description automatically generated">
            <a:extLst>
              <a:ext uri="{FF2B5EF4-FFF2-40B4-BE49-F238E27FC236}">
                <a16:creationId xmlns:a16="http://schemas.microsoft.com/office/drawing/2014/main" id="{11F5CAF1-4E3D-5645-B06F-F8369B43A031}"/>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3" name="Picture 12" descr="Shape, circle&#10;&#10;Description automatically generated">
            <a:extLst>
              <a:ext uri="{FF2B5EF4-FFF2-40B4-BE49-F238E27FC236}">
                <a16:creationId xmlns:a16="http://schemas.microsoft.com/office/drawing/2014/main" id="{50BA84F4-68B6-3C4C-A6FF-525938791699}"/>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1D182249-3E4C-4888-8071-D11B6520EE1B}"/>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9935130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024D741-BAD0-ED47-8ECF-9393C7770345}"/>
              </a:ext>
            </a:extLst>
          </p:cNvPr>
          <p:cNvSpPr>
            <a:spLocks noGrp="1"/>
          </p:cNvSpPr>
          <p:nvPr>
            <p:ph type="sldNum" sz="quarter" idx="12"/>
          </p:nvPr>
        </p:nvSpPr>
        <p:spPr>
          <a:xfrm>
            <a:off x="11465861" y="6356354"/>
            <a:ext cx="533183" cy="365125"/>
          </a:xfrm>
          <a:prstGeom prst="rect">
            <a:avLst/>
          </a:prstGeom>
        </p:spPr>
        <p:txBody>
          <a:bodyPr/>
          <a:lstStyle/>
          <a:p>
            <a:fld id="{29144624-CF1A-BF49-92E7-BD5DF6DC201D}" type="slidenum">
              <a:rPr lang="en-US" smtClean="0"/>
              <a:t>‹#›</a:t>
            </a:fld>
            <a:endParaRPr lang="en-US"/>
          </a:p>
        </p:txBody>
      </p:sp>
      <p:sp>
        <p:nvSpPr>
          <p:cNvPr id="11" name="Rectangle 10">
            <a:extLst>
              <a:ext uri="{FF2B5EF4-FFF2-40B4-BE49-F238E27FC236}">
                <a16:creationId xmlns:a16="http://schemas.microsoft.com/office/drawing/2014/main" id="{EA224FCC-5A15-BD40-A794-400BF834DD2B}"/>
              </a:ext>
            </a:extLst>
          </p:cNvPr>
          <p:cNvSpPr/>
          <p:nvPr userDrawn="1"/>
        </p:nvSpPr>
        <p:spPr>
          <a:xfrm>
            <a:off x="0" y="1257300"/>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a:extLst>
              <a:ext uri="{FF2B5EF4-FFF2-40B4-BE49-F238E27FC236}">
                <a16:creationId xmlns:a16="http://schemas.microsoft.com/office/drawing/2014/main" id="{871800A2-3480-8042-8527-D90F5E6909C1}"/>
              </a:ext>
            </a:extLst>
          </p:cNvPr>
          <p:cNvSpPr txBox="1">
            <a:spLocks/>
          </p:cNvSpPr>
          <p:nvPr userDrawn="1"/>
        </p:nvSpPr>
        <p:spPr>
          <a:xfrm>
            <a:off x="11465861" y="6425802"/>
            <a:ext cx="533183" cy="229645"/>
          </a:xfrm>
          <a:prstGeom prst="rect">
            <a:avLst/>
          </a:prstGeom>
        </p:spPr>
        <p:txBody>
          <a:bodyPr/>
          <a:lstStyle>
            <a:defPPr>
              <a:defRPr lang="en-US"/>
            </a:defPPr>
            <a:lvl1pPr marL="0" algn="l" defTabSz="914400" rtl="0" eaLnBrk="1" latinLnBrk="0" hangingPunct="1">
              <a:defRPr sz="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9144624-CF1A-BF49-92E7-BD5DF6DC201D}" type="slidenum">
              <a:rPr lang="en-US" sz="800" smtClean="0"/>
              <a:pPr algn="r"/>
              <a:t>‹#›</a:t>
            </a:fld>
            <a:endParaRPr lang="en-US" sz="800" dirty="0"/>
          </a:p>
        </p:txBody>
      </p:sp>
      <p:pic>
        <p:nvPicPr>
          <p:cNvPr id="8" name="Picture 7" descr="Shape, circle&#10;&#10;Description automatically generated">
            <a:extLst>
              <a:ext uri="{FF2B5EF4-FFF2-40B4-BE49-F238E27FC236}">
                <a16:creationId xmlns:a16="http://schemas.microsoft.com/office/drawing/2014/main" id="{EF671F0C-999E-1246-ADE9-DA9F51CEB3E4}"/>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9" name="Picture 8" descr="Shape, circle&#10;&#10;Description automatically generated">
            <a:extLst>
              <a:ext uri="{FF2B5EF4-FFF2-40B4-BE49-F238E27FC236}">
                <a16:creationId xmlns:a16="http://schemas.microsoft.com/office/drawing/2014/main" id="{EEFF1CC9-C61C-E74B-8BE2-82888469CB15}"/>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0" name="Picture 9">
            <a:extLst>
              <a:ext uri="{FF2B5EF4-FFF2-40B4-BE49-F238E27FC236}">
                <a16:creationId xmlns:a16="http://schemas.microsoft.com/office/drawing/2014/main" id="{D9BED030-9E0E-4818-81E8-665AFB67BEF3}"/>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015406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6B98-7854-EF46-BAAC-C0F0136871FE}"/>
              </a:ext>
            </a:extLst>
          </p:cNvPr>
          <p:cNvSpPr>
            <a:spLocks noGrp="1"/>
          </p:cNvSpPr>
          <p:nvPr>
            <p:ph type="title"/>
          </p:nvPr>
        </p:nvSpPr>
        <p:spPr>
          <a:xfrm>
            <a:off x="839788" y="26866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84EF646A-2B02-ED45-A0FD-15339C6304D0}"/>
              </a:ext>
            </a:extLst>
          </p:cNvPr>
          <p:cNvSpPr>
            <a:spLocks noGrp="1"/>
          </p:cNvSpPr>
          <p:nvPr>
            <p:ph type="pic" idx="1"/>
          </p:nvPr>
        </p:nvSpPr>
        <p:spPr>
          <a:xfrm>
            <a:off x="5183188" y="79888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4526A7C-7B21-DC42-92D5-2E4547C0889A}"/>
              </a:ext>
            </a:extLst>
          </p:cNvPr>
          <p:cNvSpPr>
            <a:spLocks noGrp="1"/>
          </p:cNvSpPr>
          <p:nvPr>
            <p:ph type="body" sz="half" idx="2"/>
          </p:nvPr>
        </p:nvSpPr>
        <p:spPr>
          <a:xfrm>
            <a:off x="839788" y="186886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687D7CD0-95ED-984A-84B7-E0C41E84FC44}"/>
              </a:ext>
            </a:extLst>
          </p:cNvPr>
          <p:cNvSpPr/>
          <p:nvPr userDrawn="1"/>
        </p:nvSpPr>
        <p:spPr>
          <a:xfrm>
            <a:off x="0" y="1068760"/>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Slide Number Placeholder 5">
            <a:extLst>
              <a:ext uri="{FF2B5EF4-FFF2-40B4-BE49-F238E27FC236}">
                <a16:creationId xmlns:a16="http://schemas.microsoft.com/office/drawing/2014/main" id="{5F76103B-917E-6C4E-8894-9DD3DDF767E6}"/>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4" name="Picture 13" descr="Shape, circle&#10;&#10;Description automatically generated">
            <a:extLst>
              <a:ext uri="{FF2B5EF4-FFF2-40B4-BE49-F238E27FC236}">
                <a16:creationId xmlns:a16="http://schemas.microsoft.com/office/drawing/2014/main" id="{93FD8FCE-1E4D-B741-AE4B-9592DF642DF8}"/>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5" name="Picture 14" descr="Shape, circle&#10;&#10;Description automatically generated">
            <a:extLst>
              <a:ext uri="{FF2B5EF4-FFF2-40B4-BE49-F238E27FC236}">
                <a16:creationId xmlns:a16="http://schemas.microsoft.com/office/drawing/2014/main" id="{6B53EC7D-0E12-8742-9FF5-CEAEFEF50324}"/>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0" name="Picture 9">
            <a:extLst>
              <a:ext uri="{FF2B5EF4-FFF2-40B4-BE49-F238E27FC236}">
                <a16:creationId xmlns:a16="http://schemas.microsoft.com/office/drawing/2014/main" id="{DA77C781-C61B-431D-80A0-EB8425A05B8F}"/>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750522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7735"/>
            <a:ext cx="10515600" cy="1325563"/>
          </a:xfrm>
        </p:spPr>
        <p:txBody>
          <a:bodyPr>
            <a:normAutofit/>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2942" y="1637085"/>
            <a:ext cx="10450481"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5">
            <a:extLst>
              <a:ext uri="{FF2B5EF4-FFF2-40B4-BE49-F238E27FC236}">
                <a16:creationId xmlns:a16="http://schemas.microsoft.com/office/drawing/2014/main" id="{E65F119C-36E2-8B49-95CE-6343A8526E13}"/>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2" name="Picture 11" descr="Shape, circle&#10;&#10;Description automatically generated">
            <a:extLst>
              <a:ext uri="{FF2B5EF4-FFF2-40B4-BE49-F238E27FC236}">
                <a16:creationId xmlns:a16="http://schemas.microsoft.com/office/drawing/2014/main" id="{AB86F97E-6610-B344-B764-24487C8923C2}"/>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3" name="Picture 12" descr="Shape, circle&#10;&#10;Description automatically generated">
            <a:extLst>
              <a:ext uri="{FF2B5EF4-FFF2-40B4-BE49-F238E27FC236}">
                <a16:creationId xmlns:a16="http://schemas.microsoft.com/office/drawing/2014/main" id="{2EF5989F-D0FC-6549-B56E-6D80CD859A02}"/>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4" name="Picture 3">
            <a:extLst>
              <a:ext uri="{FF2B5EF4-FFF2-40B4-BE49-F238E27FC236}">
                <a16:creationId xmlns:a16="http://schemas.microsoft.com/office/drawing/2014/main" id="{75A9F495-0C1D-46D1-BA24-34715E6F53EB}"/>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93406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6B98-7854-EF46-BAAC-C0F0136871FE}"/>
              </a:ext>
            </a:extLst>
          </p:cNvPr>
          <p:cNvSpPr>
            <a:spLocks noGrp="1"/>
          </p:cNvSpPr>
          <p:nvPr>
            <p:ph type="title"/>
          </p:nvPr>
        </p:nvSpPr>
        <p:spPr>
          <a:xfrm>
            <a:off x="839790" y="323896"/>
            <a:ext cx="10442231" cy="1018342"/>
          </a:xfrm>
        </p:spPr>
        <p:txBody>
          <a:bodyPr anchor="ctr">
            <a:normAutofit/>
          </a:bodyPr>
          <a:lstStyle>
            <a:lvl1pPr>
              <a:defRPr sz="3600"/>
            </a:lvl1pPr>
          </a:lstStyle>
          <a:p>
            <a:r>
              <a:rPr lang="en-US" dirty="0"/>
              <a:t>Click to edit Master title style</a:t>
            </a:r>
          </a:p>
        </p:txBody>
      </p:sp>
      <p:sp>
        <p:nvSpPr>
          <p:cNvPr id="9" name="Rectangle 8">
            <a:extLst>
              <a:ext uri="{FF2B5EF4-FFF2-40B4-BE49-F238E27FC236}">
                <a16:creationId xmlns:a16="http://schemas.microsoft.com/office/drawing/2014/main" id="{687D7CD0-95ED-984A-84B7-E0C41E84FC44}"/>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1">
            <a:extLst>
              <a:ext uri="{FF2B5EF4-FFF2-40B4-BE49-F238E27FC236}">
                <a16:creationId xmlns:a16="http://schemas.microsoft.com/office/drawing/2014/main" id="{19D13E93-9C0C-9347-8527-76E1D2075BD4}"/>
              </a:ext>
            </a:extLst>
          </p:cNvPr>
          <p:cNvSpPr txBox="1">
            <a:spLocks/>
          </p:cNvSpPr>
          <p:nvPr userDrawn="1"/>
        </p:nvSpPr>
        <p:spPr>
          <a:xfrm>
            <a:off x="839789" y="4000837"/>
            <a:ext cx="2445387" cy="872589"/>
          </a:xfrm>
          <a:prstGeom prst="rect">
            <a:avLst/>
          </a:prstGeom>
        </p:spPr>
        <p:txBody>
          <a:bodyPr vert="horz" lIns="91440" tIns="45720" rIns="91440" bIns="45720" rtlCol="0" anchor="ctr">
            <a:noAutofit/>
          </a:bodyPr>
          <a:lstStyle>
            <a:lvl1pPr marL="0" algn="l" defTabSz="914400" rtl="0" eaLnBrk="1" latinLnBrk="0" hangingPunct="1">
              <a:lnSpc>
                <a:spcPct val="100000"/>
              </a:lnSpc>
              <a:spcBef>
                <a:spcPct val="0"/>
              </a:spcBef>
              <a:buNone/>
              <a:defRPr lang="en-US" sz="1600" b="1" i="0" kern="1200" baseline="0" dirty="0">
                <a:solidFill>
                  <a:schemeClr val="tx1"/>
                </a:solidFill>
                <a:latin typeface="Raleway" panose="020B0503030101060003" pitchFamily="34" charset="77"/>
                <a:ea typeface="+mn-ea"/>
                <a:cs typeface="+mn-cs"/>
              </a:defRPr>
            </a:lvl1pPr>
          </a:lstStyle>
          <a:p>
            <a:r>
              <a:rPr lang="en-US" sz="1600"/>
              <a:t>Title </a:t>
            </a:r>
            <a:br>
              <a:rPr lang="en-US" sz="1600"/>
            </a:br>
            <a:r>
              <a:rPr lang="en-US" sz="1600"/>
              <a:t>Here</a:t>
            </a:r>
          </a:p>
        </p:txBody>
      </p:sp>
      <p:sp>
        <p:nvSpPr>
          <p:cNvPr id="13" name="Text Placeholder 7">
            <a:extLst>
              <a:ext uri="{FF2B5EF4-FFF2-40B4-BE49-F238E27FC236}">
                <a16:creationId xmlns:a16="http://schemas.microsoft.com/office/drawing/2014/main" id="{EE0F2113-ECAE-664F-B719-2931DA4DB016}"/>
              </a:ext>
            </a:extLst>
          </p:cNvPr>
          <p:cNvSpPr>
            <a:spLocks noGrp="1"/>
          </p:cNvSpPr>
          <p:nvPr>
            <p:ph type="body" sz="quarter" idx="13" hasCustomPrompt="1"/>
          </p:nvPr>
        </p:nvSpPr>
        <p:spPr>
          <a:xfrm>
            <a:off x="839789"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14" name="Picture Placeholder 3">
            <a:extLst>
              <a:ext uri="{FF2B5EF4-FFF2-40B4-BE49-F238E27FC236}">
                <a16:creationId xmlns:a16="http://schemas.microsoft.com/office/drawing/2014/main" id="{9B9F3D8F-C777-FF48-8093-9732854EB8C2}"/>
              </a:ext>
            </a:extLst>
          </p:cNvPr>
          <p:cNvSpPr>
            <a:spLocks noGrp="1"/>
          </p:cNvSpPr>
          <p:nvPr>
            <p:ph type="pic" sz="quarter" idx="11" hasCustomPrompt="1"/>
          </p:nvPr>
        </p:nvSpPr>
        <p:spPr>
          <a:xfrm>
            <a:off x="839789"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15" name="Text Placeholder 7">
            <a:extLst>
              <a:ext uri="{FF2B5EF4-FFF2-40B4-BE49-F238E27FC236}">
                <a16:creationId xmlns:a16="http://schemas.microsoft.com/office/drawing/2014/main" id="{96CCC155-2B2D-8C40-A6D0-52F47FBD7ED9}"/>
              </a:ext>
            </a:extLst>
          </p:cNvPr>
          <p:cNvSpPr>
            <a:spLocks noGrp="1"/>
          </p:cNvSpPr>
          <p:nvPr>
            <p:ph type="body" sz="quarter" idx="17" hasCustomPrompt="1"/>
          </p:nvPr>
        </p:nvSpPr>
        <p:spPr>
          <a:xfrm>
            <a:off x="839789"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24" name="Title 1">
            <a:extLst>
              <a:ext uri="{FF2B5EF4-FFF2-40B4-BE49-F238E27FC236}">
                <a16:creationId xmlns:a16="http://schemas.microsoft.com/office/drawing/2014/main" id="{7566354A-145C-DA4E-9C7E-75D5A90E1538}"/>
              </a:ext>
            </a:extLst>
          </p:cNvPr>
          <p:cNvSpPr txBox="1">
            <a:spLocks/>
          </p:cNvSpPr>
          <p:nvPr userDrawn="1"/>
        </p:nvSpPr>
        <p:spPr>
          <a:xfrm>
            <a:off x="3483236" y="4000837"/>
            <a:ext cx="2445387" cy="872589"/>
          </a:xfrm>
          <a:prstGeom prst="rect">
            <a:avLst/>
          </a:prstGeom>
        </p:spPr>
        <p:txBody>
          <a:bodyPr vert="horz" lIns="91440" tIns="45720" rIns="91440" bIns="45720" rtlCol="0" anchor="ctr">
            <a:noAutofit/>
          </a:bodyPr>
          <a:lstStyle>
            <a:lvl1pPr marL="0" algn="l" defTabSz="914400" rtl="0" eaLnBrk="1" latinLnBrk="0" hangingPunct="1">
              <a:lnSpc>
                <a:spcPct val="100000"/>
              </a:lnSpc>
              <a:spcBef>
                <a:spcPct val="0"/>
              </a:spcBef>
              <a:buNone/>
              <a:defRPr lang="en-US" sz="1600" b="1" i="0" kern="1200" baseline="0" dirty="0">
                <a:solidFill>
                  <a:schemeClr val="tx1"/>
                </a:solidFill>
                <a:latin typeface="Raleway" panose="020B0503030101060003" pitchFamily="34" charset="77"/>
                <a:ea typeface="+mn-ea"/>
                <a:cs typeface="+mn-cs"/>
              </a:defRPr>
            </a:lvl1pPr>
          </a:lstStyle>
          <a:p>
            <a:r>
              <a:rPr lang="en-US" sz="1600"/>
              <a:t>Title </a:t>
            </a:r>
            <a:br>
              <a:rPr lang="en-US" sz="1600"/>
            </a:br>
            <a:r>
              <a:rPr lang="en-US" sz="1600"/>
              <a:t>Here</a:t>
            </a:r>
          </a:p>
        </p:txBody>
      </p:sp>
      <p:sp>
        <p:nvSpPr>
          <p:cNvPr id="25" name="Text Placeholder 7">
            <a:extLst>
              <a:ext uri="{FF2B5EF4-FFF2-40B4-BE49-F238E27FC236}">
                <a16:creationId xmlns:a16="http://schemas.microsoft.com/office/drawing/2014/main" id="{50C3F8E5-2A26-554C-9F1C-5439C6C16FED}"/>
              </a:ext>
            </a:extLst>
          </p:cNvPr>
          <p:cNvSpPr>
            <a:spLocks noGrp="1"/>
          </p:cNvSpPr>
          <p:nvPr>
            <p:ph type="body" sz="quarter" idx="18" hasCustomPrompt="1"/>
          </p:nvPr>
        </p:nvSpPr>
        <p:spPr>
          <a:xfrm>
            <a:off x="3483236"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26" name="Picture Placeholder 3">
            <a:extLst>
              <a:ext uri="{FF2B5EF4-FFF2-40B4-BE49-F238E27FC236}">
                <a16:creationId xmlns:a16="http://schemas.microsoft.com/office/drawing/2014/main" id="{9A8CC0C1-2736-F844-8974-3317AE50FE3C}"/>
              </a:ext>
            </a:extLst>
          </p:cNvPr>
          <p:cNvSpPr>
            <a:spLocks noGrp="1"/>
          </p:cNvSpPr>
          <p:nvPr>
            <p:ph type="pic" sz="quarter" idx="19" hasCustomPrompt="1"/>
          </p:nvPr>
        </p:nvSpPr>
        <p:spPr>
          <a:xfrm>
            <a:off x="3483236"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27" name="Text Placeholder 7">
            <a:extLst>
              <a:ext uri="{FF2B5EF4-FFF2-40B4-BE49-F238E27FC236}">
                <a16:creationId xmlns:a16="http://schemas.microsoft.com/office/drawing/2014/main" id="{B6830681-563E-CD44-9D6E-51FF0FBBE698}"/>
              </a:ext>
            </a:extLst>
          </p:cNvPr>
          <p:cNvSpPr>
            <a:spLocks noGrp="1"/>
          </p:cNvSpPr>
          <p:nvPr>
            <p:ph type="body" sz="quarter" idx="20" hasCustomPrompt="1"/>
          </p:nvPr>
        </p:nvSpPr>
        <p:spPr>
          <a:xfrm>
            <a:off x="3483236"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28" name="Title 1">
            <a:extLst>
              <a:ext uri="{FF2B5EF4-FFF2-40B4-BE49-F238E27FC236}">
                <a16:creationId xmlns:a16="http://schemas.microsoft.com/office/drawing/2014/main" id="{4A68CFFC-3BE6-7541-B1F0-C518F2645509}"/>
              </a:ext>
            </a:extLst>
          </p:cNvPr>
          <p:cNvSpPr txBox="1">
            <a:spLocks/>
          </p:cNvSpPr>
          <p:nvPr userDrawn="1"/>
        </p:nvSpPr>
        <p:spPr>
          <a:xfrm>
            <a:off x="6151621" y="4000837"/>
            <a:ext cx="2445387" cy="872589"/>
          </a:xfrm>
          <a:prstGeom prst="rect">
            <a:avLst/>
          </a:prstGeom>
        </p:spPr>
        <p:txBody>
          <a:bodyPr vert="horz" lIns="91440" tIns="45720" rIns="91440" bIns="45720" rtlCol="0" anchor="ctr">
            <a:noAutofit/>
          </a:bodyPr>
          <a:lstStyle>
            <a:lvl1pPr marL="0" algn="l" defTabSz="914400" rtl="0" eaLnBrk="1" latinLnBrk="0" hangingPunct="1">
              <a:lnSpc>
                <a:spcPct val="100000"/>
              </a:lnSpc>
              <a:spcBef>
                <a:spcPct val="0"/>
              </a:spcBef>
              <a:buNone/>
              <a:defRPr lang="en-US" sz="1600" b="1" i="0" kern="1200" baseline="0" dirty="0">
                <a:solidFill>
                  <a:schemeClr val="tx1"/>
                </a:solidFill>
                <a:latin typeface="Raleway" panose="020B0503030101060003" pitchFamily="34" charset="77"/>
                <a:ea typeface="+mn-ea"/>
                <a:cs typeface="+mn-cs"/>
              </a:defRPr>
            </a:lvl1pPr>
          </a:lstStyle>
          <a:p>
            <a:r>
              <a:rPr lang="en-US" sz="1600"/>
              <a:t>Title </a:t>
            </a:r>
            <a:br>
              <a:rPr lang="en-US" sz="1600"/>
            </a:br>
            <a:r>
              <a:rPr lang="en-US" sz="1600"/>
              <a:t>Here</a:t>
            </a:r>
          </a:p>
        </p:txBody>
      </p:sp>
      <p:sp>
        <p:nvSpPr>
          <p:cNvPr id="29" name="Text Placeholder 7">
            <a:extLst>
              <a:ext uri="{FF2B5EF4-FFF2-40B4-BE49-F238E27FC236}">
                <a16:creationId xmlns:a16="http://schemas.microsoft.com/office/drawing/2014/main" id="{21C2B6F7-4487-B847-94B1-C9E5BE2D785A}"/>
              </a:ext>
            </a:extLst>
          </p:cNvPr>
          <p:cNvSpPr>
            <a:spLocks noGrp="1"/>
          </p:cNvSpPr>
          <p:nvPr>
            <p:ph type="body" sz="quarter" idx="21" hasCustomPrompt="1"/>
          </p:nvPr>
        </p:nvSpPr>
        <p:spPr>
          <a:xfrm>
            <a:off x="6151621"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30" name="Picture Placeholder 3">
            <a:extLst>
              <a:ext uri="{FF2B5EF4-FFF2-40B4-BE49-F238E27FC236}">
                <a16:creationId xmlns:a16="http://schemas.microsoft.com/office/drawing/2014/main" id="{27689376-D81A-0047-82DF-71D6ADC2CC68}"/>
              </a:ext>
            </a:extLst>
          </p:cNvPr>
          <p:cNvSpPr>
            <a:spLocks noGrp="1"/>
          </p:cNvSpPr>
          <p:nvPr>
            <p:ph type="pic" sz="quarter" idx="22" hasCustomPrompt="1"/>
          </p:nvPr>
        </p:nvSpPr>
        <p:spPr>
          <a:xfrm>
            <a:off x="6151621"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31" name="Text Placeholder 7">
            <a:extLst>
              <a:ext uri="{FF2B5EF4-FFF2-40B4-BE49-F238E27FC236}">
                <a16:creationId xmlns:a16="http://schemas.microsoft.com/office/drawing/2014/main" id="{37B19C7F-0356-704E-A01C-7F74C76EB8A4}"/>
              </a:ext>
            </a:extLst>
          </p:cNvPr>
          <p:cNvSpPr>
            <a:spLocks noGrp="1"/>
          </p:cNvSpPr>
          <p:nvPr>
            <p:ph type="body" sz="quarter" idx="23" hasCustomPrompt="1"/>
          </p:nvPr>
        </p:nvSpPr>
        <p:spPr>
          <a:xfrm>
            <a:off x="6151621"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32" name="Title 1">
            <a:extLst>
              <a:ext uri="{FF2B5EF4-FFF2-40B4-BE49-F238E27FC236}">
                <a16:creationId xmlns:a16="http://schemas.microsoft.com/office/drawing/2014/main" id="{5707CF07-E44C-6340-AC78-4B1B8D9D565A}"/>
              </a:ext>
            </a:extLst>
          </p:cNvPr>
          <p:cNvSpPr txBox="1">
            <a:spLocks/>
          </p:cNvSpPr>
          <p:nvPr userDrawn="1"/>
        </p:nvSpPr>
        <p:spPr>
          <a:xfrm>
            <a:off x="8836633" y="4000837"/>
            <a:ext cx="2445387" cy="872589"/>
          </a:xfrm>
          <a:prstGeom prst="rect">
            <a:avLst/>
          </a:prstGeom>
        </p:spPr>
        <p:txBody>
          <a:bodyPr vert="horz" lIns="91440" tIns="45720" rIns="91440" bIns="45720" rtlCol="0" anchor="ctr">
            <a:noAutofit/>
          </a:bodyPr>
          <a:lstStyle>
            <a:lvl1pPr marL="0" algn="l" defTabSz="914400" rtl="0" eaLnBrk="1" latinLnBrk="0" hangingPunct="1">
              <a:lnSpc>
                <a:spcPct val="100000"/>
              </a:lnSpc>
              <a:spcBef>
                <a:spcPct val="0"/>
              </a:spcBef>
              <a:buNone/>
              <a:defRPr lang="en-US" sz="1600" b="1" i="0" kern="1200" baseline="0" dirty="0">
                <a:solidFill>
                  <a:schemeClr val="tx1"/>
                </a:solidFill>
                <a:latin typeface="Raleway" panose="020B0503030101060003" pitchFamily="34" charset="77"/>
                <a:ea typeface="+mn-ea"/>
                <a:cs typeface="+mn-cs"/>
              </a:defRPr>
            </a:lvl1pPr>
          </a:lstStyle>
          <a:p>
            <a:r>
              <a:rPr lang="en-US" sz="1600"/>
              <a:t>Title </a:t>
            </a:r>
            <a:br>
              <a:rPr lang="en-US" sz="1600"/>
            </a:br>
            <a:r>
              <a:rPr lang="en-US" sz="1600"/>
              <a:t>Here</a:t>
            </a:r>
          </a:p>
        </p:txBody>
      </p:sp>
      <p:sp>
        <p:nvSpPr>
          <p:cNvPr id="33" name="Text Placeholder 7">
            <a:extLst>
              <a:ext uri="{FF2B5EF4-FFF2-40B4-BE49-F238E27FC236}">
                <a16:creationId xmlns:a16="http://schemas.microsoft.com/office/drawing/2014/main" id="{386E3EB8-4310-C649-B17A-A67AC36172DA}"/>
              </a:ext>
            </a:extLst>
          </p:cNvPr>
          <p:cNvSpPr>
            <a:spLocks noGrp="1"/>
          </p:cNvSpPr>
          <p:nvPr>
            <p:ph type="body" sz="quarter" idx="24" hasCustomPrompt="1"/>
          </p:nvPr>
        </p:nvSpPr>
        <p:spPr>
          <a:xfrm>
            <a:off x="8836633"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34" name="Picture Placeholder 3">
            <a:extLst>
              <a:ext uri="{FF2B5EF4-FFF2-40B4-BE49-F238E27FC236}">
                <a16:creationId xmlns:a16="http://schemas.microsoft.com/office/drawing/2014/main" id="{ADF3024A-964B-9347-BE59-7DCA0EC0134E}"/>
              </a:ext>
            </a:extLst>
          </p:cNvPr>
          <p:cNvSpPr>
            <a:spLocks noGrp="1"/>
          </p:cNvSpPr>
          <p:nvPr>
            <p:ph type="pic" sz="quarter" idx="25" hasCustomPrompt="1"/>
          </p:nvPr>
        </p:nvSpPr>
        <p:spPr>
          <a:xfrm>
            <a:off x="8836633"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35" name="Text Placeholder 7">
            <a:extLst>
              <a:ext uri="{FF2B5EF4-FFF2-40B4-BE49-F238E27FC236}">
                <a16:creationId xmlns:a16="http://schemas.microsoft.com/office/drawing/2014/main" id="{E0E359E7-2228-E24C-A08E-037C18EDA50E}"/>
              </a:ext>
            </a:extLst>
          </p:cNvPr>
          <p:cNvSpPr>
            <a:spLocks noGrp="1"/>
          </p:cNvSpPr>
          <p:nvPr>
            <p:ph type="body" sz="quarter" idx="26" hasCustomPrompt="1"/>
          </p:nvPr>
        </p:nvSpPr>
        <p:spPr>
          <a:xfrm>
            <a:off x="8836633"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23" name="Slide Number Placeholder 5">
            <a:extLst>
              <a:ext uri="{FF2B5EF4-FFF2-40B4-BE49-F238E27FC236}">
                <a16:creationId xmlns:a16="http://schemas.microsoft.com/office/drawing/2014/main" id="{D4012089-7A6D-024A-A319-335A35BECB41}"/>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37" name="Picture 36" descr="Shape, circle&#10;&#10;Description automatically generated">
            <a:extLst>
              <a:ext uri="{FF2B5EF4-FFF2-40B4-BE49-F238E27FC236}">
                <a16:creationId xmlns:a16="http://schemas.microsoft.com/office/drawing/2014/main" id="{8B5A7FC2-FC68-084B-A2F7-572CAAB8FE8E}"/>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38" name="Picture 37" descr="Shape, circle&#10;&#10;Description automatically generated">
            <a:extLst>
              <a:ext uri="{FF2B5EF4-FFF2-40B4-BE49-F238E27FC236}">
                <a16:creationId xmlns:a16="http://schemas.microsoft.com/office/drawing/2014/main" id="{41C00ED2-296F-4144-B968-5332D7474656}"/>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39" name="Picture 38">
            <a:extLst>
              <a:ext uri="{FF2B5EF4-FFF2-40B4-BE49-F238E27FC236}">
                <a16:creationId xmlns:a16="http://schemas.microsoft.com/office/drawing/2014/main" id="{CC6FA624-4AF7-4D10-AF73-BECA9759B367}"/>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0273943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CAC4-F98C-7243-A3F1-A2E5DE1FFC76}"/>
              </a:ext>
            </a:extLst>
          </p:cNvPr>
          <p:cNvSpPr>
            <a:spLocks noGrp="1"/>
          </p:cNvSpPr>
          <p:nvPr>
            <p:ph type="title"/>
          </p:nvPr>
        </p:nvSpPr>
        <p:spPr>
          <a:xfrm>
            <a:off x="904704" y="167162"/>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9C363F-A176-E941-8681-4F9B428317EC}"/>
              </a:ext>
            </a:extLst>
          </p:cNvPr>
          <p:cNvSpPr>
            <a:spLocks noGrp="1"/>
          </p:cNvSpPr>
          <p:nvPr>
            <p:ph type="body" orient="vert" idx="1"/>
          </p:nvPr>
        </p:nvSpPr>
        <p:spPr>
          <a:xfrm>
            <a:off x="904706" y="1627658"/>
            <a:ext cx="10450481"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2CD115F3-D224-1944-ABC8-3F55973E8584}"/>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0" name="Picture 9" descr="Shape, circle&#10;&#10;Description automatically generated">
            <a:extLst>
              <a:ext uri="{FF2B5EF4-FFF2-40B4-BE49-F238E27FC236}">
                <a16:creationId xmlns:a16="http://schemas.microsoft.com/office/drawing/2014/main" id="{29CFFEF4-B2B8-A44A-BA55-C6393F8054EC}"/>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1" name="Picture 10" descr="Shape, circle&#10;&#10;Description automatically generated">
            <a:extLst>
              <a:ext uri="{FF2B5EF4-FFF2-40B4-BE49-F238E27FC236}">
                <a16:creationId xmlns:a16="http://schemas.microsoft.com/office/drawing/2014/main" id="{8C5ED6CB-3850-A84C-90FD-CC9844E68FD1}"/>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4B9B86FD-0771-456F-A219-60B210CD0C35}"/>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9114866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A2332-14F5-4A48-A4AF-15CE48797DA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20AB7-74DF-CE48-826F-A215C6FA46CE}"/>
              </a:ext>
            </a:extLst>
          </p:cNvPr>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AAFDB9C-2D0F-9046-9C84-FC4AC2589654}"/>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0" name="Picture 9" descr="Shape, circle&#10;&#10;Description automatically generated">
            <a:extLst>
              <a:ext uri="{FF2B5EF4-FFF2-40B4-BE49-F238E27FC236}">
                <a16:creationId xmlns:a16="http://schemas.microsoft.com/office/drawing/2014/main" id="{C86BA619-9A02-D14F-B5EC-B237C11504B7}"/>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1" name="Picture 10" descr="Shape, circle&#10;&#10;Description automatically generated">
            <a:extLst>
              <a:ext uri="{FF2B5EF4-FFF2-40B4-BE49-F238E27FC236}">
                <a16:creationId xmlns:a16="http://schemas.microsoft.com/office/drawing/2014/main" id="{7CEC0A7C-EF22-AA4B-920C-A4EFAEFFCAC9}"/>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0D69DFCE-3E2B-41E1-8BD1-9ADD3B0CDD65}"/>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710510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Assertion-Evidence Title">
    <p:spTree>
      <p:nvGrpSpPr>
        <p:cNvPr id="1" name=""/>
        <p:cNvGrpSpPr/>
        <p:nvPr/>
      </p:nvGrpSpPr>
      <p:grpSpPr>
        <a:xfrm>
          <a:off x="0" y="0"/>
          <a:ext cx="0" cy="0"/>
          <a:chOff x="0" y="0"/>
          <a:chExt cx="0" cy="0"/>
        </a:xfrm>
      </p:grpSpPr>
      <p:sp>
        <p:nvSpPr>
          <p:cNvPr id="6" name="Flowchart: Process 5"/>
          <p:cNvSpPr/>
          <p:nvPr userDrawn="1"/>
        </p:nvSpPr>
        <p:spPr>
          <a:xfrm>
            <a:off x="711200" y="1103318"/>
            <a:ext cx="304800" cy="73152"/>
          </a:xfrm>
          <a:prstGeom prst="flowChartProcess">
            <a:avLst/>
          </a:prstGeom>
          <a:solidFill>
            <a:srgbClr val="CA3B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Flowchart: Process 6"/>
          <p:cNvSpPr/>
          <p:nvPr userDrawn="1"/>
        </p:nvSpPr>
        <p:spPr>
          <a:xfrm>
            <a:off x="406400" y="1103318"/>
            <a:ext cx="304800" cy="73152"/>
          </a:xfrm>
          <a:prstGeom prst="flowChartProcess">
            <a:avLst/>
          </a:prstGeom>
          <a:solidFill>
            <a:srgbClr val="ABC03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Flowchart: Process 7"/>
          <p:cNvSpPr/>
          <p:nvPr userDrawn="1"/>
        </p:nvSpPr>
        <p:spPr>
          <a:xfrm>
            <a:off x="1016000" y="1103318"/>
            <a:ext cx="304800" cy="73152"/>
          </a:xfrm>
          <a:prstGeom prst="flowChartProcess">
            <a:avLst/>
          </a:prstGeom>
          <a:solidFill>
            <a:srgbClr val="3891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Flowchart: Process 8"/>
          <p:cNvSpPr/>
          <p:nvPr userDrawn="1"/>
        </p:nvSpPr>
        <p:spPr>
          <a:xfrm>
            <a:off x="1320800" y="1103318"/>
            <a:ext cx="10769600" cy="73152"/>
          </a:xfrm>
          <a:prstGeom prst="flowChartProcess">
            <a:avLst/>
          </a:prstGeom>
          <a:solidFill>
            <a:srgbClr val="002D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Flowchart: Process 9"/>
          <p:cNvSpPr/>
          <p:nvPr userDrawn="1"/>
        </p:nvSpPr>
        <p:spPr>
          <a:xfrm>
            <a:off x="101600" y="1103318"/>
            <a:ext cx="304800" cy="73152"/>
          </a:xfrm>
          <a:prstGeom prst="flowChartProcess">
            <a:avLst/>
          </a:prstGeom>
          <a:solidFill>
            <a:srgbClr val="002D7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p:cNvSpPr>
            <a:spLocks noGrp="1"/>
          </p:cNvSpPr>
          <p:nvPr>
            <p:ph type="title" hasCustomPrompt="1"/>
          </p:nvPr>
        </p:nvSpPr>
        <p:spPr>
          <a:xfrm>
            <a:off x="101600" y="76200"/>
            <a:ext cx="11988800" cy="1063694"/>
          </a:xfrm>
          <a:prstGeom prst="rect">
            <a:avLst/>
          </a:prstGeom>
        </p:spPr>
        <p:txBody>
          <a:bodyPr>
            <a:noAutofit/>
          </a:bodyPr>
          <a:lstStyle>
            <a:lvl1pPr>
              <a:defRPr sz="3600" baseline="0">
                <a:solidFill>
                  <a:srgbClr val="003366"/>
                </a:solidFill>
                <a:latin typeface="Arial" panose="020B0604020202020204" pitchFamily="34" charset="0"/>
                <a:cs typeface="Arial" panose="020B0604020202020204" pitchFamily="34" charset="0"/>
              </a:defRPr>
            </a:lvl1pPr>
          </a:lstStyle>
          <a:p>
            <a:r>
              <a:rPr lang="en-US" dirty="0"/>
              <a:t>Title of Presentation:</a:t>
            </a:r>
            <a:br>
              <a:rPr lang="en-US" dirty="0"/>
            </a:br>
            <a:r>
              <a:rPr lang="en-US" dirty="0"/>
              <a:t>36 Points, Arial</a:t>
            </a:r>
          </a:p>
        </p:txBody>
      </p:sp>
      <p:sp>
        <p:nvSpPr>
          <p:cNvPr id="12" name="Picture Placeholder 9"/>
          <p:cNvSpPr>
            <a:spLocks noGrp="1"/>
          </p:cNvSpPr>
          <p:nvPr>
            <p:ph type="pic" sz="quarter" idx="13" hasCustomPrompt="1"/>
          </p:nvPr>
        </p:nvSpPr>
        <p:spPr>
          <a:xfrm>
            <a:off x="203200" y="1295400"/>
            <a:ext cx="11785600" cy="4724400"/>
          </a:xfrm>
          <a:prstGeom prst="rect">
            <a:avLst/>
          </a:prstGeom>
        </p:spPr>
        <p:txBody>
          <a:bodyPr anchor="ctr"/>
          <a:lstStyle>
            <a:lvl1pPr marL="0" indent="0" algn="ctr">
              <a:buNone/>
              <a:defRPr/>
            </a:lvl1pPr>
          </a:lstStyle>
          <a:p>
            <a:r>
              <a:rPr lang="en-US" dirty="0"/>
              <a:t>Title image</a:t>
            </a:r>
          </a:p>
        </p:txBody>
      </p:sp>
    </p:spTree>
    <p:extLst>
      <p:ext uri="{BB962C8B-B14F-4D97-AF65-F5344CB8AC3E}">
        <p14:creationId xmlns:p14="http://schemas.microsoft.com/office/powerpoint/2010/main" val="2952138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064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23D83B7-D373-6B4A-BEC4-AE6D7E4550F9}"/>
              </a:ext>
            </a:extLst>
          </p:cNvPr>
          <p:cNvSpPr/>
          <p:nvPr userDrawn="1"/>
        </p:nvSpPr>
        <p:spPr>
          <a:xfrm>
            <a:off x="4123944" y="1481328"/>
            <a:ext cx="822960" cy="822960"/>
          </a:xfrm>
          <a:prstGeom prst="ellipse">
            <a:avLst/>
          </a:prstGeom>
          <a:solidFill>
            <a:srgbClr val="F075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19BC76A8-2A37-0A41-AC83-55D1E40AF60D}"/>
              </a:ext>
            </a:extLst>
          </p:cNvPr>
          <p:cNvSpPr/>
          <p:nvPr userDrawn="1"/>
        </p:nvSpPr>
        <p:spPr>
          <a:xfrm>
            <a:off x="6355080" y="1481328"/>
            <a:ext cx="822960" cy="822960"/>
          </a:xfrm>
          <a:prstGeom prst="ellipse">
            <a:avLst/>
          </a:prstGeom>
          <a:solidFill>
            <a:srgbClr val="FCC6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Oval 5">
            <a:extLst>
              <a:ext uri="{FF2B5EF4-FFF2-40B4-BE49-F238E27FC236}">
                <a16:creationId xmlns:a16="http://schemas.microsoft.com/office/drawing/2014/main" id="{E314CAB0-250D-A342-9512-618A716332B3}"/>
              </a:ext>
            </a:extLst>
          </p:cNvPr>
          <p:cNvSpPr/>
          <p:nvPr userDrawn="1"/>
        </p:nvSpPr>
        <p:spPr>
          <a:xfrm>
            <a:off x="5239512" y="1481328"/>
            <a:ext cx="822960" cy="822960"/>
          </a:xfrm>
          <a:prstGeom prst="ellipse">
            <a:avLst/>
          </a:prstGeom>
          <a:solidFill>
            <a:srgbClr val="F48A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a:extLst>
              <a:ext uri="{FF2B5EF4-FFF2-40B4-BE49-F238E27FC236}">
                <a16:creationId xmlns:a16="http://schemas.microsoft.com/office/drawing/2014/main" id="{FFFAE521-B542-1946-A3D6-EA005C0D8705}"/>
              </a:ext>
            </a:extLst>
          </p:cNvPr>
          <p:cNvSpPr/>
          <p:nvPr userDrawn="1"/>
        </p:nvSpPr>
        <p:spPr>
          <a:xfrm>
            <a:off x="7470648" y="1481328"/>
            <a:ext cx="822960" cy="822960"/>
          </a:xfrm>
          <a:prstGeom prst="ellipse">
            <a:avLst/>
          </a:prstGeom>
          <a:solidFill>
            <a:srgbClr val="F3E3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Oval 7">
            <a:extLst>
              <a:ext uri="{FF2B5EF4-FFF2-40B4-BE49-F238E27FC236}">
                <a16:creationId xmlns:a16="http://schemas.microsoft.com/office/drawing/2014/main" id="{8A50041E-FE53-3D45-8E87-2AD0764424EA}"/>
              </a:ext>
            </a:extLst>
          </p:cNvPr>
          <p:cNvSpPr/>
          <p:nvPr userDrawn="1"/>
        </p:nvSpPr>
        <p:spPr>
          <a:xfrm>
            <a:off x="4123944" y="2432304"/>
            <a:ext cx="822960" cy="822960"/>
          </a:xfrm>
          <a:prstGeom prst="ellipse">
            <a:avLst/>
          </a:prstGeom>
          <a:solidFill>
            <a:srgbClr val="014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Oval 8">
            <a:extLst>
              <a:ext uri="{FF2B5EF4-FFF2-40B4-BE49-F238E27FC236}">
                <a16:creationId xmlns:a16="http://schemas.microsoft.com/office/drawing/2014/main" id="{5F549DD6-65C1-0D40-AFAC-FE65D24DE835}"/>
              </a:ext>
            </a:extLst>
          </p:cNvPr>
          <p:cNvSpPr/>
          <p:nvPr userDrawn="1"/>
        </p:nvSpPr>
        <p:spPr>
          <a:xfrm>
            <a:off x="5239512" y="2432304"/>
            <a:ext cx="822960" cy="822960"/>
          </a:xfrm>
          <a:prstGeom prst="ellipse">
            <a:avLst/>
          </a:prstGeom>
          <a:solidFill>
            <a:srgbClr val="025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a16="http://schemas.microsoft.com/office/drawing/2014/main" id="{F73E32B9-0819-0B4B-82A9-013958633DD4}"/>
              </a:ext>
            </a:extLst>
          </p:cNvPr>
          <p:cNvSpPr/>
          <p:nvPr userDrawn="1"/>
        </p:nvSpPr>
        <p:spPr>
          <a:xfrm>
            <a:off x="6355080" y="2432304"/>
            <a:ext cx="822960" cy="822960"/>
          </a:xfrm>
          <a:prstGeom prst="ellipse">
            <a:avLst/>
          </a:prstGeom>
          <a:solidFill>
            <a:srgbClr val="90CD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a:extLst>
              <a:ext uri="{FF2B5EF4-FFF2-40B4-BE49-F238E27FC236}">
                <a16:creationId xmlns:a16="http://schemas.microsoft.com/office/drawing/2014/main" id="{25D706EF-712F-6742-8F00-92C348705B53}"/>
              </a:ext>
            </a:extLst>
          </p:cNvPr>
          <p:cNvSpPr/>
          <p:nvPr userDrawn="1"/>
        </p:nvSpPr>
        <p:spPr>
          <a:xfrm>
            <a:off x="7470648" y="2432304"/>
            <a:ext cx="822960" cy="822960"/>
          </a:xfrm>
          <a:prstGeom prst="ellipse">
            <a:avLst/>
          </a:prstGeom>
          <a:solidFill>
            <a:srgbClr val="C4EA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Oval 11">
            <a:extLst>
              <a:ext uri="{FF2B5EF4-FFF2-40B4-BE49-F238E27FC236}">
                <a16:creationId xmlns:a16="http://schemas.microsoft.com/office/drawing/2014/main" id="{FB771B0C-10BC-AD44-B21F-2016E61CC6DA}"/>
              </a:ext>
            </a:extLst>
          </p:cNvPr>
          <p:cNvSpPr/>
          <p:nvPr userDrawn="1"/>
        </p:nvSpPr>
        <p:spPr>
          <a:xfrm>
            <a:off x="4123944" y="3419856"/>
            <a:ext cx="822960" cy="822960"/>
          </a:xfrm>
          <a:prstGeom prst="ellipse">
            <a:avLst/>
          </a:prstGeom>
          <a:solidFill>
            <a:srgbClr val="654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Oval 14">
            <a:extLst>
              <a:ext uri="{FF2B5EF4-FFF2-40B4-BE49-F238E27FC236}">
                <a16:creationId xmlns:a16="http://schemas.microsoft.com/office/drawing/2014/main" id="{3B896798-50B1-8A47-BCD9-6AC63520676F}"/>
              </a:ext>
            </a:extLst>
          </p:cNvPr>
          <p:cNvSpPr/>
          <p:nvPr userDrawn="1"/>
        </p:nvSpPr>
        <p:spPr>
          <a:xfrm>
            <a:off x="5239512" y="3419856"/>
            <a:ext cx="822960" cy="822960"/>
          </a:xfrm>
          <a:prstGeom prst="ellipse">
            <a:avLst/>
          </a:prstGeom>
          <a:solidFill>
            <a:srgbClr val="7F4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Oval 15">
            <a:extLst>
              <a:ext uri="{FF2B5EF4-FFF2-40B4-BE49-F238E27FC236}">
                <a16:creationId xmlns:a16="http://schemas.microsoft.com/office/drawing/2014/main" id="{D6334407-762D-2747-A204-7C5B040686E8}"/>
              </a:ext>
            </a:extLst>
          </p:cNvPr>
          <p:cNvSpPr/>
          <p:nvPr userDrawn="1"/>
        </p:nvSpPr>
        <p:spPr>
          <a:xfrm>
            <a:off x="6355080" y="3419856"/>
            <a:ext cx="822960" cy="822960"/>
          </a:xfrm>
          <a:prstGeom prst="ellipse">
            <a:avLst/>
          </a:prstGeom>
          <a:solidFill>
            <a:srgbClr val="B2A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Oval 16">
            <a:extLst>
              <a:ext uri="{FF2B5EF4-FFF2-40B4-BE49-F238E27FC236}">
                <a16:creationId xmlns:a16="http://schemas.microsoft.com/office/drawing/2014/main" id="{334AD3E9-1BEA-7F42-96A2-962942CD1584}"/>
              </a:ext>
            </a:extLst>
          </p:cNvPr>
          <p:cNvSpPr/>
          <p:nvPr userDrawn="1"/>
        </p:nvSpPr>
        <p:spPr>
          <a:xfrm>
            <a:off x="7470648" y="3419856"/>
            <a:ext cx="822960" cy="822960"/>
          </a:xfrm>
          <a:prstGeom prst="ellipse">
            <a:avLst/>
          </a:prstGeom>
          <a:solidFill>
            <a:srgbClr val="E3E1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Oval 17">
            <a:extLst>
              <a:ext uri="{FF2B5EF4-FFF2-40B4-BE49-F238E27FC236}">
                <a16:creationId xmlns:a16="http://schemas.microsoft.com/office/drawing/2014/main" id="{5F7E2062-3F1F-164C-808C-3C395FEACEF0}"/>
              </a:ext>
            </a:extLst>
          </p:cNvPr>
          <p:cNvSpPr/>
          <p:nvPr userDrawn="1"/>
        </p:nvSpPr>
        <p:spPr>
          <a:xfrm>
            <a:off x="4123944" y="4471416"/>
            <a:ext cx="822960" cy="822960"/>
          </a:xfrm>
          <a:prstGeom prst="ellipse">
            <a:avLst/>
          </a:prstGeom>
          <a:solidFill>
            <a:srgbClr val="42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Oval 18">
            <a:extLst>
              <a:ext uri="{FF2B5EF4-FFF2-40B4-BE49-F238E27FC236}">
                <a16:creationId xmlns:a16="http://schemas.microsoft.com/office/drawing/2014/main" id="{C12E52C5-FC72-1A47-BE3F-04D96ACB5FBC}"/>
              </a:ext>
            </a:extLst>
          </p:cNvPr>
          <p:cNvSpPr/>
          <p:nvPr userDrawn="1"/>
        </p:nvSpPr>
        <p:spPr>
          <a:xfrm>
            <a:off x="5239512" y="4471416"/>
            <a:ext cx="822960" cy="8229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3B6267E7-8285-854B-9EB5-12188927E46C}"/>
              </a:ext>
            </a:extLst>
          </p:cNvPr>
          <p:cNvSpPr/>
          <p:nvPr userDrawn="1"/>
        </p:nvSpPr>
        <p:spPr>
          <a:xfrm>
            <a:off x="6355080" y="4471416"/>
            <a:ext cx="822960" cy="822960"/>
          </a:xfrm>
          <a:prstGeom prst="ellipse">
            <a:avLst/>
          </a:prstGeom>
          <a:solidFill>
            <a:srgbClr val="C1C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995747BB-5453-2B49-9556-457FF6D52249}"/>
              </a:ext>
            </a:extLst>
          </p:cNvPr>
          <p:cNvSpPr/>
          <p:nvPr userDrawn="1"/>
        </p:nvSpPr>
        <p:spPr>
          <a:xfrm>
            <a:off x="7470648" y="4471416"/>
            <a:ext cx="822960" cy="822960"/>
          </a:xfrm>
          <a:prstGeom prst="ellipse">
            <a:avLst/>
          </a:prstGeom>
          <a:solidFill>
            <a:srgbClr val="E3E5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73595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2942" y="1637085"/>
            <a:ext cx="104504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5">
            <a:extLst>
              <a:ext uri="{FF2B5EF4-FFF2-40B4-BE49-F238E27FC236}">
                <a16:creationId xmlns:a16="http://schemas.microsoft.com/office/drawing/2014/main" id="{E65F119C-36E2-8B49-95CE-6343A8526E13}"/>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2" name="Picture 11" descr="Shape, circle&#10;&#10;Description automatically generated">
            <a:extLst>
              <a:ext uri="{FF2B5EF4-FFF2-40B4-BE49-F238E27FC236}">
                <a16:creationId xmlns:a16="http://schemas.microsoft.com/office/drawing/2014/main" id="{AB86F97E-6610-B344-B764-24487C8923C2}"/>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3" name="Picture 12" descr="Shape, circle&#10;&#10;Description automatically generated">
            <a:extLst>
              <a:ext uri="{FF2B5EF4-FFF2-40B4-BE49-F238E27FC236}">
                <a16:creationId xmlns:a16="http://schemas.microsoft.com/office/drawing/2014/main" id="{2EF5989F-D0FC-6549-B56E-6D80CD859A02}"/>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9" name="Picture 8">
            <a:extLst>
              <a:ext uri="{FF2B5EF4-FFF2-40B4-BE49-F238E27FC236}">
                <a16:creationId xmlns:a16="http://schemas.microsoft.com/office/drawing/2014/main" id="{85F732F0-57F2-4ECE-A91F-C9083F8834D0}"/>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0232892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uid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descr="Icon&#10;&#10;Description automatically generated">
            <a:extLst>
              <a:ext uri="{FF2B5EF4-FFF2-40B4-BE49-F238E27FC236}">
                <a16:creationId xmlns:a16="http://schemas.microsoft.com/office/drawing/2014/main" id="{CB83FD15-D58D-FD4F-BCA7-8F5DAEC95402}"/>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1" name="Slide Number Placeholder 5">
            <a:extLst>
              <a:ext uri="{FF2B5EF4-FFF2-40B4-BE49-F238E27FC236}">
                <a16:creationId xmlns:a16="http://schemas.microsoft.com/office/drawing/2014/main" id="{6C4485B4-BDB1-5545-8163-00B9D9F42D9F}"/>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3" name="Picture 12" descr="Shape, circle&#10;&#10;Description automatically generated">
            <a:extLst>
              <a:ext uri="{FF2B5EF4-FFF2-40B4-BE49-F238E27FC236}">
                <a16:creationId xmlns:a16="http://schemas.microsoft.com/office/drawing/2014/main" id="{F34249F4-CFFE-184E-A9D9-F202CE1373AC}"/>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3C15FFA7-5E2A-4DB5-BABB-2DBF3C53E1F3}"/>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89007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uid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descr="Icon&#10;&#10;Description automatically generated">
            <a:extLst>
              <a:ext uri="{FF2B5EF4-FFF2-40B4-BE49-F238E27FC236}">
                <a16:creationId xmlns:a16="http://schemas.microsoft.com/office/drawing/2014/main" id="{5804D00E-1216-D74C-A650-97DBAE3146ED}"/>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EB87F62F-1641-DE47-A01D-EA512E33AE1E}"/>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B985D028-A54B-A244-9890-6C6702CF2FF1}"/>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F8D3AEA0-270D-4E8D-A439-1615BF767DC5}"/>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542958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uidelin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descr="A picture containing icon&#10;&#10;Description automatically generated">
            <a:extLst>
              <a:ext uri="{FF2B5EF4-FFF2-40B4-BE49-F238E27FC236}">
                <a16:creationId xmlns:a16="http://schemas.microsoft.com/office/drawing/2014/main" id="{A81CEBB1-8CA6-4544-949A-3DC14053C75D}"/>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7AE2651B-400A-0B48-942A-744442DE9AAD}"/>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9C625925-3B5A-884A-A8AB-C51A834BC243}"/>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872EEAAF-302B-488D-995F-A5D7DC865EE8}"/>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623867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uid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4706" y="1636776"/>
            <a:ext cx="10450481" cy="4351338"/>
          </a:xfrm>
        </p:spPr>
        <p:txBody>
          <a:bodyPr vert="horz" lIns="91440" tIns="45720" rIns="91440" bIns="45720" rtlCol="0">
            <a:normAutofit/>
          </a:bodyPr>
          <a:lstStyle>
            <a:lvl1pPr>
              <a:defRPr lang="en-US" dirty="0">
                <a:solidFill>
                  <a:schemeClr val="tx1"/>
                </a:solidFill>
                <a:latin typeface="Arial" panose="020B0604020202020204" pitchFamily="34" charset="0"/>
                <a:cs typeface="Arial" panose="020B0604020202020204" pitchFamily="34" charset="0"/>
              </a:defRPr>
            </a:lvl1pPr>
            <a:lvl2pPr>
              <a:defRPr lang="en-US" dirty="0">
                <a:solidFill>
                  <a:schemeClr val="tx1"/>
                </a:solidFill>
                <a:latin typeface="Arial" panose="020B0604020202020204" pitchFamily="34" charset="0"/>
                <a:cs typeface="Arial" panose="020B0604020202020204" pitchFamily="34" charset="0"/>
              </a:defRPr>
            </a:lvl2pPr>
            <a:lvl3pPr>
              <a:defRPr lang="en-US" dirty="0">
                <a:solidFill>
                  <a:schemeClr val="tx1"/>
                </a:solidFill>
                <a:latin typeface="Arial" panose="020B0604020202020204" pitchFamily="34" charset="0"/>
                <a:cs typeface="Arial" panose="020B0604020202020204" pitchFamily="34" charset="0"/>
              </a:defRPr>
            </a:lvl3pPr>
            <a:lvl4pPr>
              <a:defRPr lang="en-US" dirty="0">
                <a:solidFill>
                  <a:schemeClr val="tx1"/>
                </a:solidFill>
                <a:latin typeface="Arial" panose="020B0604020202020204" pitchFamily="34" charset="0"/>
                <a:cs typeface="Arial" panose="020B0604020202020204" pitchFamily="34" charset="0"/>
              </a:defRPr>
            </a:lvl4pPr>
            <a:lvl5pPr>
              <a:defRPr lang="en-US" dirty="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descr="Icon&#10;&#10;Description automatically generated">
            <a:extLst>
              <a:ext uri="{FF2B5EF4-FFF2-40B4-BE49-F238E27FC236}">
                <a16:creationId xmlns:a16="http://schemas.microsoft.com/office/drawing/2014/main" id="{CB83FD15-D58D-FD4F-BCA7-8F5DAEC95402}"/>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1" name="Slide Number Placeholder 5">
            <a:extLst>
              <a:ext uri="{FF2B5EF4-FFF2-40B4-BE49-F238E27FC236}">
                <a16:creationId xmlns:a16="http://schemas.microsoft.com/office/drawing/2014/main" id="{6C4485B4-BDB1-5545-8163-00B9D9F42D9F}"/>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3" name="Picture 12" descr="Shape, circle&#10;&#10;Description automatically generated">
            <a:extLst>
              <a:ext uri="{FF2B5EF4-FFF2-40B4-BE49-F238E27FC236}">
                <a16:creationId xmlns:a16="http://schemas.microsoft.com/office/drawing/2014/main" id="{F34249F4-CFFE-184E-A9D9-F202CE1373AC}"/>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FA2D28A9-38F7-4604-B1BD-A63706ED597B}"/>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39149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uidelin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2942" y="1636776"/>
            <a:ext cx="104504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Icon&#10;&#10;Description automatically generated">
            <a:extLst>
              <a:ext uri="{FF2B5EF4-FFF2-40B4-BE49-F238E27FC236}">
                <a16:creationId xmlns:a16="http://schemas.microsoft.com/office/drawing/2014/main" id="{1AFA458B-7A00-0645-BCDA-186C4F22911F}"/>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EE7CDC8E-B3DC-4F47-B919-BCFE9B362209}"/>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4" name="Picture 13" descr="Shape, circle&#10;&#10;Description automatically generated">
            <a:extLst>
              <a:ext uri="{FF2B5EF4-FFF2-40B4-BE49-F238E27FC236}">
                <a16:creationId xmlns:a16="http://schemas.microsoft.com/office/drawing/2014/main" id="{800D09EB-CA45-E944-BA98-06889B9F9541}"/>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DD710334-A5CE-4532-8331-51D9A8B9DE5F}"/>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649930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EB90-876C-0742-9372-99CFE76F783E}"/>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737A8E-7BD5-8B40-BE6B-1A4F43974077}"/>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9" name="Rectangle 8">
            <a:extLst>
              <a:ext uri="{FF2B5EF4-FFF2-40B4-BE49-F238E27FC236}">
                <a16:creationId xmlns:a16="http://schemas.microsoft.com/office/drawing/2014/main" id="{96ABDEA0-43D3-C64E-A181-565FCD87483B}"/>
              </a:ext>
            </a:extLst>
          </p:cNvPr>
          <p:cNvSpPr/>
          <p:nvPr userDrawn="1"/>
        </p:nvSpPr>
        <p:spPr>
          <a:xfrm>
            <a:off x="0" y="3136106"/>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a:extLst>
              <a:ext uri="{FF2B5EF4-FFF2-40B4-BE49-F238E27FC236}">
                <a16:creationId xmlns:a16="http://schemas.microsoft.com/office/drawing/2014/main" id="{9A344400-ECF8-1E42-92D6-6B52B1A80F31}"/>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1785E9A6-4B23-664C-9FA4-8C1F8F4DAB58}"/>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2" name="Picture 11" descr="Shape, circle&#10;&#10;Description automatically generated">
            <a:extLst>
              <a:ext uri="{FF2B5EF4-FFF2-40B4-BE49-F238E27FC236}">
                <a16:creationId xmlns:a16="http://schemas.microsoft.com/office/drawing/2014/main" id="{7101814F-CA5B-D34A-A4EC-4E8A887E00AF}"/>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3" name="Picture 12">
            <a:extLst>
              <a:ext uri="{FF2B5EF4-FFF2-40B4-BE49-F238E27FC236}">
                <a16:creationId xmlns:a16="http://schemas.microsoft.com/office/drawing/2014/main" id="{895C62B6-A075-44F6-BFEA-11346E2F121E}"/>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2737902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F4E9-F7AD-414F-A7C4-8ECF1BD62B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F7E310-5987-2547-B79A-AE013459C533}"/>
              </a:ext>
            </a:extLst>
          </p:cNvPr>
          <p:cNvSpPr>
            <a:spLocks noGrp="1"/>
          </p:cNvSpPr>
          <p:nvPr>
            <p:ph sz="half" idx="1"/>
          </p:nvPr>
        </p:nvSpPr>
        <p:spPr>
          <a:xfrm>
            <a:off x="904704" y="163708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6C0DEC-56DB-054D-8F5B-D4079D4B260A}"/>
              </a:ext>
            </a:extLst>
          </p:cNvPr>
          <p:cNvSpPr>
            <a:spLocks noGrp="1"/>
          </p:cNvSpPr>
          <p:nvPr>
            <p:ph sz="half" idx="2"/>
          </p:nvPr>
        </p:nvSpPr>
        <p:spPr>
          <a:xfrm>
            <a:off x="6238704" y="163708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2E8AE461-F986-AF47-AE18-3C3BBA65E59A}"/>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5">
            <a:extLst>
              <a:ext uri="{FF2B5EF4-FFF2-40B4-BE49-F238E27FC236}">
                <a16:creationId xmlns:a16="http://schemas.microsoft.com/office/drawing/2014/main" id="{20346EB0-9DD7-3643-A88A-B7EB1FBB8B20}"/>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3" name="Picture 12" descr="Shape, circle&#10;&#10;Description automatically generated">
            <a:extLst>
              <a:ext uri="{FF2B5EF4-FFF2-40B4-BE49-F238E27FC236}">
                <a16:creationId xmlns:a16="http://schemas.microsoft.com/office/drawing/2014/main" id="{5817A7EF-858E-2048-822D-D93D5A9A181C}"/>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0" name="Picture 9">
            <a:extLst>
              <a:ext uri="{FF2B5EF4-FFF2-40B4-BE49-F238E27FC236}">
                <a16:creationId xmlns:a16="http://schemas.microsoft.com/office/drawing/2014/main" id="{EFC843CF-DCE6-41BE-A9AE-FF057D2072B2}"/>
              </a:ext>
            </a:extLst>
          </p:cNvPr>
          <p:cNvPicPr>
            <a:picLocks noChangeAspect="1"/>
          </p:cNvPicPr>
          <p:nvPr userDrawn="1"/>
        </p:nvPicPr>
        <p:blipFill>
          <a:blip r:embed="rId3"/>
          <a:stretch>
            <a:fillRect/>
          </a:stretch>
        </p:blipFill>
        <p:spPr>
          <a:xfrm>
            <a:off x="854785" y="6328256"/>
            <a:ext cx="1624096" cy="369287"/>
          </a:xfrm>
          <a:prstGeom prst="rect">
            <a:avLst/>
          </a:prstGeom>
        </p:spPr>
      </p:pic>
      <p:pic>
        <p:nvPicPr>
          <p:cNvPr id="12" name="Picture 11" descr="Shape, circle&#10;&#10;Description automatically generated">
            <a:extLst>
              <a:ext uri="{FF2B5EF4-FFF2-40B4-BE49-F238E27FC236}">
                <a16:creationId xmlns:a16="http://schemas.microsoft.com/office/drawing/2014/main" id="{EB166C8C-2B8C-4CF1-B6E1-4D3D7A415220}"/>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spTree>
    <p:extLst>
      <p:ext uri="{BB962C8B-B14F-4D97-AF65-F5344CB8AC3E}">
        <p14:creationId xmlns:p14="http://schemas.microsoft.com/office/powerpoint/2010/main" val="187743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A375-FA4F-7341-BB6C-B11231FAFBE1}"/>
              </a:ext>
            </a:extLst>
          </p:cNvPr>
          <p:cNvSpPr>
            <a:spLocks noGrp="1"/>
          </p:cNvSpPr>
          <p:nvPr>
            <p:ph type="title"/>
          </p:nvPr>
        </p:nvSpPr>
        <p:spPr>
          <a:xfrm>
            <a:off x="906292" y="155448"/>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FD4F2C0-1E77-8645-97E7-70690C336235}"/>
              </a:ext>
            </a:extLst>
          </p:cNvPr>
          <p:cNvSpPr>
            <a:spLocks noGrp="1"/>
          </p:cNvSpPr>
          <p:nvPr>
            <p:ph type="body" idx="1"/>
          </p:nvPr>
        </p:nvSpPr>
        <p:spPr>
          <a:xfrm>
            <a:off x="906293" y="1481011"/>
            <a:ext cx="5157787" cy="6430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9CD29B-433F-794B-9E9C-78765474F47C}"/>
              </a:ext>
            </a:extLst>
          </p:cNvPr>
          <p:cNvSpPr>
            <a:spLocks noGrp="1"/>
          </p:cNvSpPr>
          <p:nvPr>
            <p:ph sz="half" idx="2"/>
          </p:nvPr>
        </p:nvSpPr>
        <p:spPr>
          <a:xfrm>
            <a:off x="906293" y="212402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E47FAB-1C03-E344-83D6-90769920C5BE}"/>
              </a:ext>
            </a:extLst>
          </p:cNvPr>
          <p:cNvSpPr>
            <a:spLocks noGrp="1"/>
          </p:cNvSpPr>
          <p:nvPr>
            <p:ph type="body" sz="quarter" idx="3"/>
          </p:nvPr>
        </p:nvSpPr>
        <p:spPr>
          <a:xfrm>
            <a:off x="6238706" y="1481011"/>
            <a:ext cx="5183188" cy="6430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22BD9A-147E-D247-8B8F-F23283CB02D6}"/>
              </a:ext>
            </a:extLst>
          </p:cNvPr>
          <p:cNvSpPr>
            <a:spLocks noGrp="1"/>
          </p:cNvSpPr>
          <p:nvPr>
            <p:ph sz="quarter" idx="4"/>
          </p:nvPr>
        </p:nvSpPr>
        <p:spPr>
          <a:xfrm>
            <a:off x="6238706" y="212402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45AB6AD-D745-5042-AF21-1E9124B2DB36}"/>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Slide Number Placeholder 5">
            <a:extLst>
              <a:ext uri="{FF2B5EF4-FFF2-40B4-BE49-F238E27FC236}">
                <a16:creationId xmlns:a16="http://schemas.microsoft.com/office/drawing/2014/main" id="{2883366F-5AB1-AB47-A2C0-849135AE4D6B}"/>
              </a:ext>
            </a:extLst>
          </p:cNvPr>
          <p:cNvSpPr>
            <a:spLocks noGrp="1"/>
          </p:cNvSpPr>
          <p:nvPr>
            <p:ph type="sldNum" sz="quarter" idx="10"/>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5" name="Picture 14" descr="Shape, circle&#10;&#10;Description automatically generated">
            <a:extLst>
              <a:ext uri="{FF2B5EF4-FFF2-40B4-BE49-F238E27FC236}">
                <a16:creationId xmlns:a16="http://schemas.microsoft.com/office/drawing/2014/main" id="{5393B125-1F86-A643-A33E-B168C8D44CFE}"/>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6" name="Picture 15" descr="Shape, circle&#10;&#10;Description automatically generated">
            <a:extLst>
              <a:ext uri="{FF2B5EF4-FFF2-40B4-BE49-F238E27FC236}">
                <a16:creationId xmlns:a16="http://schemas.microsoft.com/office/drawing/2014/main" id="{76B87AFD-AE72-6A48-BD42-6C1A8F53C91B}"/>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2E23BA79-4C64-4F0B-803F-CDBA750F6C10}"/>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090360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EE544379-F6FE-1E41-ACFE-EAA35D70C320}"/>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56BB1C3C-513D-40C4-8626-35938B187CB7}"/>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822068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F2685B79-0BF5-544E-9840-1DE64C1E058A}"/>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E1B87201-8135-49D0-AAA8-ED763A70147B}"/>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12104118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Divider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7" name="Slide Number Placeholder 5">
            <a:extLst>
              <a:ext uri="{FF2B5EF4-FFF2-40B4-BE49-F238E27FC236}">
                <a16:creationId xmlns:a16="http://schemas.microsoft.com/office/drawing/2014/main" id="{8D621DC9-5724-6644-AEFB-C5409A678E13}"/>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19EFE9FF-3C8F-4F62-9E87-919381923A70}"/>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580957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Divider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4F261746-FCEC-D44B-A3F1-B35BE8245B40}"/>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20EE8F2E-6B60-46E4-966F-F9E1B8F8EFB5}"/>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14154969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Divider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4B2CEF0C-54C4-0641-8FA4-522C14E18674}"/>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B0242BE8-8D14-4B55-9851-7AED2D14F9EE}"/>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2882389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Divider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01E4A062-1222-F641-97BB-E048D6D9209A}"/>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E5338E6D-BCBB-44C7-9A32-463D66915EB5}"/>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981738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uide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4706" y="1636776"/>
            <a:ext cx="10450481" cy="4351338"/>
          </a:xfrm>
        </p:spPr>
        <p:txBody>
          <a:bodyPr>
            <a:normAutofit/>
          </a:bodyPr>
          <a:lstStyle>
            <a:lvl1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descr="Icon&#10;&#10;Description automatically generated">
            <a:extLst>
              <a:ext uri="{FF2B5EF4-FFF2-40B4-BE49-F238E27FC236}">
                <a16:creationId xmlns:a16="http://schemas.microsoft.com/office/drawing/2014/main" id="{5804D00E-1216-D74C-A650-97DBAE3146ED}"/>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EB87F62F-1641-DE47-A01D-EA512E33AE1E}"/>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B985D028-A54B-A244-9890-6C6702CF2FF1}"/>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E565D90C-3048-4406-8E6F-C0579CF4287C}"/>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090359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Divider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1A136156-8D78-684C-A56A-511C46925042}"/>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C59A9DF5-78B0-43D4-BDCC-DF1B1BB37E6F}"/>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16181162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Divider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6E5166F4-E6E0-0445-A449-CF29F234AE18}"/>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A8AD7ED7-C70A-4160-9257-3E1CF6BC3B98}"/>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15944135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Divider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503FDC63-5253-F046-8DA5-BD330CC8BB7A}"/>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5987FE10-9EDE-4884-AB41-6817052D4B30}"/>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030082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Divider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2B3C0A3F-866B-504E-B4E1-D2759A14F901}"/>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1D4F517F-C711-43E5-8187-813E4486162A}"/>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429529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Divider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C13A-24C9-0C4F-991C-899CE17A95E4}"/>
              </a:ext>
            </a:extLst>
          </p:cNvPr>
          <p:cNvSpPr>
            <a:spLocks noGrp="1"/>
          </p:cNvSpPr>
          <p:nvPr>
            <p:ph type="title"/>
          </p:nvPr>
        </p:nvSpPr>
        <p:spPr>
          <a:xfrm>
            <a:off x="8138160" y="2103439"/>
            <a:ext cx="3947160" cy="2809385"/>
          </a:xfrm>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0313EE0F-64F0-7642-AA7F-CB013AAF3D4C}"/>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5" name="Picture 4">
            <a:extLst>
              <a:ext uri="{FF2B5EF4-FFF2-40B4-BE49-F238E27FC236}">
                <a16:creationId xmlns:a16="http://schemas.microsoft.com/office/drawing/2014/main" id="{AFE9A586-9A4E-4E40-96AA-56F9A5B3727D}"/>
              </a:ext>
            </a:extLst>
          </p:cNvPr>
          <p:cNvPicPr>
            <a:picLocks noChangeAspect="1"/>
          </p:cNvPicPr>
          <p:nvPr userDrawn="1"/>
        </p:nvPicPr>
        <p:blipFill>
          <a:blip r:embed="rId3"/>
          <a:stretch>
            <a:fillRect/>
          </a:stretch>
        </p:blipFill>
        <p:spPr>
          <a:xfrm>
            <a:off x="8127924" y="5119851"/>
            <a:ext cx="1377742" cy="313271"/>
          </a:xfrm>
          <a:prstGeom prst="rect">
            <a:avLst/>
          </a:prstGeom>
        </p:spPr>
      </p:pic>
    </p:spTree>
    <p:extLst>
      <p:ext uri="{BB962C8B-B14F-4D97-AF65-F5344CB8AC3E}">
        <p14:creationId xmlns:p14="http://schemas.microsoft.com/office/powerpoint/2010/main" val="32386756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18F8-5B87-2648-A600-35540E141E47}"/>
              </a:ext>
            </a:extLst>
          </p:cNvPr>
          <p:cNvSpPr>
            <a:spLocks noGrp="1"/>
          </p:cNvSpPr>
          <p:nvPr>
            <p:ph type="title"/>
          </p:nvPr>
        </p:nvSpPr>
        <p:spPr>
          <a:xfrm>
            <a:off x="839788" y="259233"/>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0D8B8-CF63-D54B-B9CE-AB542D6F912A}"/>
              </a:ext>
            </a:extLst>
          </p:cNvPr>
          <p:cNvSpPr>
            <a:spLocks noGrp="1"/>
          </p:cNvSpPr>
          <p:nvPr>
            <p:ph idx="1"/>
          </p:nvPr>
        </p:nvSpPr>
        <p:spPr>
          <a:xfrm>
            <a:off x="5183188" y="78946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409B8E-F545-1F43-97E2-E2A94FE91E2C}"/>
              </a:ext>
            </a:extLst>
          </p:cNvPr>
          <p:cNvSpPr>
            <a:spLocks noGrp="1"/>
          </p:cNvSpPr>
          <p:nvPr>
            <p:ph type="body" sz="half" idx="2"/>
          </p:nvPr>
        </p:nvSpPr>
        <p:spPr>
          <a:xfrm>
            <a:off x="839788" y="1859433"/>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1" name="Rectangle 10">
            <a:extLst>
              <a:ext uri="{FF2B5EF4-FFF2-40B4-BE49-F238E27FC236}">
                <a16:creationId xmlns:a16="http://schemas.microsoft.com/office/drawing/2014/main" id="{EA224FCC-5A15-BD40-A794-400BF834DD2B}"/>
              </a:ext>
            </a:extLst>
          </p:cNvPr>
          <p:cNvSpPr/>
          <p:nvPr userDrawn="1"/>
        </p:nvSpPr>
        <p:spPr>
          <a:xfrm>
            <a:off x="0" y="1059333"/>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Slide Number Placeholder 5">
            <a:extLst>
              <a:ext uri="{FF2B5EF4-FFF2-40B4-BE49-F238E27FC236}">
                <a16:creationId xmlns:a16="http://schemas.microsoft.com/office/drawing/2014/main" id="{B4D6CE37-BE28-2D48-A067-91CB9715BE99}"/>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0" name="Picture 9" descr="Shape, circle&#10;&#10;Description automatically generated">
            <a:extLst>
              <a:ext uri="{FF2B5EF4-FFF2-40B4-BE49-F238E27FC236}">
                <a16:creationId xmlns:a16="http://schemas.microsoft.com/office/drawing/2014/main" id="{11F5CAF1-4E3D-5645-B06F-F8369B43A031}"/>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3" name="Picture 12" descr="Shape, circle&#10;&#10;Description automatically generated">
            <a:extLst>
              <a:ext uri="{FF2B5EF4-FFF2-40B4-BE49-F238E27FC236}">
                <a16:creationId xmlns:a16="http://schemas.microsoft.com/office/drawing/2014/main" id="{50BA84F4-68B6-3C4C-A6FF-525938791699}"/>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D57A9FF8-693A-4A2C-96FD-D14C5F19BCEE}"/>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679883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024D741-BAD0-ED47-8ECF-9393C7770345}"/>
              </a:ext>
            </a:extLst>
          </p:cNvPr>
          <p:cNvSpPr>
            <a:spLocks noGrp="1"/>
          </p:cNvSpPr>
          <p:nvPr>
            <p:ph type="sldNum" sz="quarter" idx="12"/>
          </p:nvPr>
        </p:nvSpPr>
        <p:spPr>
          <a:xfrm>
            <a:off x="11465861" y="6356354"/>
            <a:ext cx="533183" cy="365125"/>
          </a:xfrm>
          <a:prstGeom prst="rect">
            <a:avLst/>
          </a:prstGeom>
        </p:spPr>
        <p:txBody>
          <a:bodyPr/>
          <a:lstStyle/>
          <a:p>
            <a:fld id="{29144624-CF1A-BF49-92E7-BD5DF6DC201D}" type="slidenum">
              <a:rPr lang="en-US" smtClean="0"/>
              <a:t>‹#›</a:t>
            </a:fld>
            <a:endParaRPr lang="en-US"/>
          </a:p>
        </p:txBody>
      </p:sp>
      <p:sp>
        <p:nvSpPr>
          <p:cNvPr id="11" name="Rectangle 10">
            <a:extLst>
              <a:ext uri="{FF2B5EF4-FFF2-40B4-BE49-F238E27FC236}">
                <a16:creationId xmlns:a16="http://schemas.microsoft.com/office/drawing/2014/main" id="{EA224FCC-5A15-BD40-A794-400BF834DD2B}"/>
              </a:ext>
            </a:extLst>
          </p:cNvPr>
          <p:cNvSpPr/>
          <p:nvPr userDrawn="1"/>
        </p:nvSpPr>
        <p:spPr>
          <a:xfrm>
            <a:off x="0" y="126187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a:extLst>
              <a:ext uri="{FF2B5EF4-FFF2-40B4-BE49-F238E27FC236}">
                <a16:creationId xmlns:a16="http://schemas.microsoft.com/office/drawing/2014/main" id="{871800A2-3480-8042-8527-D90F5E6909C1}"/>
              </a:ext>
            </a:extLst>
          </p:cNvPr>
          <p:cNvSpPr txBox="1">
            <a:spLocks/>
          </p:cNvSpPr>
          <p:nvPr userDrawn="1"/>
        </p:nvSpPr>
        <p:spPr>
          <a:xfrm>
            <a:off x="11465861" y="6425802"/>
            <a:ext cx="533183" cy="229645"/>
          </a:xfrm>
          <a:prstGeom prst="rect">
            <a:avLst/>
          </a:prstGeom>
        </p:spPr>
        <p:txBody>
          <a:bodyPr/>
          <a:lstStyle>
            <a:defPPr>
              <a:defRPr lang="en-US"/>
            </a:defPPr>
            <a:lvl1pPr marL="0" algn="l" defTabSz="914400" rtl="0" eaLnBrk="1" latinLnBrk="0" hangingPunct="1">
              <a:defRPr sz="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9144624-CF1A-BF49-92E7-BD5DF6DC201D}" type="slidenum">
              <a:rPr lang="en-US" sz="800" smtClean="0"/>
              <a:pPr algn="r"/>
              <a:t>‹#›</a:t>
            </a:fld>
            <a:endParaRPr lang="en-US" sz="800" dirty="0"/>
          </a:p>
        </p:txBody>
      </p:sp>
      <p:pic>
        <p:nvPicPr>
          <p:cNvPr id="8" name="Picture 7" descr="Shape, circle&#10;&#10;Description automatically generated">
            <a:extLst>
              <a:ext uri="{FF2B5EF4-FFF2-40B4-BE49-F238E27FC236}">
                <a16:creationId xmlns:a16="http://schemas.microsoft.com/office/drawing/2014/main" id="{EF671F0C-999E-1246-ADE9-DA9F51CEB3E4}"/>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9" name="Picture 8" descr="Shape, circle&#10;&#10;Description automatically generated">
            <a:extLst>
              <a:ext uri="{FF2B5EF4-FFF2-40B4-BE49-F238E27FC236}">
                <a16:creationId xmlns:a16="http://schemas.microsoft.com/office/drawing/2014/main" id="{EEFF1CC9-C61C-E74B-8BE2-82888469CB15}"/>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0" name="Picture 9">
            <a:extLst>
              <a:ext uri="{FF2B5EF4-FFF2-40B4-BE49-F238E27FC236}">
                <a16:creationId xmlns:a16="http://schemas.microsoft.com/office/drawing/2014/main" id="{53F6607B-D7F9-4EDE-B1C9-AB9346799220}"/>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3945920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6B98-7854-EF46-BAAC-C0F0136871FE}"/>
              </a:ext>
            </a:extLst>
          </p:cNvPr>
          <p:cNvSpPr>
            <a:spLocks noGrp="1"/>
          </p:cNvSpPr>
          <p:nvPr>
            <p:ph type="title"/>
          </p:nvPr>
        </p:nvSpPr>
        <p:spPr>
          <a:xfrm>
            <a:off x="839788" y="26866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4EF646A-2B02-ED45-A0FD-15339C6304D0}"/>
              </a:ext>
            </a:extLst>
          </p:cNvPr>
          <p:cNvSpPr>
            <a:spLocks noGrp="1"/>
          </p:cNvSpPr>
          <p:nvPr>
            <p:ph type="pic" idx="1"/>
          </p:nvPr>
        </p:nvSpPr>
        <p:spPr>
          <a:xfrm>
            <a:off x="5183188" y="79888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a:extLst>
              <a:ext uri="{FF2B5EF4-FFF2-40B4-BE49-F238E27FC236}">
                <a16:creationId xmlns:a16="http://schemas.microsoft.com/office/drawing/2014/main" id="{44526A7C-7B21-DC42-92D5-2E4547C0889A}"/>
              </a:ext>
            </a:extLst>
          </p:cNvPr>
          <p:cNvSpPr>
            <a:spLocks noGrp="1"/>
          </p:cNvSpPr>
          <p:nvPr>
            <p:ph type="body" sz="half" idx="2"/>
          </p:nvPr>
        </p:nvSpPr>
        <p:spPr>
          <a:xfrm>
            <a:off x="839788" y="186886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Rectangle 8">
            <a:extLst>
              <a:ext uri="{FF2B5EF4-FFF2-40B4-BE49-F238E27FC236}">
                <a16:creationId xmlns:a16="http://schemas.microsoft.com/office/drawing/2014/main" id="{687D7CD0-95ED-984A-84B7-E0C41E84FC44}"/>
              </a:ext>
            </a:extLst>
          </p:cNvPr>
          <p:cNvSpPr/>
          <p:nvPr userDrawn="1"/>
        </p:nvSpPr>
        <p:spPr>
          <a:xfrm>
            <a:off x="0" y="1068760"/>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Slide Number Placeholder 5">
            <a:extLst>
              <a:ext uri="{FF2B5EF4-FFF2-40B4-BE49-F238E27FC236}">
                <a16:creationId xmlns:a16="http://schemas.microsoft.com/office/drawing/2014/main" id="{5F76103B-917E-6C4E-8894-9DD3DDF767E6}"/>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4" name="Picture 13" descr="Shape, circle&#10;&#10;Description automatically generated">
            <a:extLst>
              <a:ext uri="{FF2B5EF4-FFF2-40B4-BE49-F238E27FC236}">
                <a16:creationId xmlns:a16="http://schemas.microsoft.com/office/drawing/2014/main" id="{93FD8FCE-1E4D-B741-AE4B-9592DF642DF8}"/>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5" name="Picture 14" descr="Shape, circle&#10;&#10;Description automatically generated">
            <a:extLst>
              <a:ext uri="{FF2B5EF4-FFF2-40B4-BE49-F238E27FC236}">
                <a16:creationId xmlns:a16="http://schemas.microsoft.com/office/drawing/2014/main" id="{6B53EC7D-0E12-8742-9FF5-CEAEFEF50324}"/>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0" name="Picture 9">
            <a:extLst>
              <a:ext uri="{FF2B5EF4-FFF2-40B4-BE49-F238E27FC236}">
                <a16:creationId xmlns:a16="http://schemas.microsoft.com/office/drawing/2014/main" id="{0F1144BC-CA27-4548-AD09-03D17DCC493B}"/>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911755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76B98-7854-EF46-BAAC-C0F0136871FE}"/>
              </a:ext>
            </a:extLst>
          </p:cNvPr>
          <p:cNvSpPr>
            <a:spLocks noGrp="1"/>
          </p:cNvSpPr>
          <p:nvPr>
            <p:ph type="title"/>
          </p:nvPr>
        </p:nvSpPr>
        <p:spPr>
          <a:xfrm>
            <a:off x="839790" y="516398"/>
            <a:ext cx="10442231" cy="1018342"/>
          </a:xfrm>
        </p:spPr>
        <p:txBody>
          <a:bodyPr anchor="t">
            <a:normAutofit/>
          </a:bodyPr>
          <a:lstStyle>
            <a:lvl1pPr>
              <a:defRPr sz="3600"/>
            </a:lvl1pPr>
          </a:lstStyle>
          <a:p>
            <a:r>
              <a:rPr lang="en-US" dirty="0"/>
              <a:t>Click to edit Master title style</a:t>
            </a:r>
          </a:p>
        </p:txBody>
      </p:sp>
      <p:sp>
        <p:nvSpPr>
          <p:cNvPr id="9" name="Rectangle 8">
            <a:extLst>
              <a:ext uri="{FF2B5EF4-FFF2-40B4-BE49-F238E27FC236}">
                <a16:creationId xmlns:a16="http://schemas.microsoft.com/office/drawing/2014/main" id="{687D7CD0-95ED-984A-84B7-E0C41E84FC44}"/>
              </a:ext>
            </a:extLst>
          </p:cNvPr>
          <p:cNvSpPr/>
          <p:nvPr userDrawn="1"/>
        </p:nvSpPr>
        <p:spPr>
          <a:xfrm>
            <a:off x="0" y="758952"/>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7">
            <a:extLst>
              <a:ext uri="{FF2B5EF4-FFF2-40B4-BE49-F238E27FC236}">
                <a16:creationId xmlns:a16="http://schemas.microsoft.com/office/drawing/2014/main" id="{EE0F2113-ECAE-664F-B719-2931DA4DB016}"/>
              </a:ext>
            </a:extLst>
          </p:cNvPr>
          <p:cNvSpPr>
            <a:spLocks noGrp="1"/>
          </p:cNvSpPr>
          <p:nvPr>
            <p:ph type="body" sz="quarter" idx="13" hasCustomPrompt="1"/>
          </p:nvPr>
        </p:nvSpPr>
        <p:spPr>
          <a:xfrm>
            <a:off x="839789"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14" name="Picture Placeholder 3">
            <a:extLst>
              <a:ext uri="{FF2B5EF4-FFF2-40B4-BE49-F238E27FC236}">
                <a16:creationId xmlns:a16="http://schemas.microsoft.com/office/drawing/2014/main" id="{9B9F3D8F-C777-FF48-8093-9732854EB8C2}"/>
              </a:ext>
            </a:extLst>
          </p:cNvPr>
          <p:cNvSpPr>
            <a:spLocks noGrp="1"/>
          </p:cNvSpPr>
          <p:nvPr>
            <p:ph type="pic" sz="quarter" idx="11" hasCustomPrompt="1"/>
          </p:nvPr>
        </p:nvSpPr>
        <p:spPr>
          <a:xfrm>
            <a:off x="839789"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15" name="Text Placeholder 7">
            <a:extLst>
              <a:ext uri="{FF2B5EF4-FFF2-40B4-BE49-F238E27FC236}">
                <a16:creationId xmlns:a16="http://schemas.microsoft.com/office/drawing/2014/main" id="{96CCC155-2B2D-8C40-A6D0-52F47FBD7ED9}"/>
              </a:ext>
            </a:extLst>
          </p:cNvPr>
          <p:cNvSpPr>
            <a:spLocks noGrp="1"/>
          </p:cNvSpPr>
          <p:nvPr>
            <p:ph type="body" sz="quarter" idx="17" hasCustomPrompt="1"/>
          </p:nvPr>
        </p:nvSpPr>
        <p:spPr>
          <a:xfrm>
            <a:off x="839789"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25" name="Text Placeholder 7">
            <a:extLst>
              <a:ext uri="{FF2B5EF4-FFF2-40B4-BE49-F238E27FC236}">
                <a16:creationId xmlns:a16="http://schemas.microsoft.com/office/drawing/2014/main" id="{50C3F8E5-2A26-554C-9F1C-5439C6C16FED}"/>
              </a:ext>
            </a:extLst>
          </p:cNvPr>
          <p:cNvSpPr>
            <a:spLocks noGrp="1"/>
          </p:cNvSpPr>
          <p:nvPr>
            <p:ph type="body" sz="quarter" idx="18" hasCustomPrompt="1"/>
          </p:nvPr>
        </p:nvSpPr>
        <p:spPr>
          <a:xfrm>
            <a:off x="3483236"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26" name="Picture Placeholder 3">
            <a:extLst>
              <a:ext uri="{FF2B5EF4-FFF2-40B4-BE49-F238E27FC236}">
                <a16:creationId xmlns:a16="http://schemas.microsoft.com/office/drawing/2014/main" id="{9A8CC0C1-2736-F844-8974-3317AE50FE3C}"/>
              </a:ext>
            </a:extLst>
          </p:cNvPr>
          <p:cNvSpPr>
            <a:spLocks noGrp="1"/>
          </p:cNvSpPr>
          <p:nvPr>
            <p:ph type="pic" sz="quarter" idx="19" hasCustomPrompt="1"/>
          </p:nvPr>
        </p:nvSpPr>
        <p:spPr>
          <a:xfrm>
            <a:off x="3483236"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27" name="Text Placeholder 7">
            <a:extLst>
              <a:ext uri="{FF2B5EF4-FFF2-40B4-BE49-F238E27FC236}">
                <a16:creationId xmlns:a16="http://schemas.microsoft.com/office/drawing/2014/main" id="{B6830681-563E-CD44-9D6E-51FF0FBBE698}"/>
              </a:ext>
            </a:extLst>
          </p:cNvPr>
          <p:cNvSpPr>
            <a:spLocks noGrp="1"/>
          </p:cNvSpPr>
          <p:nvPr>
            <p:ph type="body" sz="quarter" idx="20" hasCustomPrompt="1"/>
          </p:nvPr>
        </p:nvSpPr>
        <p:spPr>
          <a:xfrm>
            <a:off x="3483236"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29" name="Text Placeholder 7">
            <a:extLst>
              <a:ext uri="{FF2B5EF4-FFF2-40B4-BE49-F238E27FC236}">
                <a16:creationId xmlns:a16="http://schemas.microsoft.com/office/drawing/2014/main" id="{21C2B6F7-4487-B847-94B1-C9E5BE2D785A}"/>
              </a:ext>
            </a:extLst>
          </p:cNvPr>
          <p:cNvSpPr>
            <a:spLocks noGrp="1"/>
          </p:cNvSpPr>
          <p:nvPr>
            <p:ph type="body" sz="quarter" idx="21" hasCustomPrompt="1"/>
          </p:nvPr>
        </p:nvSpPr>
        <p:spPr>
          <a:xfrm>
            <a:off x="6151621"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30" name="Picture Placeholder 3">
            <a:extLst>
              <a:ext uri="{FF2B5EF4-FFF2-40B4-BE49-F238E27FC236}">
                <a16:creationId xmlns:a16="http://schemas.microsoft.com/office/drawing/2014/main" id="{27689376-D81A-0047-82DF-71D6ADC2CC68}"/>
              </a:ext>
            </a:extLst>
          </p:cNvPr>
          <p:cNvSpPr>
            <a:spLocks noGrp="1"/>
          </p:cNvSpPr>
          <p:nvPr>
            <p:ph type="pic" sz="quarter" idx="22" hasCustomPrompt="1"/>
          </p:nvPr>
        </p:nvSpPr>
        <p:spPr>
          <a:xfrm>
            <a:off x="6151621"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31" name="Text Placeholder 7">
            <a:extLst>
              <a:ext uri="{FF2B5EF4-FFF2-40B4-BE49-F238E27FC236}">
                <a16:creationId xmlns:a16="http://schemas.microsoft.com/office/drawing/2014/main" id="{37B19C7F-0356-704E-A01C-7F74C76EB8A4}"/>
              </a:ext>
            </a:extLst>
          </p:cNvPr>
          <p:cNvSpPr>
            <a:spLocks noGrp="1"/>
          </p:cNvSpPr>
          <p:nvPr>
            <p:ph type="body" sz="quarter" idx="23" hasCustomPrompt="1"/>
          </p:nvPr>
        </p:nvSpPr>
        <p:spPr>
          <a:xfrm>
            <a:off x="6151621"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33" name="Text Placeholder 7">
            <a:extLst>
              <a:ext uri="{FF2B5EF4-FFF2-40B4-BE49-F238E27FC236}">
                <a16:creationId xmlns:a16="http://schemas.microsoft.com/office/drawing/2014/main" id="{386E3EB8-4310-C649-B17A-A67AC36172DA}"/>
              </a:ext>
            </a:extLst>
          </p:cNvPr>
          <p:cNvSpPr>
            <a:spLocks noGrp="1"/>
          </p:cNvSpPr>
          <p:nvPr>
            <p:ph type="body" sz="quarter" idx="24" hasCustomPrompt="1"/>
          </p:nvPr>
        </p:nvSpPr>
        <p:spPr>
          <a:xfrm>
            <a:off x="8836633" y="4878852"/>
            <a:ext cx="2445387" cy="400735"/>
          </a:xfrm>
        </p:spPr>
        <p:txBody>
          <a:bodyPr>
            <a:normAutofit/>
          </a:bodyPr>
          <a:lstStyle>
            <a:lvl1pPr marL="0" indent="0" algn="l" defTabSz="914377" rtl="0" eaLnBrk="1" latinLnBrk="0" hangingPunct="1">
              <a:lnSpc>
                <a:spcPct val="120000"/>
              </a:lnSpc>
              <a:spcBef>
                <a:spcPts val="600"/>
              </a:spcBef>
              <a:buNone/>
              <a:defRPr lang="th-TH" sz="1051" i="0" kern="1200" baseline="0" dirty="0">
                <a:solidFill>
                  <a:srgbClr val="005D80"/>
                </a:solidFill>
                <a:latin typeface="Roboto" panose="02000000000000000000" pitchFamily="2" charset="0"/>
                <a:ea typeface="Roboto" panose="02000000000000000000" pitchFamily="2" charset="0"/>
                <a:cs typeface="+mn-cs"/>
              </a:defRPr>
            </a:lvl1pPr>
            <a:lvl5pPr>
              <a:defRPr/>
            </a:lvl5pPr>
          </a:lstStyle>
          <a:p>
            <a:pPr lvl="0"/>
            <a:r>
              <a:rPr lang="en-US" dirty="0"/>
              <a:t>SUBTITLE HERE</a:t>
            </a:r>
            <a:endParaRPr lang="th-TH" dirty="0"/>
          </a:p>
        </p:txBody>
      </p:sp>
      <p:sp>
        <p:nvSpPr>
          <p:cNvPr id="34" name="Picture Placeholder 3">
            <a:extLst>
              <a:ext uri="{FF2B5EF4-FFF2-40B4-BE49-F238E27FC236}">
                <a16:creationId xmlns:a16="http://schemas.microsoft.com/office/drawing/2014/main" id="{ADF3024A-964B-9347-BE59-7DCA0EC0134E}"/>
              </a:ext>
            </a:extLst>
          </p:cNvPr>
          <p:cNvSpPr>
            <a:spLocks noGrp="1"/>
          </p:cNvSpPr>
          <p:nvPr>
            <p:ph type="pic" sz="quarter" idx="25" hasCustomPrompt="1"/>
          </p:nvPr>
        </p:nvSpPr>
        <p:spPr>
          <a:xfrm>
            <a:off x="8836633" y="1663209"/>
            <a:ext cx="2445387" cy="2426282"/>
          </a:xfrm>
          <a:solidFill>
            <a:schemeClr val="bg1">
              <a:lumMod val="95000"/>
            </a:schemeClr>
          </a:solidFill>
        </p:spPr>
        <p:txBody>
          <a:bodyPr tIns="180000">
            <a:normAutofit/>
          </a:bodyPr>
          <a:lstStyle>
            <a:lvl1pPr marL="0" indent="0" algn="ctr">
              <a:buNone/>
              <a:defRPr sz="1400" i="1" baseline="0">
                <a:solidFill>
                  <a:schemeClr val="tx1">
                    <a:lumMod val="50000"/>
                    <a:lumOff val="50000"/>
                  </a:schemeClr>
                </a:solidFill>
              </a:defRPr>
            </a:lvl1pPr>
          </a:lstStyle>
          <a:p>
            <a:r>
              <a:rPr lang="en-GB" dirty="0"/>
              <a:t>Click icon to add image</a:t>
            </a:r>
            <a:endParaRPr lang="th-TH" dirty="0"/>
          </a:p>
        </p:txBody>
      </p:sp>
      <p:sp>
        <p:nvSpPr>
          <p:cNvPr id="35" name="Text Placeholder 7">
            <a:extLst>
              <a:ext uri="{FF2B5EF4-FFF2-40B4-BE49-F238E27FC236}">
                <a16:creationId xmlns:a16="http://schemas.microsoft.com/office/drawing/2014/main" id="{E0E359E7-2228-E24C-A08E-037C18EDA50E}"/>
              </a:ext>
            </a:extLst>
          </p:cNvPr>
          <p:cNvSpPr>
            <a:spLocks noGrp="1"/>
          </p:cNvSpPr>
          <p:nvPr>
            <p:ph type="body" sz="quarter" idx="26" hasCustomPrompt="1"/>
          </p:nvPr>
        </p:nvSpPr>
        <p:spPr>
          <a:xfrm>
            <a:off x="8836633" y="5279583"/>
            <a:ext cx="2445387" cy="954962"/>
          </a:xfrm>
        </p:spPr>
        <p:txBody>
          <a:bodyPr>
            <a:normAutofit/>
          </a:bodyPr>
          <a:lstStyle>
            <a:lvl1pPr marL="0" indent="0" algn="l" defTabSz="914377" rtl="0" eaLnBrk="1" latinLnBrk="0" hangingPunct="1">
              <a:lnSpc>
                <a:spcPct val="120000"/>
              </a:lnSpc>
              <a:spcBef>
                <a:spcPts val="600"/>
              </a:spcBef>
              <a:buNone/>
              <a:defRPr lang="th-TH" sz="900" kern="1200" baseline="0" dirty="0">
                <a:solidFill>
                  <a:schemeClr val="tx1">
                    <a:lumMod val="50000"/>
                    <a:lumOff val="50000"/>
                  </a:schemeClr>
                </a:solidFill>
                <a:latin typeface="Roboto" panose="02000000000000000000" pitchFamily="2" charset="0"/>
                <a:ea typeface="Roboto" panose="02000000000000000000" pitchFamily="2" charset="0"/>
                <a:cs typeface="+mn-cs"/>
              </a:defRPr>
            </a:lvl1pPr>
            <a:lvl5pPr>
              <a:defRPr/>
            </a:lvl5pPr>
          </a:lstStyle>
          <a:p>
            <a:pPr lvl="0"/>
            <a:r>
              <a:rPr lang="en-US" dirty="0"/>
              <a:t>Content here</a:t>
            </a:r>
            <a:endParaRPr lang="th-TH" dirty="0"/>
          </a:p>
        </p:txBody>
      </p:sp>
      <p:sp>
        <p:nvSpPr>
          <p:cNvPr id="23" name="Slide Number Placeholder 5">
            <a:extLst>
              <a:ext uri="{FF2B5EF4-FFF2-40B4-BE49-F238E27FC236}">
                <a16:creationId xmlns:a16="http://schemas.microsoft.com/office/drawing/2014/main" id="{D4012089-7A6D-024A-A319-335A35BECB41}"/>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37" name="Picture 36" descr="Shape, circle&#10;&#10;Description automatically generated">
            <a:extLst>
              <a:ext uri="{FF2B5EF4-FFF2-40B4-BE49-F238E27FC236}">
                <a16:creationId xmlns:a16="http://schemas.microsoft.com/office/drawing/2014/main" id="{8B5A7FC2-FC68-084B-A2F7-572CAAB8FE8E}"/>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38" name="Picture 37" descr="Shape, circle&#10;&#10;Description automatically generated">
            <a:extLst>
              <a:ext uri="{FF2B5EF4-FFF2-40B4-BE49-F238E27FC236}">
                <a16:creationId xmlns:a16="http://schemas.microsoft.com/office/drawing/2014/main" id="{41C00ED2-296F-4144-B968-5332D7474656}"/>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39" name="Picture 38">
            <a:extLst>
              <a:ext uri="{FF2B5EF4-FFF2-40B4-BE49-F238E27FC236}">
                <a16:creationId xmlns:a16="http://schemas.microsoft.com/office/drawing/2014/main" id="{D9E47C40-73DB-4B66-AA42-AB8E3F5E76B0}"/>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2664433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CAC4-F98C-7243-A3F1-A2E5DE1FFC76}"/>
              </a:ext>
            </a:extLst>
          </p:cNvPr>
          <p:cNvSpPr>
            <a:spLocks noGrp="1"/>
          </p:cNvSpPr>
          <p:nvPr>
            <p:ph type="title"/>
          </p:nvPr>
        </p:nvSpPr>
        <p:spPr>
          <a:xfrm>
            <a:off x="904704" y="-11951"/>
            <a:ext cx="10515600" cy="1325563"/>
          </a:xfrm>
        </p:spPr>
        <p:txBody>
          <a:bodyPr>
            <a:normAutofit/>
          </a:bodyPr>
          <a:lstStyle>
            <a:lvl1pPr>
              <a:defRPr sz="3400"/>
            </a:lvl1pPr>
          </a:lstStyle>
          <a:p>
            <a:r>
              <a:rPr lang="en-US" dirty="0"/>
              <a:t>Click to edit Master title style</a:t>
            </a:r>
          </a:p>
        </p:txBody>
      </p:sp>
      <p:sp>
        <p:nvSpPr>
          <p:cNvPr id="3" name="Vertical Text Placeholder 2">
            <a:extLst>
              <a:ext uri="{FF2B5EF4-FFF2-40B4-BE49-F238E27FC236}">
                <a16:creationId xmlns:a16="http://schemas.microsoft.com/office/drawing/2014/main" id="{4A9C363F-A176-E941-8681-4F9B428317EC}"/>
              </a:ext>
            </a:extLst>
          </p:cNvPr>
          <p:cNvSpPr>
            <a:spLocks noGrp="1"/>
          </p:cNvSpPr>
          <p:nvPr>
            <p:ph type="body" orient="vert" idx="1"/>
          </p:nvPr>
        </p:nvSpPr>
        <p:spPr>
          <a:xfrm>
            <a:off x="904706" y="1448545"/>
            <a:ext cx="10450481"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2CD115F3-D224-1944-ABC8-3F55973E8584}"/>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0" name="Picture 9" descr="Shape, circle&#10;&#10;Description automatically generated">
            <a:extLst>
              <a:ext uri="{FF2B5EF4-FFF2-40B4-BE49-F238E27FC236}">
                <a16:creationId xmlns:a16="http://schemas.microsoft.com/office/drawing/2014/main" id="{29CFFEF4-B2B8-A44A-BA55-C6393F8054EC}"/>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1" name="Picture 10" descr="Shape, circle&#10;&#10;Description automatically generated">
            <a:extLst>
              <a:ext uri="{FF2B5EF4-FFF2-40B4-BE49-F238E27FC236}">
                <a16:creationId xmlns:a16="http://schemas.microsoft.com/office/drawing/2014/main" id="{8C5ED6CB-3850-A84C-90FD-CC9844E68FD1}"/>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E163677F-ABE8-445B-90EE-DC8496583F17}"/>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05560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uidelin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4706" y="1636776"/>
            <a:ext cx="10450481" cy="4351338"/>
          </a:xfrm>
        </p:spPr>
        <p:txBody>
          <a:bodyPr>
            <a:normAutofit/>
          </a:bodyPr>
          <a:lstStyle>
            <a:lvl1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1pPr>
            <a:lvl2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2pPr>
            <a:lvl3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3pPr>
            <a:lvl4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4pPr>
            <a:lvl5pPr indent="-228594" algn="l" defTabSz="914377" rtl="0" eaLnBrk="1" latinLnBrk="0" hangingPunct="1">
              <a:lnSpc>
                <a:spcPct val="90000"/>
              </a:lnSpc>
              <a:buClr>
                <a:srgbClr val="F17442"/>
              </a:buClr>
              <a:defRPr lang="en-US" sz="2800" b="0" i="0" kern="1200" dirty="0">
                <a:solidFill>
                  <a:schemeClr val="tx1"/>
                </a:solidFill>
                <a:latin typeface="Arial" panose="020B0604020202020204" pitchFamily="34" charset="0"/>
                <a:ea typeface="Roboto Light" panose="02000000000000000000" pitchFamily="2"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descr="A picture containing icon&#10;&#10;Description automatically generated">
            <a:extLst>
              <a:ext uri="{FF2B5EF4-FFF2-40B4-BE49-F238E27FC236}">
                <a16:creationId xmlns:a16="http://schemas.microsoft.com/office/drawing/2014/main" id="{A81CEBB1-8CA6-4544-949A-3DC14053C75D}"/>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7AE2651B-400A-0B48-942A-744442DE9AAD}"/>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9C625925-3B5A-884A-A8AB-C51A834BC243}"/>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24913E82-BD34-4395-BB18-77E655D55A95}"/>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7201271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2A2332-14F5-4A48-A4AF-15CE48797DA6}"/>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20AB7-74DF-CE48-826F-A215C6FA46CE}"/>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AAFDB9C-2D0F-9046-9C84-FC4AC2589654}"/>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0" name="Picture 9" descr="Shape, circle&#10;&#10;Description automatically generated">
            <a:extLst>
              <a:ext uri="{FF2B5EF4-FFF2-40B4-BE49-F238E27FC236}">
                <a16:creationId xmlns:a16="http://schemas.microsoft.com/office/drawing/2014/main" id="{C86BA619-9A02-D14F-B5EC-B237C11504B7}"/>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1" name="Picture 10" descr="Shape, circle&#10;&#10;Description automatically generated">
            <a:extLst>
              <a:ext uri="{FF2B5EF4-FFF2-40B4-BE49-F238E27FC236}">
                <a16:creationId xmlns:a16="http://schemas.microsoft.com/office/drawing/2014/main" id="{7CEC0A7C-EF22-AA4B-920C-A4EFAEFFCAC9}"/>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2" name="Picture 11">
            <a:extLst>
              <a:ext uri="{FF2B5EF4-FFF2-40B4-BE49-F238E27FC236}">
                <a16:creationId xmlns:a16="http://schemas.microsoft.com/office/drawing/2014/main" id="{44294042-6271-4F67-B11F-106206337416}"/>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18858055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2ADA-3D04-4409-B65F-E7059823EAB0}"/>
              </a:ext>
            </a:extLst>
          </p:cNvPr>
          <p:cNvSpPr>
            <a:spLocks noGrp="1"/>
          </p:cNvSpPr>
          <p:nvPr>
            <p:ph type="title"/>
          </p:nvPr>
        </p:nvSpPr>
        <p:spPr>
          <a:xfrm>
            <a:off x="904704" y="-252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B99927F-0B75-46CF-ACD9-475F7AD76324}"/>
              </a:ext>
            </a:extLst>
          </p:cNvPr>
          <p:cNvSpPr>
            <a:spLocks noGrp="1"/>
          </p:cNvSpPr>
          <p:nvPr>
            <p:ph idx="1"/>
          </p:nvPr>
        </p:nvSpPr>
        <p:spPr>
          <a:xfrm>
            <a:off x="904706" y="1457972"/>
            <a:ext cx="104504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94B03-52AC-4C7B-B740-733C41998F0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149EAD0-CBF2-4091-BC0A-0A75C0BE31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C567257-20F6-4652-931E-936540B743B9}"/>
              </a:ext>
            </a:extLst>
          </p:cNvPr>
          <p:cNvSpPr>
            <a:spLocks noGrp="1"/>
          </p:cNvSpPr>
          <p:nvPr>
            <p:ph type="sldNum" sz="quarter" idx="12"/>
          </p:nvPr>
        </p:nvSpPr>
        <p:spPr/>
        <p:txBody>
          <a:bodyPr/>
          <a:lstStyle/>
          <a:p>
            <a:fld id="{DB9838E6-1608-482E-8ED4-A0921ADDDC26}" type="slidenum">
              <a:rPr lang="en-US" smtClean="0"/>
              <a:t>‹#›</a:t>
            </a:fld>
            <a:endParaRPr lang="en-US"/>
          </a:p>
        </p:txBody>
      </p:sp>
    </p:spTree>
    <p:extLst>
      <p:ext uri="{BB962C8B-B14F-4D97-AF65-F5344CB8AC3E}">
        <p14:creationId xmlns:p14="http://schemas.microsoft.com/office/powerpoint/2010/main" val="2082579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7AA382-A2B1-400B-9D57-17676366F0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13695519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lank w/ Title">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10972800" cy="563562"/>
          </a:xfrm>
        </p:spPr>
        <p:txBody>
          <a:bodyPr/>
          <a:lstStyle>
            <a:lvl1pPr>
              <a:defRPr>
                <a:latin typeface="+mn-lt"/>
              </a:defRPr>
            </a:lvl1pPr>
          </a:lstStyle>
          <a:p>
            <a:r>
              <a:rPr lang="en-US" dirty="0"/>
              <a:t>Click to edit Master title style</a:t>
            </a:r>
          </a:p>
        </p:txBody>
      </p:sp>
      <p:sp>
        <p:nvSpPr>
          <p:cNvPr id="3" name="Date Placeholder 21"/>
          <p:cNvSpPr>
            <a:spLocks noGrp="1"/>
          </p:cNvSpPr>
          <p:nvPr>
            <p:ph type="dt" sz="half" idx="10"/>
          </p:nvPr>
        </p:nvSpPr>
        <p:spPr/>
        <p:txBody>
          <a:bodyPr/>
          <a:lstStyle>
            <a:lvl1pPr>
              <a:defRPr/>
            </a:lvl1pPr>
          </a:lstStyle>
          <a:p>
            <a:pPr>
              <a:defRPr/>
            </a:pPr>
            <a:r>
              <a:rPr lang="en-US"/>
              <a:t>Date</a:t>
            </a:r>
          </a:p>
        </p:txBody>
      </p:sp>
      <p:sp>
        <p:nvSpPr>
          <p:cNvPr id="4" name="Slide Number Placeholder 23"/>
          <p:cNvSpPr>
            <a:spLocks noGrp="1"/>
          </p:cNvSpPr>
          <p:nvPr>
            <p:ph type="sldNum" sz="quarter" idx="11"/>
          </p:nvPr>
        </p:nvSpPr>
        <p:spPr/>
        <p:txBody>
          <a:bodyPr/>
          <a:lstStyle>
            <a:lvl1pPr>
              <a:defRPr/>
            </a:lvl1pPr>
          </a:lstStyle>
          <a:p>
            <a:pPr>
              <a:defRPr/>
            </a:pPr>
            <a:fld id="{DB99F131-AB71-4C73-B04B-B1C2C8F2B31F}" type="slidenum">
              <a:rPr lang="en-US"/>
              <a:pPr>
                <a:defRPr/>
              </a:pPr>
              <a:t>‹#›</a:t>
            </a:fld>
            <a:endParaRPr lang="en-US" dirty="0"/>
          </a:p>
        </p:txBody>
      </p:sp>
    </p:spTree>
    <p:extLst>
      <p:ext uri="{BB962C8B-B14F-4D97-AF65-F5344CB8AC3E}">
        <p14:creationId xmlns:p14="http://schemas.microsoft.com/office/powerpoint/2010/main" val="1015586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C7AA382-A2B1-400B-9D57-17676366F0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39286074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7AA382-A2B1-400B-9D57-17676366F0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1390383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7AA382-A2B1-400B-9D57-17676366F0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2233673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7AA382-A2B1-400B-9D57-17676366F0C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36841575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7AA382-A2B1-400B-9D57-17676366F0C5}"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3308413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7AA382-A2B1-400B-9D57-17676366F0C5}"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936852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uidelin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F50F1-C9F5-7747-A31C-7A75D50AF216}"/>
              </a:ext>
            </a:extLst>
          </p:cNvPr>
          <p:cNvSpPr>
            <a:spLocks noGrp="1"/>
          </p:cNvSpPr>
          <p:nvPr>
            <p:ph type="title"/>
          </p:nvPr>
        </p:nvSpPr>
        <p:spPr>
          <a:xfrm>
            <a:off x="904704" y="155448"/>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B7B1151-075F-DA45-972B-AAF1E4D75188}"/>
              </a:ext>
            </a:extLst>
          </p:cNvPr>
          <p:cNvSpPr>
            <a:spLocks noGrp="1"/>
          </p:cNvSpPr>
          <p:nvPr>
            <p:ph idx="1"/>
          </p:nvPr>
        </p:nvSpPr>
        <p:spPr>
          <a:xfrm>
            <a:off x="902942" y="1636776"/>
            <a:ext cx="10450481"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9B81893-80BB-FA48-B9F4-766D45350307}"/>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1" name="Picture 20" descr="Icon&#10;&#10;Description automatically generated">
            <a:extLst>
              <a:ext uri="{FF2B5EF4-FFF2-40B4-BE49-F238E27FC236}">
                <a16:creationId xmlns:a16="http://schemas.microsoft.com/office/drawing/2014/main" id="{1AFA458B-7A00-0645-BCDA-186C4F22911F}"/>
              </a:ext>
            </a:extLst>
          </p:cNvPr>
          <p:cNvPicPr>
            <a:picLocks noChangeAspect="1"/>
          </p:cNvPicPr>
          <p:nvPr userDrawn="1"/>
        </p:nvPicPr>
        <p:blipFill>
          <a:blip r:embed="rId2"/>
          <a:stretch>
            <a:fillRect/>
          </a:stretch>
        </p:blipFill>
        <p:spPr>
          <a:xfrm>
            <a:off x="10889497" y="0"/>
            <a:ext cx="927855" cy="1259840"/>
          </a:xfrm>
          <a:prstGeom prst="rect">
            <a:avLst/>
          </a:prstGeom>
        </p:spPr>
      </p:pic>
      <p:sp>
        <p:nvSpPr>
          <p:cNvPr id="10" name="Slide Number Placeholder 5">
            <a:extLst>
              <a:ext uri="{FF2B5EF4-FFF2-40B4-BE49-F238E27FC236}">
                <a16:creationId xmlns:a16="http://schemas.microsoft.com/office/drawing/2014/main" id="{EE7CDC8E-B3DC-4F47-B919-BCFE9B362209}"/>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4" name="Picture 13" descr="Shape, circle&#10;&#10;Description automatically generated">
            <a:extLst>
              <a:ext uri="{FF2B5EF4-FFF2-40B4-BE49-F238E27FC236}">
                <a16:creationId xmlns:a16="http://schemas.microsoft.com/office/drawing/2014/main" id="{800D09EB-CA45-E944-BA98-06889B9F9541}"/>
              </a:ext>
            </a:extLst>
          </p:cNvPr>
          <p:cNvPicPr>
            <a:picLocks noChangeAspect="1"/>
          </p:cNvPicPr>
          <p:nvPr userDrawn="1"/>
        </p:nvPicPr>
        <p:blipFill rotWithShape="1">
          <a:blip r:embed="rId3"/>
          <a:srcRect l="22073" b="67686"/>
          <a:stretch/>
        </p:blipFill>
        <p:spPr>
          <a:xfrm>
            <a:off x="3" y="5549437"/>
            <a:ext cx="3186735" cy="1325563"/>
          </a:xfrm>
          <a:prstGeom prst="rect">
            <a:avLst/>
          </a:prstGeom>
        </p:spPr>
      </p:pic>
      <p:pic>
        <p:nvPicPr>
          <p:cNvPr id="9" name="Picture 8">
            <a:extLst>
              <a:ext uri="{FF2B5EF4-FFF2-40B4-BE49-F238E27FC236}">
                <a16:creationId xmlns:a16="http://schemas.microsoft.com/office/drawing/2014/main" id="{607751C7-C3FF-462C-99C6-471CC32EAEBD}"/>
              </a:ext>
            </a:extLst>
          </p:cNvPr>
          <p:cNvPicPr>
            <a:picLocks noChangeAspect="1"/>
          </p:cNvPicPr>
          <p:nvPr userDrawn="1"/>
        </p:nvPicPr>
        <p:blipFill>
          <a:blip r:embed="rId4"/>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5537775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A382-A2B1-400B-9D57-17676366F0C5}"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11586046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7AA382-A2B1-400B-9D57-17676366F0C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2202428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7AA382-A2B1-400B-9D57-17676366F0C5}"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19476951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7AA382-A2B1-400B-9D57-17676366F0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20518838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7AA382-A2B1-400B-9D57-17676366F0C5}"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776BB2-9F6C-461F-B167-EFADB0A4C903}" type="slidenum">
              <a:rPr lang="en-US" smtClean="0"/>
              <a:t>‹#›</a:t>
            </a:fld>
            <a:endParaRPr lang="en-US"/>
          </a:p>
        </p:txBody>
      </p:sp>
    </p:spTree>
    <p:extLst>
      <p:ext uri="{BB962C8B-B14F-4D97-AF65-F5344CB8AC3E}">
        <p14:creationId xmlns:p14="http://schemas.microsoft.com/office/powerpoint/2010/main" val="41067520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32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EB90-876C-0742-9372-99CFE76F783E}"/>
              </a:ext>
            </a:extLst>
          </p:cNvPr>
          <p:cNvSpPr>
            <a:spLocks noGrp="1"/>
          </p:cNvSpPr>
          <p:nvPr>
            <p:ph type="title"/>
          </p:nvPr>
        </p:nvSpPr>
        <p:spPr>
          <a:xfrm>
            <a:off x="831851" y="1709742"/>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7C737A8E-7BD5-8B40-BE6B-1A4F43974077}"/>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Rectangle 8">
            <a:extLst>
              <a:ext uri="{FF2B5EF4-FFF2-40B4-BE49-F238E27FC236}">
                <a16:creationId xmlns:a16="http://schemas.microsoft.com/office/drawing/2014/main" id="{96ABDEA0-43D3-C64E-A181-565FCD87483B}"/>
              </a:ext>
            </a:extLst>
          </p:cNvPr>
          <p:cNvSpPr/>
          <p:nvPr userDrawn="1"/>
        </p:nvSpPr>
        <p:spPr>
          <a:xfrm>
            <a:off x="0" y="3136106"/>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Slide Number Placeholder 5">
            <a:extLst>
              <a:ext uri="{FF2B5EF4-FFF2-40B4-BE49-F238E27FC236}">
                <a16:creationId xmlns:a16="http://schemas.microsoft.com/office/drawing/2014/main" id="{9A344400-ECF8-1E42-92D6-6B52B1A80F31}"/>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1" name="Picture 10" descr="Shape, circle&#10;&#10;Description automatically generated">
            <a:extLst>
              <a:ext uri="{FF2B5EF4-FFF2-40B4-BE49-F238E27FC236}">
                <a16:creationId xmlns:a16="http://schemas.microsoft.com/office/drawing/2014/main" id="{1785E9A6-4B23-664C-9FA4-8C1F8F4DAB58}"/>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2" name="Picture 11" descr="Shape, circle&#10;&#10;Description automatically generated">
            <a:extLst>
              <a:ext uri="{FF2B5EF4-FFF2-40B4-BE49-F238E27FC236}">
                <a16:creationId xmlns:a16="http://schemas.microsoft.com/office/drawing/2014/main" id="{7101814F-CA5B-D34A-A4EC-4E8A887E00AF}"/>
              </a:ext>
            </a:extLst>
          </p:cNvPr>
          <p:cNvPicPr>
            <a:picLocks noChangeAspect="1"/>
          </p:cNvPicPr>
          <p:nvPr userDrawn="1"/>
        </p:nvPicPr>
        <p:blipFill rotWithShape="1">
          <a:blip r:embed="rId2"/>
          <a:srcRect l="22073" b="67686"/>
          <a:stretch/>
        </p:blipFill>
        <p:spPr>
          <a:xfrm rot="10800000">
            <a:off x="9076947" y="4"/>
            <a:ext cx="3186735" cy="1325563"/>
          </a:xfrm>
          <a:prstGeom prst="rect">
            <a:avLst/>
          </a:prstGeom>
        </p:spPr>
      </p:pic>
      <p:pic>
        <p:nvPicPr>
          <p:cNvPr id="13" name="Picture 12">
            <a:extLst>
              <a:ext uri="{FF2B5EF4-FFF2-40B4-BE49-F238E27FC236}">
                <a16:creationId xmlns:a16="http://schemas.microsoft.com/office/drawing/2014/main" id="{69F6ACA9-9DB1-4D3F-A08D-40DBE7FF9060}"/>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8297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F4E9-F7AD-414F-A7C4-8ECF1BD62B7F}"/>
              </a:ext>
            </a:extLst>
          </p:cNvPr>
          <p:cNvSpPr>
            <a:spLocks noGrp="1"/>
          </p:cNvSpPr>
          <p:nvPr>
            <p:ph type="title"/>
          </p:nvPr>
        </p:nvSpPr>
        <p:spPr>
          <a:xfrm>
            <a:off x="904704" y="155448"/>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F7E310-5987-2547-B79A-AE013459C533}"/>
              </a:ext>
            </a:extLst>
          </p:cNvPr>
          <p:cNvSpPr>
            <a:spLocks noGrp="1"/>
          </p:cNvSpPr>
          <p:nvPr>
            <p:ph sz="half" idx="1"/>
          </p:nvPr>
        </p:nvSpPr>
        <p:spPr>
          <a:xfrm>
            <a:off x="904704" y="1636776"/>
            <a:ext cx="5181600"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B6C0DEC-56DB-054D-8F5B-D4079D4B260A}"/>
              </a:ext>
            </a:extLst>
          </p:cNvPr>
          <p:cNvSpPr>
            <a:spLocks noGrp="1"/>
          </p:cNvSpPr>
          <p:nvPr>
            <p:ph sz="half" idx="2"/>
          </p:nvPr>
        </p:nvSpPr>
        <p:spPr>
          <a:xfrm>
            <a:off x="6238704" y="1636776"/>
            <a:ext cx="5181600" cy="4351338"/>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2E8AE461-F986-AF47-AE18-3C3BBA65E59A}"/>
              </a:ext>
            </a:extLst>
          </p:cNvPr>
          <p:cNvSpPr/>
          <p:nvPr userDrawn="1"/>
        </p:nvSpPr>
        <p:spPr>
          <a:xfrm>
            <a:off x="0" y="762704"/>
            <a:ext cx="726141" cy="134470"/>
          </a:xfrm>
          <a:prstGeom prst="rect">
            <a:avLst/>
          </a:prstGeom>
          <a:solidFill>
            <a:srgbClr val="F174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5">
            <a:extLst>
              <a:ext uri="{FF2B5EF4-FFF2-40B4-BE49-F238E27FC236}">
                <a16:creationId xmlns:a16="http://schemas.microsoft.com/office/drawing/2014/main" id="{20346EB0-9DD7-3643-A88A-B7EB1FBB8B20}"/>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pic>
        <p:nvPicPr>
          <p:cNvPr id="13" name="Picture 12" descr="Shape, circle&#10;&#10;Description automatically generated">
            <a:extLst>
              <a:ext uri="{FF2B5EF4-FFF2-40B4-BE49-F238E27FC236}">
                <a16:creationId xmlns:a16="http://schemas.microsoft.com/office/drawing/2014/main" id="{5817A7EF-858E-2048-822D-D93D5A9A181C}"/>
              </a:ext>
            </a:extLst>
          </p:cNvPr>
          <p:cNvPicPr>
            <a:picLocks noChangeAspect="1"/>
          </p:cNvPicPr>
          <p:nvPr userDrawn="1"/>
        </p:nvPicPr>
        <p:blipFill rotWithShape="1">
          <a:blip r:embed="rId2"/>
          <a:srcRect l="22073" b="67686"/>
          <a:stretch/>
        </p:blipFill>
        <p:spPr>
          <a:xfrm>
            <a:off x="3" y="5549437"/>
            <a:ext cx="3186735" cy="1325563"/>
          </a:xfrm>
          <a:prstGeom prst="rect">
            <a:avLst/>
          </a:prstGeom>
        </p:spPr>
      </p:pic>
      <p:pic>
        <p:nvPicPr>
          <p:cNvPr id="10" name="Picture 9">
            <a:extLst>
              <a:ext uri="{FF2B5EF4-FFF2-40B4-BE49-F238E27FC236}">
                <a16:creationId xmlns:a16="http://schemas.microsoft.com/office/drawing/2014/main" id="{50D2E427-0BEE-4A5D-B163-4DDBE447ACA8}"/>
              </a:ext>
            </a:extLst>
          </p:cNvPr>
          <p:cNvPicPr>
            <a:picLocks noChangeAspect="1"/>
          </p:cNvPicPr>
          <p:nvPr userDrawn="1"/>
        </p:nvPicPr>
        <p:blipFill>
          <a:blip r:embed="rId3"/>
          <a:stretch>
            <a:fillRect/>
          </a:stretch>
        </p:blipFill>
        <p:spPr>
          <a:xfrm>
            <a:off x="854785" y="6328256"/>
            <a:ext cx="1624096" cy="369287"/>
          </a:xfrm>
          <a:prstGeom prst="rect">
            <a:avLst/>
          </a:prstGeom>
        </p:spPr>
      </p:pic>
    </p:spTree>
    <p:extLst>
      <p:ext uri="{BB962C8B-B14F-4D97-AF65-F5344CB8AC3E}">
        <p14:creationId xmlns:p14="http://schemas.microsoft.com/office/powerpoint/2010/main" val="37850848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theme" Target="../theme/theme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3.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7A77E-D168-3149-9143-3E34C27AAF65}"/>
              </a:ext>
            </a:extLst>
          </p:cNvPr>
          <p:cNvSpPr>
            <a:spLocks noGrp="1"/>
          </p:cNvSpPr>
          <p:nvPr>
            <p:ph type="title"/>
          </p:nvPr>
        </p:nvSpPr>
        <p:spPr>
          <a:xfrm>
            <a:off x="904704"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A83559-F702-BE45-93AB-A3D92A180F62}"/>
              </a:ext>
            </a:extLst>
          </p:cNvPr>
          <p:cNvSpPr>
            <a:spLocks noGrp="1"/>
          </p:cNvSpPr>
          <p:nvPr>
            <p:ph type="body" idx="1"/>
          </p:nvPr>
        </p:nvSpPr>
        <p:spPr>
          <a:xfrm>
            <a:off x="904706" y="1825625"/>
            <a:ext cx="10450481"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89FC1EB-0621-B042-BF47-5C7F16096B1C}"/>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spTree>
    <p:extLst>
      <p:ext uri="{BB962C8B-B14F-4D97-AF65-F5344CB8AC3E}">
        <p14:creationId xmlns:p14="http://schemas.microsoft.com/office/powerpoint/2010/main" val="1884744552"/>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747" r:id="rId3"/>
    <p:sldLayoutId id="2147483748" r:id="rId4"/>
    <p:sldLayoutId id="2147483749" r:id="rId5"/>
    <p:sldLayoutId id="2147483750" r:id="rId6"/>
    <p:sldLayoutId id="2147483751" r:id="rId7"/>
    <p:sldLayoutId id="2147483752" r:id="rId8"/>
    <p:sldLayoutId id="2147483753" r:id="rId9"/>
    <p:sldLayoutId id="2147483650" r:id="rId10"/>
    <p:sldLayoutId id="2147483685" r:id="rId11"/>
    <p:sldLayoutId id="2147483683" r:id="rId12"/>
    <p:sldLayoutId id="2147483684" r:id="rId13"/>
    <p:sldLayoutId id="2147483651" r:id="rId14"/>
    <p:sldLayoutId id="2147483653" r:id="rId15"/>
    <p:sldLayoutId id="2147483654" r:id="rId16"/>
    <p:sldLayoutId id="2147483675" r:id="rId17"/>
    <p:sldLayoutId id="2147483681" r:id="rId18"/>
    <p:sldLayoutId id="2147483680" r:id="rId19"/>
    <p:sldLayoutId id="2147483679" r:id="rId20"/>
    <p:sldLayoutId id="2147483678" r:id="rId21"/>
    <p:sldLayoutId id="2147483677" r:id="rId22"/>
    <p:sldLayoutId id="2147483676" r:id="rId23"/>
    <p:sldLayoutId id="2147483672" r:id="rId24"/>
    <p:sldLayoutId id="2147483673" r:id="rId25"/>
    <p:sldLayoutId id="2147483674" r:id="rId26"/>
    <p:sldLayoutId id="2147483656" r:id="rId27"/>
    <p:sldLayoutId id="2147483687" r:id="rId28"/>
    <p:sldLayoutId id="2147483657" r:id="rId29"/>
    <p:sldLayoutId id="2147483682" r:id="rId30"/>
    <p:sldLayoutId id="2147483658" r:id="rId31"/>
    <p:sldLayoutId id="2147483659" r:id="rId32"/>
    <p:sldLayoutId id="2147483746" r:id="rId33"/>
  </p:sldLayoutIdLst>
  <p:hf sldNum="0" hdr="0" ftr="0" dt="0"/>
  <p:txStyles>
    <p:titleStyle>
      <a:lvl1pPr algn="l" defTabSz="914377" rtl="0" eaLnBrk="1" latinLnBrk="0" hangingPunct="1">
        <a:lnSpc>
          <a:spcPct val="90000"/>
        </a:lnSpc>
        <a:spcBef>
          <a:spcPct val="0"/>
        </a:spcBef>
        <a:buNone/>
        <a:defRPr sz="3600" b="1" i="0" kern="1200">
          <a:solidFill>
            <a:schemeClr val="tx1"/>
          </a:solidFill>
          <a:latin typeface="Raleway" panose="020B0503030101060003" pitchFamily="34" charset="77"/>
          <a:ea typeface="+mj-ea"/>
          <a:cs typeface="+mj-cs"/>
        </a:defRPr>
      </a:lvl1pPr>
    </p:titleStyle>
    <p:bodyStyle>
      <a:lvl1pPr marL="228594" indent="-228594" algn="l" defTabSz="914377"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783" indent="-228594" algn="l" defTabSz="914377"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2971" indent="-228594" algn="l" defTabSz="914377"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160" indent="-228594" algn="l" defTabSz="914377"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349" indent="-228594" algn="l" defTabSz="914377"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E7A77E-D168-3149-9143-3E34C27AAF65}"/>
              </a:ext>
            </a:extLst>
          </p:cNvPr>
          <p:cNvSpPr>
            <a:spLocks noGrp="1"/>
          </p:cNvSpPr>
          <p:nvPr>
            <p:ph type="title"/>
          </p:nvPr>
        </p:nvSpPr>
        <p:spPr>
          <a:xfrm>
            <a:off x="904704" y="15544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A83559-F702-BE45-93AB-A3D92A180F62}"/>
              </a:ext>
            </a:extLst>
          </p:cNvPr>
          <p:cNvSpPr>
            <a:spLocks noGrp="1"/>
          </p:cNvSpPr>
          <p:nvPr>
            <p:ph type="body" idx="1"/>
          </p:nvPr>
        </p:nvSpPr>
        <p:spPr>
          <a:xfrm>
            <a:off x="904706" y="1637085"/>
            <a:ext cx="1045048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289FC1EB-0621-B042-BF47-5C7F16096B1C}"/>
              </a:ext>
            </a:extLst>
          </p:cNvPr>
          <p:cNvSpPr>
            <a:spLocks noGrp="1"/>
          </p:cNvSpPr>
          <p:nvPr>
            <p:ph type="sldNum" sz="quarter" idx="4"/>
          </p:nvPr>
        </p:nvSpPr>
        <p:spPr>
          <a:xfrm>
            <a:off x="11465861" y="6425802"/>
            <a:ext cx="533183" cy="229645"/>
          </a:xfrm>
          <a:prstGeom prst="rect">
            <a:avLst/>
          </a:prstGeom>
        </p:spPr>
        <p:txBody>
          <a:bodyPr/>
          <a:lstStyle>
            <a:lvl1pPr>
              <a:defRPr sz="800">
                <a:latin typeface="Roboto" panose="02000000000000000000" pitchFamily="2" charset="0"/>
                <a:ea typeface="Roboto" panose="02000000000000000000" pitchFamily="2" charset="0"/>
                <a:cs typeface="Roboto" panose="02000000000000000000" pitchFamily="2" charset="0"/>
              </a:defRPr>
            </a:lvl1pPr>
          </a:lstStyle>
          <a:p>
            <a:pPr algn="r"/>
            <a:fld id="{29144624-CF1A-BF49-92E7-BD5DF6DC201D}" type="slidenum">
              <a:rPr lang="en-US" smtClean="0"/>
              <a:pPr algn="r"/>
              <a:t>‹#›</a:t>
            </a:fld>
            <a:endParaRPr lang="en-US" dirty="0"/>
          </a:p>
        </p:txBody>
      </p:sp>
    </p:spTree>
    <p:extLst>
      <p:ext uri="{BB962C8B-B14F-4D97-AF65-F5344CB8AC3E}">
        <p14:creationId xmlns:p14="http://schemas.microsoft.com/office/powerpoint/2010/main" val="31503541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68" r:id="rId29"/>
    <p:sldLayoutId id="2147483769" r:id="rId30"/>
  </p:sldLayoutIdLst>
  <p:hf sldNum="0" hdr="0" ftr="0" dt="0"/>
  <p:txStyles>
    <p:titleStyle>
      <a:lvl1pPr algn="l" defTabSz="914377" rtl="0" eaLnBrk="1" latinLnBrk="0" hangingPunct="1">
        <a:lnSpc>
          <a:spcPct val="90000"/>
        </a:lnSpc>
        <a:spcBef>
          <a:spcPct val="0"/>
        </a:spcBef>
        <a:buNone/>
        <a:defRPr sz="3600" b="1" i="0" kern="1200">
          <a:solidFill>
            <a:schemeClr val="tx1"/>
          </a:solidFill>
          <a:latin typeface="Raleway" panose="020B0503030101060003" pitchFamily="34" charset="77"/>
          <a:ea typeface="+mj-ea"/>
          <a:cs typeface="+mj-cs"/>
        </a:defRPr>
      </a:lvl1pPr>
    </p:titleStyle>
    <p:bodyStyle>
      <a:lvl1pPr marL="228594" indent="-228594" algn="l" defTabSz="914377"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783" indent="-228594" algn="l" defTabSz="914377"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2971" indent="-228594" algn="l" defTabSz="914377"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160" indent="-228594" algn="l" defTabSz="914377"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349" indent="-228594" algn="l" defTabSz="914377"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7AA382-A2B1-400B-9D57-17676366F0C5}"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76BB2-9F6C-461F-B167-EFADB0A4C903}" type="slidenum">
              <a:rPr lang="en-US" smtClean="0"/>
              <a:t>‹#›</a:t>
            </a:fld>
            <a:endParaRPr lang="en-US"/>
          </a:p>
        </p:txBody>
      </p:sp>
    </p:spTree>
    <p:extLst>
      <p:ext uri="{BB962C8B-B14F-4D97-AF65-F5344CB8AC3E}">
        <p14:creationId xmlns:p14="http://schemas.microsoft.com/office/powerpoint/2010/main" val="174109870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ietaryguidelines@usda.gov" TargetMode="Externa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4.xml"/><Relationship Id="rId1" Type="http://schemas.openxmlformats.org/officeDocument/2006/relationships/slideLayout" Target="../slideLayouts/slideLayout36.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5.xml"/><Relationship Id="rId1" Type="http://schemas.openxmlformats.org/officeDocument/2006/relationships/slideLayout" Target="../slideLayouts/slideLayout36.xml"/></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6.xml"/><Relationship Id="rId1" Type="http://schemas.openxmlformats.org/officeDocument/2006/relationships/slideLayout" Target="../slideLayouts/slideLayout3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6.xml"/></Relationships>
</file>

<file path=ppt/slides/_rels/slide104.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98.xml"/><Relationship Id="rId1" Type="http://schemas.openxmlformats.org/officeDocument/2006/relationships/slideLayout" Target="../slideLayouts/slideLayout36.xml"/><Relationship Id="rId5" Type="http://schemas.openxmlformats.org/officeDocument/2006/relationships/image" Target="../media/image153.emf"/><Relationship Id="rId4" Type="http://schemas.openxmlformats.org/officeDocument/2006/relationships/image" Target="../media/image152.emf"/></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0.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1.xml"/><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36.xml"/><Relationship Id="rId4" Type="http://schemas.openxmlformats.org/officeDocument/2006/relationships/image" Target="../media/image157.png"/></Relationships>
</file>

<file path=ppt/slides/_rels/slide1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3.xml"/><Relationship Id="rId1" Type="http://schemas.openxmlformats.org/officeDocument/2006/relationships/slideLayout" Target="../slideLayouts/slideLayout36.xml"/><Relationship Id="rId4" Type="http://schemas.openxmlformats.org/officeDocument/2006/relationships/image" Target="../media/image159.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36.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5.xml"/><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2.xml"/></Relationships>
</file>

<file path=ppt/slides/_rels/slide113.xml.rels><?xml version="1.0" encoding="UTF-8" standalone="yes"?>
<Relationships xmlns="http://schemas.openxmlformats.org/package/2006/relationships"><Relationship Id="rId3" Type="http://schemas.openxmlformats.org/officeDocument/2006/relationships/hyperlink" Target="https://www.fda.gov/food/consumers/advice-about-eating-fish" TargetMode="External"/><Relationship Id="rId2" Type="http://schemas.openxmlformats.org/officeDocument/2006/relationships/notesSlide" Target="../notesSlides/notesSlide107.xml"/><Relationship Id="rId1" Type="http://schemas.openxmlformats.org/officeDocument/2006/relationships/slideLayout" Target="../slideLayouts/slideLayout42.xml"/><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8.xml"/><Relationship Id="rId1" Type="http://schemas.openxmlformats.org/officeDocument/2006/relationships/slideLayout" Target="../slideLayouts/slideLayout36.xml"/><Relationship Id="rId4" Type="http://schemas.openxmlformats.org/officeDocument/2006/relationships/image" Target="../media/image167.png"/></Relationships>
</file>

<file path=ppt/slides/_rels/slide115.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notesSlide" Target="../notesSlides/notesSlide109.xml"/><Relationship Id="rId1" Type="http://schemas.openxmlformats.org/officeDocument/2006/relationships/slideLayout" Target="../slideLayouts/slideLayout36.xml"/></Relationships>
</file>

<file path=ppt/slides/_rels/slide11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110.xml"/><Relationship Id="rId1" Type="http://schemas.openxmlformats.org/officeDocument/2006/relationships/slideLayout" Target="../slideLayouts/slideLayout3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0.xml"/></Relationships>
</file>

<file path=ppt/slides/_rels/slide11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2.xml"/><Relationship Id="rId1" Type="http://schemas.openxmlformats.org/officeDocument/2006/relationships/slideLayout" Target="../slideLayouts/slideLayout36.xml"/></Relationships>
</file>

<file path=ppt/slides/_rels/slide11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3.xml"/><Relationship Id="rId1" Type="http://schemas.openxmlformats.org/officeDocument/2006/relationships/slideLayout" Target="../slideLayouts/slideLayout36.xml"/><Relationship Id="rId4" Type="http://schemas.openxmlformats.org/officeDocument/2006/relationships/image" Target="../media/image171.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4.xml"/><Relationship Id="rId1" Type="http://schemas.openxmlformats.org/officeDocument/2006/relationships/slideLayout" Target="../slideLayouts/slideLayout36.xml"/><Relationship Id="rId6" Type="http://schemas.openxmlformats.org/officeDocument/2006/relationships/image" Target="../media/image163.png"/><Relationship Id="rId5" Type="http://schemas.openxmlformats.org/officeDocument/2006/relationships/image" Target="../media/image174.png"/><Relationship Id="rId4" Type="http://schemas.openxmlformats.org/officeDocument/2006/relationships/image" Target="../media/image173.png"/></Relationships>
</file>

<file path=ppt/slides/_rels/slide12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5.xml"/><Relationship Id="rId1" Type="http://schemas.openxmlformats.org/officeDocument/2006/relationships/slideLayout" Target="../slideLayouts/slideLayout36.xml"/></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6.xml"/><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6.xml"/></Relationships>
</file>

<file path=ppt/slides/_rels/slide12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8.xml"/><Relationship Id="rId1" Type="http://schemas.openxmlformats.org/officeDocument/2006/relationships/slideLayout" Target="../slideLayouts/slideLayout3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4.xml"/></Relationships>
</file>

<file path=ppt/slides/_rels/slide1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0.xml"/><Relationship Id="rId1" Type="http://schemas.openxmlformats.org/officeDocument/2006/relationships/slideLayout" Target="../slideLayouts/slideLayout3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1.xml"/><Relationship Id="rId1" Type="http://schemas.openxmlformats.org/officeDocument/2006/relationships/slideLayout" Target="../slideLayouts/slideLayout38.xml"/><Relationship Id="rId4" Type="http://schemas.openxmlformats.org/officeDocument/2006/relationships/image" Target="../media/image60.png"/></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2.xml"/><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1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3.xml"/><Relationship Id="rId1" Type="http://schemas.openxmlformats.org/officeDocument/2006/relationships/slideLayout" Target="../slideLayouts/slideLayout38.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4.xml"/><Relationship Id="rId1" Type="http://schemas.openxmlformats.org/officeDocument/2006/relationships/slideLayout" Target="../slideLayouts/slideLayout38.xml"/><Relationship Id="rId5" Type="http://schemas.openxmlformats.org/officeDocument/2006/relationships/image" Target="../media/image67.png"/><Relationship Id="rId4" Type="http://schemas.openxmlformats.org/officeDocument/2006/relationships/image" Target="../media/image66.png"/></Relationships>
</file>

<file path=ppt/slides/_rels/slide13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5.xml"/><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6.xml"/><Relationship Id="rId1" Type="http://schemas.openxmlformats.org/officeDocument/2006/relationships/slideLayout" Target="../slideLayouts/slideLayout36.xml"/></Relationships>
</file>

<file path=ppt/slides/_rels/slide13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7.xml"/><Relationship Id="rId1" Type="http://schemas.openxmlformats.org/officeDocument/2006/relationships/slideLayout" Target="../slideLayouts/slideLayout36.xml"/></Relationships>
</file>

<file path=ppt/slides/_rels/slide13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image" Target="../media/image183.emf"/><Relationship Id="rId2" Type="http://schemas.openxmlformats.org/officeDocument/2006/relationships/notesSlide" Target="../notesSlides/notesSlide128.xml"/><Relationship Id="rId1" Type="http://schemas.openxmlformats.org/officeDocument/2006/relationships/slideLayout" Target="../slideLayouts/slideLayout36.xml"/><Relationship Id="rId4" Type="http://schemas.openxmlformats.org/officeDocument/2006/relationships/hyperlink" Target="http://www.health.gov/paguidelines"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9.xml"/><Relationship Id="rId1" Type="http://schemas.openxmlformats.org/officeDocument/2006/relationships/slideLayout" Target="../slideLayouts/slideLayout36.xml"/></Relationships>
</file>

<file path=ppt/slides/_rels/slide13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0.xml"/><Relationship Id="rId1" Type="http://schemas.openxmlformats.org/officeDocument/2006/relationships/slideLayout" Target="../slideLayouts/slideLayout56.xml"/><Relationship Id="rId5" Type="http://schemas.openxmlformats.org/officeDocument/2006/relationships/image" Target="../media/image187.png"/><Relationship Id="rId4" Type="http://schemas.openxmlformats.org/officeDocument/2006/relationships/image" Target="../media/image18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31.xml"/><Relationship Id="rId1" Type="http://schemas.openxmlformats.org/officeDocument/2006/relationships/slideLayout" Target="../slideLayouts/slideLayout58.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JP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195.png"/><Relationship Id="rId2" Type="http://schemas.openxmlformats.org/officeDocument/2006/relationships/notesSlide" Target="../notesSlides/notesSlide132.xml"/><Relationship Id="rId1" Type="http://schemas.openxmlformats.org/officeDocument/2006/relationships/slideLayout" Target="../slideLayouts/slideLayout58.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14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jpg"/><Relationship Id="rId1" Type="http://schemas.openxmlformats.org/officeDocument/2006/relationships/slideLayout" Target="../slideLayouts/slideLayout62.xml"/><Relationship Id="rId4" Type="http://schemas.openxmlformats.org/officeDocument/2006/relationships/image" Target="../media/image198.png"/></Relationships>
</file>

<file path=ppt/slides/_rels/slide142.xml.rels><?xml version="1.0" encoding="UTF-8" standalone="yes"?>
<Relationships xmlns="http://schemas.openxmlformats.org/package/2006/relationships"><Relationship Id="rId3" Type="http://schemas.openxmlformats.org/officeDocument/2006/relationships/image" Target="../media/image199.tmp"/><Relationship Id="rId2" Type="http://schemas.openxmlformats.org/officeDocument/2006/relationships/notesSlide" Target="../notesSlides/notesSlide133.xml"/><Relationship Id="rId1" Type="http://schemas.openxmlformats.org/officeDocument/2006/relationships/slideLayout" Target="../slideLayouts/slideLayout61.xml"/><Relationship Id="rId4" Type="http://schemas.openxmlformats.org/officeDocument/2006/relationships/image" Target="../media/image197.png"/></Relationships>
</file>

<file path=ppt/slides/_rels/slide14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4.xml"/><Relationship Id="rId1" Type="http://schemas.openxmlformats.org/officeDocument/2006/relationships/slideLayout" Target="../slideLayouts/slideLayout61.xml"/><Relationship Id="rId5" Type="http://schemas.openxmlformats.org/officeDocument/2006/relationships/image" Target="../media/image197.png"/><Relationship Id="rId4" Type="http://schemas.openxmlformats.org/officeDocument/2006/relationships/image" Target="../media/image201.png"/></Relationships>
</file>

<file path=ppt/slides/_rels/slide14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35.xml"/><Relationship Id="rId1" Type="http://schemas.openxmlformats.org/officeDocument/2006/relationships/slideLayout" Target="../slideLayouts/slideLayout61.xml"/><Relationship Id="rId4" Type="http://schemas.openxmlformats.org/officeDocument/2006/relationships/image" Target="../media/image197.png"/></Relationships>
</file>

<file path=ppt/slides/_rels/slide14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36.xml"/><Relationship Id="rId1" Type="http://schemas.openxmlformats.org/officeDocument/2006/relationships/slideLayout" Target="../slideLayouts/slideLayout61.xml"/><Relationship Id="rId6" Type="http://schemas.openxmlformats.org/officeDocument/2006/relationships/image" Target="../media/image197.png"/><Relationship Id="rId5" Type="http://schemas.openxmlformats.org/officeDocument/2006/relationships/image" Target="../media/image205.png"/><Relationship Id="rId4" Type="http://schemas.openxmlformats.org/officeDocument/2006/relationships/image" Target="../media/image204.png"/></Relationships>
</file>

<file path=ppt/slides/_rels/slide14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7.xml"/><Relationship Id="rId1" Type="http://schemas.openxmlformats.org/officeDocument/2006/relationships/slideLayout" Target="../slideLayouts/slideLayout61.xml"/><Relationship Id="rId5" Type="http://schemas.openxmlformats.org/officeDocument/2006/relationships/image" Target="../media/image207.png"/><Relationship Id="rId4" Type="http://schemas.openxmlformats.org/officeDocument/2006/relationships/image" Target="../media/image206.png"/></Relationships>
</file>

<file path=ppt/slides/_rels/slide14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38.xml"/><Relationship Id="rId1" Type="http://schemas.openxmlformats.org/officeDocument/2006/relationships/slideLayout" Target="../slideLayouts/slideLayout63.xml"/><Relationship Id="rId5" Type="http://schemas.openxmlformats.org/officeDocument/2006/relationships/image" Target="../media/image210.png"/><Relationship Id="rId4" Type="http://schemas.openxmlformats.org/officeDocument/2006/relationships/image" Target="../media/image209.svg"/></Relationships>
</file>

<file path=ppt/slides/_rels/slide148.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211.png"/><Relationship Id="rId7" Type="http://schemas.openxmlformats.org/officeDocument/2006/relationships/image" Target="../media/image209.svg"/><Relationship Id="rId2" Type="http://schemas.openxmlformats.org/officeDocument/2006/relationships/notesSlide" Target="../notesSlides/notesSlide139.xml"/><Relationship Id="rId1" Type="http://schemas.openxmlformats.org/officeDocument/2006/relationships/slideLayout" Target="../slideLayouts/slideLayout63.xml"/><Relationship Id="rId6" Type="http://schemas.openxmlformats.org/officeDocument/2006/relationships/image" Target="../media/image208.png"/><Relationship Id="rId5" Type="http://schemas.openxmlformats.org/officeDocument/2006/relationships/image" Target="../media/image213.png"/><Relationship Id="rId4" Type="http://schemas.openxmlformats.org/officeDocument/2006/relationships/image" Target="../media/image212.png"/></Relationships>
</file>

<file path=ppt/slides/_rels/slide14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0.xml"/><Relationship Id="rId1" Type="http://schemas.openxmlformats.org/officeDocument/2006/relationships/slideLayout" Target="../slideLayouts/slideLayout61.xml"/><Relationship Id="rId5" Type="http://schemas.openxmlformats.org/officeDocument/2006/relationships/image" Target="../media/image215.png"/><Relationship Id="rId4" Type="http://schemas.openxmlformats.org/officeDocument/2006/relationships/image" Target="../media/image21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1.xml"/><Relationship Id="rId1" Type="http://schemas.openxmlformats.org/officeDocument/2006/relationships/slideLayout" Target="../slideLayouts/slideLayout63.xml"/><Relationship Id="rId4" Type="http://schemas.openxmlformats.org/officeDocument/2006/relationships/image" Target="../media/image216.png"/></Relationships>
</file>

<file path=ppt/slides/_rels/slide15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2.xml"/><Relationship Id="rId1" Type="http://schemas.openxmlformats.org/officeDocument/2006/relationships/slideLayout" Target="../slideLayouts/slideLayout63.xml"/><Relationship Id="rId4" Type="http://schemas.openxmlformats.org/officeDocument/2006/relationships/image" Target="../media/image217.png"/></Relationships>
</file>

<file path=ppt/slides/_rels/slide15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3.xml"/><Relationship Id="rId1" Type="http://schemas.openxmlformats.org/officeDocument/2006/relationships/slideLayout" Target="../slideLayouts/slideLayout61.xml"/><Relationship Id="rId6" Type="http://schemas.openxmlformats.org/officeDocument/2006/relationships/image" Target="../media/image218.png"/><Relationship Id="rId5" Type="http://schemas.openxmlformats.org/officeDocument/2006/relationships/image" Target="../media/image197.png"/><Relationship Id="rId4" Type="http://schemas.openxmlformats.org/officeDocument/2006/relationships/image" Target="../media/image209.svg"/></Relationships>
</file>

<file path=ppt/slides/_rels/slide15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44.xml"/><Relationship Id="rId1" Type="http://schemas.openxmlformats.org/officeDocument/2006/relationships/slideLayout" Target="../slideLayouts/slideLayout61.xml"/><Relationship Id="rId5" Type="http://schemas.openxmlformats.org/officeDocument/2006/relationships/image" Target="../media/image209.svg"/><Relationship Id="rId4" Type="http://schemas.openxmlformats.org/officeDocument/2006/relationships/image" Target="../media/image208.png"/></Relationships>
</file>

<file path=ppt/slides/_rels/slide15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45.xml"/><Relationship Id="rId1" Type="http://schemas.openxmlformats.org/officeDocument/2006/relationships/slideLayout" Target="../slideLayouts/slideLayout61.xml"/></Relationships>
</file>

<file path=ppt/slides/_rels/slide15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46.xml"/><Relationship Id="rId1" Type="http://schemas.openxmlformats.org/officeDocument/2006/relationships/slideLayout" Target="../slideLayouts/slideLayout61.xml"/><Relationship Id="rId6" Type="http://schemas.openxmlformats.org/officeDocument/2006/relationships/image" Target="../media/image197.png"/><Relationship Id="rId5" Type="http://schemas.openxmlformats.org/officeDocument/2006/relationships/image" Target="../media/image222.png"/><Relationship Id="rId4" Type="http://schemas.openxmlformats.org/officeDocument/2006/relationships/hyperlink" Target="MyPlate.gov/StartSimpleApp"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7.xml"/><Relationship Id="rId1" Type="http://schemas.openxmlformats.org/officeDocument/2006/relationships/slideLayout" Target="../slideLayouts/slideLayout61.xml"/><Relationship Id="rId4" Type="http://schemas.openxmlformats.org/officeDocument/2006/relationships/image" Target="../media/image223.png"/></Relationships>
</file>

<file path=ppt/slides/_rels/slide15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48.xml"/><Relationship Id="rId1" Type="http://schemas.openxmlformats.org/officeDocument/2006/relationships/slideLayout" Target="../slideLayouts/slideLayout61.xml"/><Relationship Id="rId5" Type="http://schemas.openxmlformats.org/officeDocument/2006/relationships/image" Target="../media/image225.png"/><Relationship Id="rId4" Type="http://schemas.openxmlformats.org/officeDocument/2006/relationships/image" Target="../media/image197.png"/></Relationships>
</file>

<file path=ppt/slides/_rels/slide15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49.xml"/><Relationship Id="rId1" Type="http://schemas.openxmlformats.org/officeDocument/2006/relationships/slideLayout" Target="../slideLayouts/slideLayout61.xml"/><Relationship Id="rId4" Type="http://schemas.openxmlformats.org/officeDocument/2006/relationships/image" Target="../media/image226.png"/></Relationships>
</file>

<file path=ppt/slides/_rels/slide159.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0.png"/><Relationship Id="rId2" Type="http://schemas.openxmlformats.org/officeDocument/2006/relationships/notesSlide" Target="../notesSlides/notesSlide150.xml"/><Relationship Id="rId1" Type="http://schemas.openxmlformats.org/officeDocument/2006/relationships/slideLayout" Target="../slideLayouts/slideLayout61.xml"/><Relationship Id="rId6" Type="http://schemas.openxmlformats.org/officeDocument/2006/relationships/image" Target="../media/image197.png"/><Relationship Id="rId5" Type="http://schemas.openxmlformats.org/officeDocument/2006/relationships/image" Target="../media/image229.png"/><Relationship Id="rId4" Type="http://schemas.openxmlformats.org/officeDocument/2006/relationships/image" Target="../media/image22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1.xml"/><Relationship Id="rId1" Type="http://schemas.openxmlformats.org/officeDocument/2006/relationships/slideLayout" Target="../slideLayouts/slideLayout61.xml"/><Relationship Id="rId4" Type="http://schemas.openxmlformats.org/officeDocument/2006/relationships/image" Target="../media/image231.png"/></Relationships>
</file>

<file path=ppt/slides/_rels/slide16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2.xml"/><Relationship Id="rId1" Type="http://schemas.openxmlformats.org/officeDocument/2006/relationships/slideLayout" Target="../slideLayouts/slideLayout61.xml"/><Relationship Id="rId5" Type="http://schemas.openxmlformats.org/officeDocument/2006/relationships/image" Target="../media/image233.png"/><Relationship Id="rId4" Type="http://schemas.openxmlformats.org/officeDocument/2006/relationships/image" Target="../media/image232.png"/></Relationships>
</file>

<file path=ppt/slides/_rels/slide16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3.xml"/><Relationship Id="rId1" Type="http://schemas.openxmlformats.org/officeDocument/2006/relationships/slideLayout" Target="../slideLayouts/slideLayout61.xml"/><Relationship Id="rId4" Type="http://schemas.openxmlformats.org/officeDocument/2006/relationships/image" Target="../media/image234.png"/></Relationships>
</file>

<file path=ppt/slides/_rels/slide16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54.xml"/><Relationship Id="rId1" Type="http://schemas.openxmlformats.org/officeDocument/2006/relationships/slideLayout" Target="../slideLayouts/slideLayout61.xml"/><Relationship Id="rId6" Type="http://schemas.openxmlformats.org/officeDocument/2006/relationships/image" Target="../media/image235.png"/><Relationship Id="rId5" Type="http://schemas.openxmlformats.org/officeDocument/2006/relationships/image" Target="../media/image197.png"/><Relationship Id="rId4" Type="http://schemas.openxmlformats.org/officeDocument/2006/relationships/image" Target="../media/image209.svg"/></Relationships>
</file>

<file path=ppt/slides/_rels/slide164.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55.xml"/><Relationship Id="rId1" Type="http://schemas.openxmlformats.org/officeDocument/2006/relationships/slideLayout" Target="../slideLayouts/slideLayout61.xml"/></Relationships>
</file>

<file path=ppt/slides/_rels/slide1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6.xml"/><Relationship Id="rId1" Type="http://schemas.openxmlformats.org/officeDocument/2006/relationships/slideLayout" Target="../slideLayouts/slideLayout61.xml"/><Relationship Id="rId4" Type="http://schemas.openxmlformats.org/officeDocument/2006/relationships/image" Target="../media/image237.png"/></Relationships>
</file>

<file path=ppt/slides/_rels/slide16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57.xml"/><Relationship Id="rId1" Type="http://schemas.openxmlformats.org/officeDocument/2006/relationships/slideLayout" Target="../slideLayouts/slideLayout63.xml"/></Relationships>
</file>

<file path=ppt/slides/_rels/slide16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58.xml"/><Relationship Id="rId1" Type="http://schemas.openxmlformats.org/officeDocument/2006/relationships/slideLayout" Target="../slideLayouts/slideLayout63.xml"/><Relationship Id="rId4" Type="http://schemas.openxmlformats.org/officeDocument/2006/relationships/image" Target="../media/image197.png"/></Relationships>
</file>

<file path=ppt/slides/_rels/slide16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59.xml"/><Relationship Id="rId1" Type="http://schemas.openxmlformats.org/officeDocument/2006/relationships/slideLayout" Target="../slideLayouts/slideLayout61.xml"/><Relationship Id="rId4" Type="http://schemas.openxmlformats.org/officeDocument/2006/relationships/image" Target="../media/image241.png"/></Relationships>
</file>

<file path=ppt/slides/_rels/slide16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0.xml"/><Relationship Id="rId1" Type="http://schemas.openxmlformats.org/officeDocument/2006/relationships/slideLayout" Target="../slideLayouts/slideLayout61.xml"/><Relationship Id="rId4" Type="http://schemas.openxmlformats.org/officeDocument/2006/relationships/image" Target="../media/image242.jp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6.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17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61.xml"/><Relationship Id="rId1" Type="http://schemas.openxmlformats.org/officeDocument/2006/relationships/slideLayout" Target="../slideLayouts/slideLayout61.xml"/><Relationship Id="rId5" Type="http://schemas.openxmlformats.org/officeDocument/2006/relationships/image" Target="../media/image245.png"/><Relationship Id="rId4" Type="http://schemas.openxmlformats.org/officeDocument/2006/relationships/image" Target="../media/image244.png"/></Relationships>
</file>

<file path=ppt/slides/_rels/slide17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2.xml"/><Relationship Id="rId1" Type="http://schemas.openxmlformats.org/officeDocument/2006/relationships/slideLayout" Target="../slideLayouts/slideLayout61.xml"/><Relationship Id="rId4" Type="http://schemas.openxmlformats.org/officeDocument/2006/relationships/image" Target="../media/image24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3.xml"/><Relationship Id="rId1" Type="http://schemas.openxmlformats.org/officeDocument/2006/relationships/slideLayout" Target="../slideLayouts/slideLayout61.xml"/><Relationship Id="rId5" Type="http://schemas.openxmlformats.org/officeDocument/2006/relationships/image" Target="../media/image248.png"/><Relationship Id="rId4" Type="http://schemas.openxmlformats.org/officeDocument/2006/relationships/image" Target="../media/image247.png"/></Relationships>
</file>

<file path=ppt/slides/_rels/slide17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64.xml"/><Relationship Id="rId1" Type="http://schemas.openxmlformats.org/officeDocument/2006/relationships/slideLayout" Target="../slideLayouts/slideLayout61.xml"/><Relationship Id="rId5" Type="http://schemas.openxmlformats.org/officeDocument/2006/relationships/image" Target="../media/image249.png"/><Relationship Id="rId4" Type="http://schemas.openxmlformats.org/officeDocument/2006/relationships/image" Target="../media/image247.png"/></Relationships>
</file>

<file path=ppt/slides/_rels/slide174.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216.png"/><Relationship Id="rId7" Type="http://schemas.openxmlformats.org/officeDocument/2006/relationships/image" Target="../media/image251.png"/><Relationship Id="rId2" Type="http://schemas.openxmlformats.org/officeDocument/2006/relationships/notesSlide" Target="../notesSlides/notesSlide165.xml"/><Relationship Id="rId1" Type="http://schemas.openxmlformats.org/officeDocument/2006/relationships/slideLayout" Target="../slideLayouts/slideLayout61.xml"/><Relationship Id="rId6" Type="http://schemas.openxmlformats.org/officeDocument/2006/relationships/image" Target="../media/image237.png"/><Relationship Id="rId11" Type="http://schemas.openxmlformats.org/officeDocument/2006/relationships/image" Target="../media/image255.png"/><Relationship Id="rId5" Type="http://schemas.openxmlformats.org/officeDocument/2006/relationships/image" Target="../media/image207.png"/><Relationship Id="rId10" Type="http://schemas.openxmlformats.org/officeDocument/2006/relationships/image" Target="../media/image254.png"/><Relationship Id="rId4" Type="http://schemas.openxmlformats.org/officeDocument/2006/relationships/image" Target="../media/image250.png"/><Relationship Id="rId9" Type="http://schemas.openxmlformats.org/officeDocument/2006/relationships/image" Target="../media/image253.pn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36.xml"/><Relationship Id="rId5" Type="http://schemas.openxmlformats.org/officeDocument/2006/relationships/image" Target="../media/image47.pn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hyperlink" Target="https://www.dietaryguidelines.gov/2020-advisory-committee-report/food-pattern-modeling"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38.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40.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50.xml"/><Relationship Id="rId1" Type="http://schemas.openxmlformats.org/officeDocument/2006/relationships/slideLayout" Target="../slideLayouts/slideLayout36.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5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36.xm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5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56.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8.xml"/><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3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5.xml"/><Relationship Id="rId1" Type="http://schemas.openxmlformats.org/officeDocument/2006/relationships/slideLayout" Target="../slideLayouts/slideLayout36.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notesSlide" Target="../notesSlides/notesSlide67.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9.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notesSlide" Target="../notesSlides/notesSlide70.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notesSlide" Target="../notesSlides/notesSlide71.xml"/><Relationship Id="rId1" Type="http://schemas.openxmlformats.org/officeDocument/2006/relationships/slideLayout" Target="../slideLayouts/slideLayout36.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2.xml"/><Relationship Id="rId1" Type="http://schemas.openxmlformats.org/officeDocument/2006/relationships/slideLayout" Target="../slideLayouts/slideLayout3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3.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4.xml"/><Relationship Id="rId1" Type="http://schemas.openxmlformats.org/officeDocument/2006/relationships/slideLayout" Target="../slideLayouts/slideLayout36.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36.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7.xml"/><Relationship Id="rId1" Type="http://schemas.openxmlformats.org/officeDocument/2006/relationships/slideLayout" Target="../slideLayouts/slideLayout36.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36.xml"/><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3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0.xml"/><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36.xml"/><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3.xml"/><Relationship Id="rId1" Type="http://schemas.openxmlformats.org/officeDocument/2006/relationships/slideLayout" Target="../slideLayouts/slideLayout36.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4.xml"/><Relationship Id="rId1" Type="http://schemas.openxmlformats.org/officeDocument/2006/relationships/slideLayout" Target="../slideLayouts/slideLayout36.xml"/></Relationships>
</file>

<file path=ppt/slides/_rels/slide9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5.xml"/><Relationship Id="rId1" Type="http://schemas.openxmlformats.org/officeDocument/2006/relationships/slideLayout" Target="../slideLayouts/slideLayout3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6.xml"/></Relationships>
</file>

<file path=ppt/slides/_rels/slide93.xml.rels><?xml version="1.0" encoding="UTF-8" standalone="yes"?>
<Relationships xmlns="http://schemas.openxmlformats.org/package/2006/relationships"><Relationship Id="rId3" Type="http://schemas.openxmlformats.org/officeDocument/2006/relationships/image" Target="../media/image135.tmp"/><Relationship Id="rId2" Type="http://schemas.openxmlformats.org/officeDocument/2006/relationships/notesSlide" Target="../notesSlides/notesSlide87.xml"/><Relationship Id="rId1" Type="http://schemas.openxmlformats.org/officeDocument/2006/relationships/slideLayout" Target="../slideLayouts/slideLayout3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8.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9.xml"/><Relationship Id="rId1" Type="http://schemas.openxmlformats.org/officeDocument/2006/relationships/slideLayout" Target="../slideLayouts/slideLayout36.xml"/></Relationships>
</file>

<file path=ppt/slides/_rels/slide9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0.xml"/><Relationship Id="rId1" Type="http://schemas.openxmlformats.org/officeDocument/2006/relationships/slideLayout" Target="../slideLayouts/slideLayout36.xml"/><Relationship Id="rId4" Type="http://schemas.openxmlformats.org/officeDocument/2006/relationships/image" Target="../media/image138.png"/></Relationships>
</file>

<file path=ppt/slides/_rels/slide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1.xml"/><Relationship Id="rId1" Type="http://schemas.openxmlformats.org/officeDocument/2006/relationships/slideLayout" Target="../slideLayouts/slideLayout36.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2.xml"/><Relationship Id="rId1" Type="http://schemas.openxmlformats.org/officeDocument/2006/relationships/slideLayout" Target="../slideLayouts/slideLayout36.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3.xml"/><Relationship Id="rId1" Type="http://schemas.openxmlformats.org/officeDocument/2006/relationships/slideLayout" Target="../slideLayouts/slideLayout36.xml"/><Relationship Id="rId4" Type="http://schemas.openxmlformats.org/officeDocument/2006/relationships/image" Target="../media/image1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C6C5D6-D59C-42E0-8BDA-59C15D378B23}"/>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831CCE-5BDE-4974-862E-5534767EBF54}"/>
              </a:ext>
            </a:extLst>
          </p:cNvPr>
          <p:cNvSpPr>
            <a:spLocks noGrp="1"/>
          </p:cNvSpPr>
          <p:nvPr>
            <p:ph type="title" idx="4294967295"/>
          </p:nvPr>
        </p:nvSpPr>
        <p:spPr>
          <a:xfrm>
            <a:off x="871538" y="461341"/>
            <a:ext cx="10448925" cy="4351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9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Slide Deck Overview</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endParaRPr>
          </a:p>
          <a:p>
            <a:pPr lvl="0">
              <a:spcBef>
                <a:spcPts val="1000"/>
              </a:spcBef>
              <a:buClr>
                <a:srgbClr val="F17442"/>
              </a:buClr>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This presentation on the </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Dietary Guidelines for Americans, 2020-2025 </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is intended for use and adaptation by nutrition and health professionals to communicate about the Dietary Guidelines. This full presentation contains all slides available for download, including several additional introductory and miscellaneous slides not included in the other professional presentations available for download on DietaryGuidelines.gov. </a:t>
            </a:r>
            <a:r>
              <a:rPr lang="en-US" sz="1600" b="0" dirty="0">
                <a:latin typeface="Arial" panose="020B0604020202020204" pitchFamily="34" charset="0"/>
                <a:ea typeface="Roboto Light" panose="02000000000000000000" pitchFamily="2" charset="0"/>
                <a:cs typeface="Arial" panose="020B0604020202020204" pitchFamily="34" charset="0"/>
              </a:rPr>
              <a:t>Professionals are encouraged to download and edit the presentation(s) to best suit their intended use and audience. Learn more about using the content within these slides by reviewing the permission to use statement below.  </a:t>
            </a:r>
            <a:b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br>
            <a:b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b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Permission to Use </a:t>
            </a:r>
          </a:p>
          <a:p>
            <a:pPr marL="0" marR="0" lvl="0" indent="0" algn="l" defTabSz="914377" rtl="0" eaLnBrk="1" fontAlgn="auto" latinLnBrk="0" hangingPunct="1">
              <a:lnSpc>
                <a:spcPct val="90000"/>
              </a:lnSpc>
              <a:spcBef>
                <a:spcPts val="1000"/>
              </a:spcBef>
              <a:spcAft>
                <a:spcPts val="0"/>
              </a:spcAft>
              <a:buClr>
                <a:srgbClr val="F17442"/>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The content within these presentations and any Graphs, Figures, and Tables within the </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Dietary Guidelines for Americans, 2020-2025</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 are in the public domain and may be used without permission. Most Photos and Illustrations included in these presentations are NOT in the public domain, thus permission cannot be granted for their use or reproduction for other purposes. However, Photos used in Figures 1-8 and 1-9 are in the public domain and may be used without permission. We ask, however, that if you reproduce this content, either electronically or in print, that you use content as originally designed; that it not be altered or modified; and that it be sourced to the </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Dietary Guidelines for Americans, 2020-2025</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 If content is altered or modified, do not source the Dietary Guidelines. Please contact us at </a:t>
            </a:r>
            <a:r>
              <a:rPr kumimoji="0" lang="en-US" sz="1600" b="0" i="0" u="sng"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hlinkClick r:id="rId2"/>
              </a:rPr>
              <a:t>dietaryguidelines@usda.gov</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 for further questions. </a:t>
            </a:r>
            <a:endPar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endParaRPr>
          </a:p>
          <a:p>
            <a:pPr marL="0" marR="0" lvl="0" indent="0" algn="l" defTabSz="914377" rtl="0" eaLnBrk="1" fontAlgn="auto" latinLnBrk="0" hangingPunct="1">
              <a:lnSpc>
                <a:spcPct val="9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Suggested citation</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endParaRPr>
          </a:p>
          <a:p>
            <a:pPr marL="0" marR="0" lvl="0" indent="0" algn="l" defTabSz="914377" rtl="0" eaLnBrk="1" fontAlgn="auto" latinLnBrk="0" hangingPunct="1">
              <a:lnSpc>
                <a:spcPct val="90000"/>
              </a:lnSpc>
              <a:spcBef>
                <a:spcPts val="1000"/>
              </a:spcBef>
              <a:spcAft>
                <a:spcPts val="0"/>
              </a:spcAft>
              <a:buClr>
                <a:srgbClr val="F17442"/>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U.S. Department of Agriculture and U.S. Department of Health and Human Services. </a:t>
            </a:r>
            <a:r>
              <a:rPr kumimoji="0" lang="en-US" sz="1600" b="0" i="1"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Dietary Guidelines for Americans, 2020-2025</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 9th Edition. December 2020. Available at DietaryGuidelines.gov. </a:t>
            </a:r>
          </a:p>
          <a:p>
            <a:pPr marL="0" marR="0" lvl="0" indent="0" algn="l" defTabSz="914377" rtl="0" eaLnBrk="1" fontAlgn="auto" latinLnBrk="0" hangingPunct="1">
              <a:lnSpc>
                <a:spcPct val="90000"/>
              </a:lnSpc>
              <a:spcBef>
                <a:spcPts val="1000"/>
              </a:spcBef>
              <a:spcAft>
                <a:spcPts val="0"/>
              </a:spcAft>
              <a:buClr>
                <a:srgbClr val="F17442"/>
              </a:buClr>
              <a:buSzTx/>
              <a:buFont typeface="Arial" panose="020B0604020202020204" pitchFamily="34" charset="0"/>
              <a:buNone/>
              <a:tabLst/>
              <a:defRPr/>
            </a:pP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endParaRPr>
          </a:p>
          <a:p>
            <a:pPr marL="0" marR="0" lvl="0" indent="0" algn="l" defTabSz="914377" rtl="0" eaLnBrk="1" fontAlgn="auto" latinLnBrk="0" hangingPunct="1">
              <a:lnSpc>
                <a:spcPct val="90000"/>
              </a:lnSpc>
              <a:spcBef>
                <a:spcPts val="1000"/>
              </a:spcBef>
              <a:spcAft>
                <a:spcPts val="0"/>
              </a:spcAft>
              <a:buClr>
                <a:srgbClr val="F17442"/>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USDA is an equal opportunity provider, employer, and lender.</a:t>
            </a:r>
          </a:p>
          <a:p>
            <a:pPr marL="0" marR="0" lvl="0" indent="0" algn="l" defTabSz="914377" rtl="0" eaLnBrk="1" fontAlgn="auto" latinLnBrk="0" hangingPunct="1">
              <a:lnSpc>
                <a:spcPct val="90000"/>
              </a:lnSpc>
              <a:spcBef>
                <a:spcPts val="1000"/>
              </a:spcBef>
              <a:spcAft>
                <a:spcPts val="0"/>
              </a:spcAft>
              <a:buClr>
                <a:srgbClr val="F17442"/>
              </a:buClr>
              <a:buSzTx/>
              <a:buFont typeface="Arial" panose="020B0604020202020204" pitchFamily="34" charset="0"/>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Roboto Light" panose="02000000000000000000" pitchFamily="2" charset="0"/>
                <a:cs typeface="Arial" panose="020B0604020202020204" pitchFamily="34" charset="0"/>
              </a:rPr>
              <a:t>									November 2021</a:t>
            </a:r>
          </a:p>
        </p:txBody>
      </p:sp>
    </p:spTree>
    <p:extLst>
      <p:ext uri="{BB962C8B-B14F-4D97-AF65-F5344CB8AC3E}">
        <p14:creationId xmlns:p14="http://schemas.microsoft.com/office/powerpoint/2010/main" val="2007070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Stage 2: Appoint a Dietary Guidelines Advisory Committee to Review Evidence</a:t>
            </a:r>
          </a:p>
        </p:txBody>
      </p:sp>
      <p:sp>
        <p:nvSpPr>
          <p:cNvPr id="6" name="Content Placeholder 5"/>
          <p:cNvSpPr>
            <a:spLocks noGrp="1"/>
          </p:cNvSpPr>
          <p:nvPr>
            <p:ph sz="half" idx="2"/>
          </p:nvPr>
        </p:nvSpPr>
        <p:spPr>
          <a:xfrm>
            <a:off x="4833257" y="1765538"/>
            <a:ext cx="6587047" cy="4738253"/>
          </a:xfrm>
        </p:spPr>
        <p:txBody>
          <a:bodyPr>
            <a:normAutofit fontScale="92500"/>
          </a:bodyPr>
          <a:lstStyle/>
          <a:p>
            <a:pPr>
              <a:spcAft>
                <a:spcPts val="600"/>
              </a:spcAft>
            </a:pPr>
            <a:endParaRPr lang="en-US" dirty="0"/>
          </a:p>
          <a:p>
            <a:pPr>
              <a:spcAft>
                <a:spcPts val="600"/>
              </a:spcAft>
            </a:pPr>
            <a:endParaRPr lang="en-US" dirty="0"/>
          </a:p>
          <a:p>
            <a:pPr>
              <a:spcAft>
                <a:spcPts val="600"/>
              </a:spcAft>
            </a:pPr>
            <a:endParaRPr lang="en-US" dirty="0"/>
          </a:p>
          <a:p>
            <a:pPr>
              <a:spcAft>
                <a:spcPts val="600"/>
              </a:spcAft>
            </a:pPr>
            <a:endParaRPr lang="en-US" dirty="0"/>
          </a:p>
          <a:p>
            <a:pPr>
              <a:spcAft>
                <a:spcPts val="600"/>
              </a:spcAft>
            </a:pPr>
            <a:r>
              <a:rPr lang="en-US" sz="2600" dirty="0"/>
              <a:t>The Committee answered questions on diet and health using one of three approaches.</a:t>
            </a:r>
          </a:p>
          <a:p>
            <a:pPr>
              <a:spcAft>
                <a:spcPts val="600"/>
              </a:spcAft>
            </a:pPr>
            <a:r>
              <a:rPr lang="en-US" sz="2600" dirty="0"/>
              <a:t>Each of these approaches has its own rigorous, protocol-driven methodology, and plays a unique, complementary role in examining the science.</a:t>
            </a:r>
          </a:p>
          <a:p>
            <a:endParaRPr lang="en-US" dirty="0"/>
          </a:p>
        </p:txBody>
      </p:sp>
      <p:pic>
        <p:nvPicPr>
          <p:cNvPr id="10" name="Picture 9" descr="This graphic displays the three approached the Dietary Guidelines Advisory Committee used to examine the evidence. They include data analysis, food pattern modeling, and NESR systematic reviews. ">
            <a:extLst>
              <a:ext uri="{FF2B5EF4-FFF2-40B4-BE49-F238E27FC236}">
                <a16:creationId xmlns:a16="http://schemas.microsoft.com/office/drawing/2014/main" id="{A347F440-0EB9-4680-8821-61C36A3282A3}"/>
              </a:ext>
            </a:extLst>
          </p:cNvPr>
          <p:cNvPicPr>
            <a:picLocks noChangeAspect="1"/>
          </p:cNvPicPr>
          <p:nvPr/>
        </p:nvPicPr>
        <p:blipFill>
          <a:blip r:embed="rId3"/>
          <a:stretch>
            <a:fillRect/>
          </a:stretch>
        </p:blipFill>
        <p:spPr>
          <a:xfrm>
            <a:off x="4833257" y="1937511"/>
            <a:ext cx="6270350" cy="1809998"/>
          </a:xfrm>
          <a:prstGeom prst="rect">
            <a:avLst/>
          </a:prstGeom>
        </p:spPr>
      </p:pic>
      <p:pic>
        <p:nvPicPr>
          <p:cNvPr id="2" name="Picture 1">
            <a:extLst>
              <a:ext uri="{FF2B5EF4-FFF2-40B4-BE49-F238E27FC236}">
                <a16:creationId xmlns:a16="http://schemas.microsoft.com/office/drawing/2014/main" id="{96C9197D-A34F-46BC-87D5-525E3EBA7C3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88393" y="1845270"/>
            <a:ext cx="3405529" cy="3204730"/>
          </a:xfrm>
          <a:prstGeom prst="rect">
            <a:avLst/>
          </a:prstGeom>
          <a:ln>
            <a:solidFill>
              <a:schemeClr val="bg1">
                <a:lumMod val="85000"/>
              </a:schemeClr>
            </a:solidFill>
          </a:ln>
        </p:spPr>
      </p:pic>
    </p:spTree>
    <p:extLst>
      <p:ext uri="{BB962C8B-B14F-4D97-AF65-F5344CB8AC3E}">
        <p14:creationId xmlns:p14="http://schemas.microsoft.com/office/powerpoint/2010/main" val="829395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panose="020B0604020202020204" pitchFamily="34" charset="0"/>
                <a:cs typeface="Arial" panose="020B0604020202020204" pitchFamily="34" charset="0"/>
              </a:rPr>
              <a:t>Average Intakes of Subgroups Compared to Recommended Intake Ranges: Ages 31 Through 59</a:t>
            </a:r>
          </a:p>
        </p:txBody>
      </p:sp>
      <p:grpSp>
        <p:nvGrpSpPr>
          <p:cNvPr id="10" name="Group 9" descr="Three bar charts show the average intakes for males and females ages 31 through 59, compared to recommended intake ranges of total vegetables and vegetable subgroups, total grains and grain subgroups, and total protein foods and protein food subgroups. Average daily intakes of total vegetables fall below recommended intake ranges. Average weekly intakes of all vegetable subgroups, including dark green, red and orange, beans, peas, and lentils, starchy, and other vegetables fall below recommended intake ranges for males. Females also fall below average weekly recommendations for all vegetable subgroups, with the exception of other vegetables. Average daily intakes of total grains are within recommended ranges, however whole grains fall below recommended ranges and refined grains are above recommended ranges.  Average daily intakes of total protein foods among males exceeds recommended ranges, but intakes fall within the range of recommended intakes for females. The average weekly intakes of meat, poultry and eggs exceed the range of recommended intakes for males but are within the range of recommended intakes for females. Average weekly intakes of nuts, seeds and soy exceed the recommended intake ranges for both males and females. Average weekly intake of seafood is below the recommended intake range for both males and females."/>
          <p:cNvGrpSpPr/>
          <p:nvPr/>
        </p:nvGrpSpPr>
        <p:grpSpPr>
          <a:xfrm>
            <a:off x="119744" y="1839827"/>
            <a:ext cx="11971837" cy="3388777"/>
            <a:chOff x="119744" y="1839827"/>
            <a:chExt cx="11971837" cy="3388777"/>
          </a:xfrm>
        </p:grpSpPr>
        <p:pic>
          <p:nvPicPr>
            <p:cNvPr id="5" name="Picture 4" descr="&quot;  &quot;"/>
            <p:cNvPicPr>
              <a:picLocks noChangeAspect="1"/>
            </p:cNvPicPr>
            <p:nvPr/>
          </p:nvPicPr>
          <p:blipFill>
            <a:blip r:embed="rId3"/>
            <a:stretch>
              <a:fillRect/>
            </a:stretch>
          </p:blipFill>
          <p:spPr>
            <a:xfrm>
              <a:off x="119744" y="2406927"/>
              <a:ext cx="3714613" cy="2821677"/>
            </a:xfrm>
            <a:prstGeom prst="rect">
              <a:avLst/>
            </a:prstGeom>
          </p:spPr>
        </p:pic>
        <p:pic>
          <p:nvPicPr>
            <p:cNvPr id="6" name="Picture 5" descr="&quot;  &quot;"/>
            <p:cNvPicPr>
              <a:picLocks noChangeAspect="1"/>
            </p:cNvPicPr>
            <p:nvPr/>
          </p:nvPicPr>
          <p:blipFill>
            <a:blip r:embed="rId4"/>
            <a:stretch>
              <a:fillRect/>
            </a:stretch>
          </p:blipFill>
          <p:spPr>
            <a:xfrm>
              <a:off x="4018456" y="2406927"/>
              <a:ext cx="3989001" cy="2821677"/>
            </a:xfrm>
            <a:prstGeom prst="rect">
              <a:avLst/>
            </a:prstGeom>
          </p:spPr>
        </p:pic>
        <p:pic>
          <p:nvPicPr>
            <p:cNvPr id="7" name="Picture 6" descr="&quot;  &quot;"/>
            <p:cNvPicPr>
              <a:picLocks noChangeAspect="1"/>
            </p:cNvPicPr>
            <p:nvPr/>
          </p:nvPicPr>
          <p:blipFill>
            <a:blip r:embed="rId5"/>
            <a:stretch>
              <a:fillRect/>
            </a:stretch>
          </p:blipFill>
          <p:spPr>
            <a:xfrm>
              <a:off x="8191557" y="2406927"/>
              <a:ext cx="3900024" cy="2752517"/>
            </a:xfrm>
            <a:prstGeom prst="rect">
              <a:avLst/>
            </a:prstGeom>
          </p:spPr>
        </p:pic>
        <p:pic>
          <p:nvPicPr>
            <p:cNvPr id="8" name="Picture 7" descr="&quot;  &quot;"/>
            <p:cNvPicPr>
              <a:picLocks noChangeAspect="1"/>
            </p:cNvPicPr>
            <p:nvPr/>
          </p:nvPicPr>
          <p:blipFill>
            <a:blip r:embed="rId6"/>
            <a:stretch>
              <a:fillRect/>
            </a:stretch>
          </p:blipFill>
          <p:spPr>
            <a:xfrm>
              <a:off x="3556643" y="1839827"/>
              <a:ext cx="4154476" cy="380689"/>
            </a:xfrm>
            <a:prstGeom prst="rect">
              <a:avLst/>
            </a:prstGeom>
          </p:spPr>
        </p:pic>
      </p:grpSp>
      <p:sp>
        <p:nvSpPr>
          <p:cNvPr id="9" name="Content Placeholder 2">
            <a:extLst>
              <a:ext uri="{FF2B5EF4-FFF2-40B4-BE49-F238E27FC236}">
                <a16:creationId xmlns:a16="http://schemas.microsoft.com/office/drawing/2014/main" id="{C392DAE0-FDBD-4D78-B3BC-186AD864C49E}"/>
              </a:ext>
            </a:extLst>
          </p:cNvPr>
          <p:cNvSpPr txBox="1">
            <a:spLocks/>
          </p:cNvSpPr>
          <p:nvPr/>
        </p:nvSpPr>
        <p:spPr>
          <a:xfrm>
            <a:off x="3148571" y="6361156"/>
            <a:ext cx="6750342" cy="496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i="1" dirty="0"/>
              <a:t>Average Intakes</a:t>
            </a:r>
            <a:r>
              <a:rPr lang="en-US" sz="900" dirty="0"/>
              <a:t>: Analysis of What We Eat in America, NHANES 2015-2016, day 1 dietary intake data, weighted. </a:t>
            </a:r>
            <a:r>
              <a:rPr lang="en-US" sz="900" i="1" dirty="0"/>
              <a:t>Recommended Intake Ranges</a:t>
            </a:r>
            <a:r>
              <a:rPr lang="en-US" sz="900" dirty="0"/>
              <a:t>: Healthy U.S.-Style Dietary Patterns.</a:t>
            </a:r>
          </a:p>
        </p:txBody>
      </p:sp>
    </p:spTree>
    <p:extLst>
      <p:ext uri="{BB962C8B-B14F-4D97-AF65-F5344CB8AC3E}">
        <p14:creationId xmlns:p14="http://schemas.microsoft.com/office/powerpoint/2010/main" val="18114419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Current Intakes: Ages 31 Through 59</a:t>
            </a:r>
            <a:br>
              <a:rPr lang="en-US" sz="3200" b="1"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Added Sugars, Saturated Fat &amp; Sodium</a:t>
            </a:r>
          </a:p>
        </p:txBody>
      </p:sp>
      <p:pic>
        <p:nvPicPr>
          <p:cNvPr id="3" name="Picture 2" descr="Circle charts are used to show the percent of this age group who exceed limits for added sugars, saturated fat and sodium. 59 and 63% of males and females, respectively, exceed the limit for added sugars. 73 and 70% of males and females, respectively, exceed the limit for saturated fat.  97 and 82% of males and females, respectively, exceed the limit for sodium. ">
            <a:extLst>
              <a:ext uri="{FF2B5EF4-FFF2-40B4-BE49-F238E27FC236}">
                <a16:creationId xmlns:a16="http://schemas.microsoft.com/office/drawing/2014/main" id="{519312AE-62B1-4065-8561-80BF09965E2C}"/>
              </a:ext>
            </a:extLst>
          </p:cNvPr>
          <p:cNvPicPr>
            <a:picLocks noChangeAspect="1"/>
          </p:cNvPicPr>
          <p:nvPr/>
        </p:nvPicPr>
        <p:blipFill>
          <a:blip r:embed="rId3"/>
          <a:stretch>
            <a:fillRect/>
          </a:stretch>
        </p:blipFill>
        <p:spPr>
          <a:xfrm>
            <a:off x="886590" y="1600200"/>
            <a:ext cx="10418820" cy="3657600"/>
          </a:xfrm>
          <a:prstGeom prst="rect">
            <a:avLst/>
          </a:prstGeom>
        </p:spPr>
      </p:pic>
      <p:sp>
        <p:nvSpPr>
          <p:cNvPr id="4" name="Content Placeholder 2">
            <a:extLst>
              <a:ext uri="{FF2B5EF4-FFF2-40B4-BE49-F238E27FC236}">
                <a16:creationId xmlns:a16="http://schemas.microsoft.com/office/drawing/2014/main" id="{616B68BB-B785-4054-A9CD-ED1804314EE0}"/>
              </a:ext>
            </a:extLst>
          </p:cNvPr>
          <p:cNvSpPr txBox="1">
            <a:spLocks/>
          </p:cNvSpPr>
          <p:nvPr/>
        </p:nvSpPr>
        <p:spPr>
          <a:xfrm>
            <a:off x="3009950" y="6546646"/>
            <a:ext cx="8791387"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Light" panose="020B0604020202020204" charset="0"/>
                <a:ea typeface="Roboto Light" panose="020B0604020202020204" charset="0"/>
                <a:cs typeface="Roboto Light" panose="020B0604020202020204" charset="0"/>
              </a:rPr>
              <a:t>Data Source:</a:t>
            </a:r>
            <a:r>
              <a:rPr lang="en-US" sz="900" b="1" i="1" dirty="0">
                <a:latin typeface="Roboto Light" panose="020B0604020202020204" charset="0"/>
                <a:ea typeface="Roboto Light" panose="020B0604020202020204" charset="0"/>
                <a:cs typeface="Roboto Light" panose="020B0604020202020204" charset="0"/>
              </a:rPr>
              <a:t> </a:t>
            </a:r>
            <a:r>
              <a:rPr lang="en-US" sz="900" i="1" dirty="0">
                <a:latin typeface="Roboto Light" panose="020B0604020202020204" charset="0"/>
                <a:ea typeface="Roboto Light" panose="020B0604020202020204" charset="0"/>
                <a:cs typeface="Roboto Light" panose="020B0604020202020204" charset="0"/>
              </a:rPr>
              <a:t>Percent Exceeding Limits</a:t>
            </a:r>
            <a:r>
              <a:rPr lang="en-US" sz="900" dirty="0">
                <a:latin typeface="Roboto Light" panose="020B0604020202020204" charset="0"/>
                <a:ea typeface="Roboto Light" panose="020B0604020202020204" charset="0"/>
                <a:cs typeface="Roboto Light" panose="020B0604020202020204" charset="0"/>
              </a:rPr>
              <a:t>: What We Eat in America, NHANES 2013-2016, 2 days dietary intake data, weighted.</a:t>
            </a:r>
          </a:p>
          <a:p>
            <a:pPr marL="0" indent="0">
              <a:buNone/>
            </a:pPr>
            <a:r>
              <a:rPr lang="en-US" sz="900" dirty="0">
                <a:latin typeface="Roboto Light" panose="020B0604020202020204" charset="0"/>
                <a:ea typeface="Roboto Light" panose="020B0604020202020204" charset="0"/>
                <a:cs typeface="Roboto Light" panose="020B0604020202020204" charset="0"/>
              </a:rPr>
              <a:t> </a:t>
            </a:r>
          </a:p>
        </p:txBody>
      </p:sp>
    </p:spTree>
    <p:extLst>
      <p:ext uri="{BB962C8B-B14F-4D97-AF65-F5344CB8AC3E}">
        <p14:creationId xmlns:p14="http://schemas.microsoft.com/office/powerpoint/2010/main" val="189965060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Special Considerations: Adults </a:t>
            </a:r>
          </a:p>
        </p:txBody>
      </p:sp>
      <p:sp>
        <p:nvSpPr>
          <p:cNvPr id="3" name="Content Placeholder 2"/>
          <p:cNvSpPr>
            <a:spLocks noGrp="1"/>
          </p:cNvSpPr>
          <p:nvPr>
            <p:ph idx="1"/>
          </p:nvPr>
        </p:nvSpPr>
        <p:spPr>
          <a:xfrm>
            <a:off x="904704" y="1359760"/>
            <a:ext cx="10450481" cy="4351338"/>
          </a:xfrm>
        </p:spPr>
        <p:txBody>
          <a:bodyPr>
            <a:normAutofit/>
          </a:bodyPr>
          <a:lstStyle/>
          <a:p>
            <a:pPr marL="0" indent="0">
              <a:buNone/>
            </a:pPr>
            <a:r>
              <a:rPr lang="en-US" sz="2600" dirty="0">
                <a:solidFill>
                  <a:schemeClr val="tx1"/>
                </a:solidFill>
                <a:latin typeface="Arial" panose="020B0604020202020204" pitchFamily="34" charset="0"/>
                <a:cs typeface="Arial" panose="020B0604020202020204" pitchFamily="34" charset="0"/>
              </a:rPr>
              <a:t>The prevalence of overweight and obesity and diet-related chronic disease becomes more apparent during this life stage, making the following food components of particular concern:</a:t>
            </a:r>
          </a:p>
          <a:p>
            <a:pPr lvl="1"/>
            <a:r>
              <a:rPr lang="en-US" sz="2600" dirty="0">
                <a:solidFill>
                  <a:schemeClr val="tx1"/>
                </a:solidFill>
                <a:latin typeface="Arial" panose="020B0604020202020204" pitchFamily="34" charset="0"/>
                <a:cs typeface="Arial" panose="020B0604020202020204" pitchFamily="34" charset="0"/>
              </a:rPr>
              <a:t>Dietary Fiber</a:t>
            </a:r>
          </a:p>
          <a:p>
            <a:pPr lvl="1"/>
            <a:r>
              <a:rPr lang="en-US" sz="2600" dirty="0">
                <a:solidFill>
                  <a:schemeClr val="tx1"/>
                </a:solidFill>
                <a:latin typeface="Arial" panose="020B0604020202020204" pitchFamily="34" charset="0"/>
                <a:cs typeface="Arial" panose="020B0604020202020204" pitchFamily="34" charset="0"/>
              </a:rPr>
              <a:t>Calcium and Vitamin D</a:t>
            </a:r>
            <a:endParaRPr lang="en-US" sz="2600" baseline="-25000" dirty="0">
              <a:solidFill>
                <a:schemeClr val="tx1"/>
              </a:solidFill>
              <a:latin typeface="Arial" panose="020B0604020202020204" pitchFamily="34" charset="0"/>
              <a:cs typeface="Arial" panose="020B0604020202020204" pitchFamily="34" charset="0"/>
            </a:endParaRPr>
          </a:p>
          <a:p>
            <a:pPr lvl="1"/>
            <a:r>
              <a:rPr lang="en-US" sz="2600" dirty="0">
                <a:solidFill>
                  <a:schemeClr val="tx1"/>
                </a:solidFill>
                <a:latin typeface="Arial" panose="020B0604020202020204" pitchFamily="34" charset="0"/>
                <a:cs typeface="Arial" panose="020B0604020202020204" pitchFamily="34" charset="0"/>
              </a:rPr>
              <a:t>Saturated Fat</a:t>
            </a:r>
          </a:p>
          <a:p>
            <a:pPr lvl="1"/>
            <a:r>
              <a:rPr lang="en-US" sz="2600" dirty="0">
                <a:solidFill>
                  <a:schemeClr val="tx1"/>
                </a:solidFill>
                <a:latin typeface="Arial" panose="020B0604020202020204" pitchFamily="34" charset="0"/>
                <a:cs typeface="Arial" panose="020B0604020202020204" pitchFamily="34" charset="0"/>
              </a:rPr>
              <a:t>Sodium</a:t>
            </a:r>
          </a:p>
          <a:p>
            <a:pPr lvl="1"/>
            <a:r>
              <a:rPr lang="en-US" sz="2600" dirty="0">
                <a:solidFill>
                  <a:schemeClr val="tx1"/>
                </a:solidFill>
                <a:latin typeface="Arial" panose="020B0604020202020204" pitchFamily="34" charset="0"/>
                <a:cs typeface="Arial" panose="020B0604020202020204" pitchFamily="34" charset="0"/>
              </a:rPr>
              <a:t>Added Sugars</a:t>
            </a:r>
          </a:p>
          <a:p>
            <a:pPr lvl="1"/>
            <a:r>
              <a:rPr lang="en-US" sz="2600" dirty="0">
                <a:solidFill>
                  <a:schemeClr val="tx1"/>
                </a:solidFill>
                <a:latin typeface="Arial" panose="020B0604020202020204" pitchFamily="34" charset="0"/>
                <a:cs typeface="Arial" panose="020B0604020202020204" pitchFamily="34" charset="0"/>
              </a:rPr>
              <a:t>Alcoholic Beverages</a:t>
            </a:r>
            <a:endParaRPr lang="en-US" baseline="-25000" dirty="0"/>
          </a:p>
          <a:p>
            <a:endParaRPr lang="en-US" baseline="-25000" dirty="0"/>
          </a:p>
        </p:txBody>
      </p:sp>
      <p:pic>
        <p:nvPicPr>
          <p:cNvPr id="4" name="Picture 3" descr="&quot;  &quot;">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53999" y="2926625"/>
            <a:ext cx="4414408" cy="2784473"/>
          </a:xfrm>
          <a:prstGeom prst="rect">
            <a:avLst/>
          </a:prstGeom>
        </p:spPr>
      </p:pic>
    </p:spTree>
    <p:extLst>
      <p:ext uri="{BB962C8B-B14F-4D97-AF65-F5344CB8AC3E}">
        <p14:creationId xmlns:p14="http://schemas.microsoft.com/office/powerpoint/2010/main" val="9706809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Supporting Healthy Eating: Adults</a:t>
            </a:r>
          </a:p>
        </p:txBody>
      </p:sp>
      <p:sp>
        <p:nvSpPr>
          <p:cNvPr id="3" name="Content Placeholder 2"/>
          <p:cNvSpPr>
            <a:spLocks noGrp="1"/>
          </p:cNvSpPr>
          <p:nvPr>
            <p:ph idx="1"/>
          </p:nvPr>
        </p:nvSpPr>
        <p:spPr/>
        <p:txBody>
          <a:bodyPr>
            <a:normAutofit/>
          </a:bodyPr>
          <a:lstStyle/>
          <a:p>
            <a:r>
              <a:rPr lang="en-US" sz="2600" dirty="0">
                <a:solidFill>
                  <a:schemeClr val="tx1"/>
                </a:solidFill>
                <a:latin typeface="Arial" panose="020B0604020202020204" pitchFamily="34" charset="0"/>
                <a:cs typeface="Arial" panose="020B0604020202020204" pitchFamily="34" charset="0"/>
              </a:rPr>
              <a:t>Health professionals play an important role in supporting adults’ healthy eating behaviors and can help adults: </a:t>
            </a:r>
          </a:p>
          <a:p>
            <a:pPr lvl="1"/>
            <a:r>
              <a:rPr lang="en-US" sz="2600" dirty="0">
                <a:solidFill>
                  <a:schemeClr val="tx1"/>
                </a:solidFill>
                <a:latin typeface="Arial" panose="020B0604020202020204" pitchFamily="34" charset="0"/>
                <a:cs typeface="Arial" panose="020B0604020202020204" pitchFamily="34" charset="0"/>
              </a:rPr>
              <a:t>Prepare and consume healthy meals at home, when possible, and make careful food selections away from home</a:t>
            </a:r>
          </a:p>
          <a:p>
            <a:pPr lvl="1"/>
            <a:r>
              <a:rPr lang="en-US" sz="2600" dirty="0">
                <a:solidFill>
                  <a:schemeClr val="tx1"/>
                </a:solidFill>
                <a:latin typeface="Arial" panose="020B0604020202020204" pitchFamily="34" charset="0"/>
                <a:cs typeface="Arial" panose="020B0604020202020204" pitchFamily="34" charset="0"/>
              </a:rPr>
              <a:t>Adopt new habits and/or learn new skills, such as meal planning or cooking</a:t>
            </a:r>
          </a:p>
          <a:p>
            <a:r>
              <a:rPr lang="en-US" sz="2600" dirty="0">
                <a:solidFill>
                  <a:schemeClr val="tx1"/>
                </a:solidFill>
                <a:latin typeface="Arial" panose="020B0604020202020204" pitchFamily="34" charset="0"/>
                <a:cs typeface="Arial" panose="020B0604020202020204" pitchFamily="34" charset="0"/>
              </a:rPr>
              <a:t>Changing organizational practices, approaches, and/or policies to support improved dietary patterns is also needed.</a:t>
            </a:r>
          </a:p>
        </p:txBody>
      </p:sp>
    </p:spTree>
    <p:extLst>
      <p:ext uri="{BB962C8B-B14F-4D97-AF65-F5344CB8AC3E}">
        <p14:creationId xmlns:p14="http://schemas.microsoft.com/office/powerpoint/2010/main" val="37139312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Resources</a:t>
            </a:r>
          </a:p>
        </p:txBody>
      </p:sp>
      <p:graphicFrame>
        <p:nvGraphicFramePr>
          <p:cNvPr id="4" name="Table 4">
            <a:extLst>
              <a:ext uri="{FF2B5EF4-FFF2-40B4-BE49-F238E27FC236}">
                <a16:creationId xmlns:a16="http://schemas.microsoft.com/office/drawing/2014/main" id="{5360CBE9-542D-4CB6-A725-755F2B76D189}"/>
              </a:ext>
            </a:extLst>
          </p:cNvPr>
          <p:cNvGraphicFramePr>
            <a:graphicFrameLocks noGrp="1"/>
          </p:cNvGraphicFramePr>
          <p:nvPr>
            <p:extLst>
              <p:ext uri="{D42A27DB-BD31-4B8C-83A1-F6EECF244321}">
                <p14:modId xmlns:p14="http://schemas.microsoft.com/office/powerpoint/2010/main" val="2898307233"/>
              </p:ext>
            </p:extLst>
          </p:nvPr>
        </p:nvGraphicFramePr>
        <p:xfrm>
          <a:off x="614275" y="1638190"/>
          <a:ext cx="6497902" cy="3434010"/>
        </p:xfrm>
        <a:graphic>
          <a:graphicData uri="http://schemas.openxmlformats.org/drawingml/2006/table">
            <a:tbl>
              <a:tblPr firstRow="1" bandRow="1">
                <a:tableStyleId>{5C22544A-7EE6-4342-B048-85BDC9FD1C3A}</a:tableStyleId>
              </a:tblPr>
              <a:tblGrid>
                <a:gridCol w="1316270">
                  <a:extLst>
                    <a:ext uri="{9D8B030D-6E8A-4147-A177-3AD203B41FA5}">
                      <a16:colId xmlns:a16="http://schemas.microsoft.com/office/drawing/2014/main" val="4260179091"/>
                    </a:ext>
                  </a:extLst>
                </a:gridCol>
                <a:gridCol w="5181632">
                  <a:extLst>
                    <a:ext uri="{9D8B030D-6E8A-4147-A177-3AD203B41FA5}">
                      <a16:colId xmlns:a16="http://schemas.microsoft.com/office/drawing/2014/main" val="1789291198"/>
                    </a:ext>
                  </a:extLst>
                </a:gridCol>
              </a:tblGrid>
              <a:tr h="656918">
                <a:tc gridSpan="2">
                  <a:txBody>
                    <a:bodyPr/>
                    <a:lstStyle/>
                    <a:p>
                      <a:pPr algn="l"/>
                      <a:r>
                        <a:rPr lang="en-US" sz="2400" dirty="0">
                          <a:latin typeface="Arial" panose="020B0604020202020204" pitchFamily="34" charset="0"/>
                          <a:ea typeface="Roboto" panose="020B0604020202020204" charset="0"/>
                          <a:cs typeface="Arial" panose="020B0604020202020204" pitchFamily="34" charset="0"/>
                        </a:rPr>
                        <a:t>Federal Programs</a:t>
                      </a:r>
                    </a:p>
                  </a:txBody>
                  <a:tcPr/>
                </a:tc>
                <a:tc hMerge="1">
                  <a:txBody>
                    <a:bodyPr/>
                    <a:lstStyle/>
                    <a:p>
                      <a:endParaRPr lang="en-US" dirty="0"/>
                    </a:p>
                  </a:txBody>
                  <a:tcPr/>
                </a:tc>
                <a:extLst>
                  <a:ext uri="{0D108BD9-81ED-4DB2-BD59-A6C34878D82A}">
                    <a16:rowId xmlns:a16="http://schemas.microsoft.com/office/drawing/2014/main" val="2462248977"/>
                  </a:ext>
                </a:extLst>
              </a:tr>
              <a:tr h="569330">
                <a:tc>
                  <a:txBody>
                    <a:bodyPr/>
                    <a:lstStyle/>
                    <a:p>
                      <a:r>
                        <a:rPr lang="en-US" sz="2000" dirty="0">
                          <a:latin typeface="Arial" panose="020B0604020202020204" pitchFamily="34" charset="0"/>
                          <a:ea typeface="Roboto" panose="020B0604020202020204" charset="0"/>
                          <a:cs typeface="Arial" panose="020B0604020202020204" pitchFamily="34" charset="0"/>
                        </a:rPr>
                        <a:t>SNAP</a:t>
                      </a: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Supplemental Nutrition Assistance Program</a:t>
                      </a:r>
                    </a:p>
                  </a:txBody>
                  <a:tcPr/>
                </a:tc>
                <a:extLst>
                  <a:ext uri="{0D108BD9-81ED-4DB2-BD59-A6C34878D82A}">
                    <a16:rowId xmlns:a16="http://schemas.microsoft.com/office/drawing/2014/main" val="3867023152"/>
                  </a:ext>
                </a:extLst>
              </a:tr>
              <a:tr h="753361">
                <a:tc>
                  <a:txBody>
                    <a:bodyPr/>
                    <a:lstStyle/>
                    <a:p>
                      <a:r>
                        <a:rPr lang="en-US" sz="2000" dirty="0">
                          <a:latin typeface="Arial" panose="020B0604020202020204" pitchFamily="34" charset="0"/>
                          <a:ea typeface="Roboto" panose="020B0604020202020204" charset="0"/>
                          <a:cs typeface="Arial" panose="020B0604020202020204" pitchFamily="34" charset="0"/>
                        </a:rPr>
                        <a:t>FDPIR</a:t>
                      </a: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Food Distribution Program on Indian Reservations</a:t>
                      </a:r>
                    </a:p>
                  </a:txBody>
                  <a:tcPr/>
                </a:tc>
                <a:extLst>
                  <a:ext uri="{0D108BD9-81ED-4DB2-BD59-A6C34878D82A}">
                    <a16:rowId xmlns:a16="http://schemas.microsoft.com/office/drawing/2014/main" val="1713012770"/>
                  </a:ext>
                </a:extLst>
              </a:tr>
              <a:tr h="753361">
                <a:tc>
                  <a:txBody>
                    <a:bodyPr/>
                    <a:lstStyle/>
                    <a:p>
                      <a:r>
                        <a:rPr lang="en-US" sz="2000" dirty="0">
                          <a:latin typeface="Arial" panose="020B0604020202020204" pitchFamily="34" charset="0"/>
                          <a:ea typeface="Roboto" panose="020B0604020202020204" charset="0"/>
                          <a:cs typeface="Arial" panose="020B0604020202020204" pitchFamily="34" charset="0"/>
                        </a:rPr>
                        <a:t>SNAP-Ed</a:t>
                      </a: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SNAP Education</a:t>
                      </a:r>
                    </a:p>
                  </a:txBody>
                  <a:tcPr/>
                </a:tc>
                <a:extLst>
                  <a:ext uri="{0D108BD9-81ED-4DB2-BD59-A6C34878D82A}">
                    <a16:rowId xmlns:a16="http://schemas.microsoft.com/office/drawing/2014/main" val="2242967598"/>
                  </a:ext>
                </a:extLst>
              </a:tr>
              <a:tr h="569330">
                <a:tc>
                  <a:txBody>
                    <a:bodyPr/>
                    <a:lstStyle/>
                    <a:p>
                      <a:r>
                        <a:rPr lang="en-US" sz="2000" dirty="0">
                          <a:latin typeface="Arial" panose="020B0604020202020204" pitchFamily="34" charset="0"/>
                          <a:ea typeface="Roboto" panose="020B0604020202020204" charset="0"/>
                          <a:cs typeface="Arial" panose="020B0604020202020204" pitchFamily="34" charset="0"/>
                        </a:rPr>
                        <a:t>EFNET</a:t>
                      </a: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Expanded Food and Nutrition Education Program</a:t>
                      </a:r>
                    </a:p>
                  </a:txBody>
                  <a:tcPr/>
                </a:tc>
                <a:extLst>
                  <a:ext uri="{0D108BD9-81ED-4DB2-BD59-A6C34878D82A}">
                    <a16:rowId xmlns:a16="http://schemas.microsoft.com/office/drawing/2014/main" val="3534475466"/>
                  </a:ext>
                </a:extLst>
              </a:tr>
            </a:tbl>
          </a:graphicData>
        </a:graphic>
      </p:graphicFrame>
      <p:grpSp>
        <p:nvGrpSpPr>
          <p:cNvPr id="5" name="Group 4" descr="&quot;  &quot;">
            <a:extLst>
              <a:ext uri="{FF2B5EF4-FFF2-40B4-BE49-F238E27FC236}">
                <a16:creationId xmlns:a16="http://schemas.microsoft.com/office/drawing/2014/main" id="{A856B8E4-F469-400D-9321-EEA362EA829C}"/>
              </a:ext>
            </a:extLst>
          </p:cNvPr>
          <p:cNvGrpSpPr>
            <a:grpSpLocks noChangeAspect="1"/>
          </p:cNvGrpSpPr>
          <p:nvPr/>
        </p:nvGrpSpPr>
        <p:grpSpPr>
          <a:xfrm>
            <a:off x="7436406" y="1641051"/>
            <a:ext cx="4541368" cy="3431150"/>
            <a:chOff x="44200" y="1923314"/>
            <a:chExt cx="4985163" cy="3933863"/>
          </a:xfrm>
        </p:grpSpPr>
        <p:pic>
          <p:nvPicPr>
            <p:cNvPr id="8" name="Picture 7" descr="&quot;  &quot;">
              <a:extLst>
                <a:ext uri="{FF2B5EF4-FFF2-40B4-BE49-F238E27FC236}">
                  <a16:creationId xmlns:a16="http://schemas.microsoft.com/office/drawing/2014/main" id="{33D82F17-42F2-4C10-BDDB-554700109833}"/>
                </a:ext>
              </a:extLst>
            </p:cNvPr>
            <p:cNvPicPr>
              <a:picLocks noChangeAspect="1"/>
            </p:cNvPicPr>
            <p:nvPr/>
          </p:nvPicPr>
          <p:blipFill>
            <a:blip r:embed="rId3"/>
            <a:stretch>
              <a:fillRect/>
            </a:stretch>
          </p:blipFill>
          <p:spPr>
            <a:xfrm>
              <a:off x="3117104" y="1923314"/>
              <a:ext cx="1912259" cy="1878306"/>
            </a:xfrm>
            <a:prstGeom prst="rect">
              <a:avLst/>
            </a:prstGeom>
          </p:spPr>
        </p:pic>
        <p:pic>
          <p:nvPicPr>
            <p:cNvPr id="10" name="Picture 9" descr="&quot;  &quot;">
              <a:extLst>
                <a:ext uri="{FF2B5EF4-FFF2-40B4-BE49-F238E27FC236}">
                  <a16:creationId xmlns:a16="http://schemas.microsoft.com/office/drawing/2014/main" id="{3BA96E15-1078-4AFE-B1CE-AAA08C08BF59}"/>
                </a:ext>
              </a:extLst>
            </p:cNvPr>
            <p:cNvPicPr>
              <a:picLocks noChangeAspect="1"/>
            </p:cNvPicPr>
            <p:nvPr/>
          </p:nvPicPr>
          <p:blipFill>
            <a:blip r:embed="rId4"/>
            <a:stretch>
              <a:fillRect/>
            </a:stretch>
          </p:blipFill>
          <p:spPr>
            <a:xfrm>
              <a:off x="44200" y="1923314"/>
              <a:ext cx="2904418" cy="3933863"/>
            </a:xfrm>
            <a:prstGeom prst="rect">
              <a:avLst/>
            </a:prstGeom>
          </p:spPr>
        </p:pic>
        <p:pic>
          <p:nvPicPr>
            <p:cNvPr id="11" name="Picture 10" descr="&quot;  &quot;">
              <a:extLst>
                <a:ext uri="{FF2B5EF4-FFF2-40B4-BE49-F238E27FC236}">
                  <a16:creationId xmlns:a16="http://schemas.microsoft.com/office/drawing/2014/main" id="{63BE991F-943E-4971-94E2-CB2B894225A5}"/>
                </a:ext>
              </a:extLst>
            </p:cNvPr>
            <p:cNvPicPr>
              <a:picLocks noChangeAspect="1"/>
            </p:cNvPicPr>
            <p:nvPr/>
          </p:nvPicPr>
          <p:blipFill>
            <a:blip r:embed="rId5"/>
            <a:stretch>
              <a:fillRect/>
            </a:stretch>
          </p:blipFill>
          <p:spPr>
            <a:xfrm>
              <a:off x="3117104" y="4043929"/>
              <a:ext cx="1912257" cy="1813248"/>
            </a:xfrm>
            <a:prstGeom prst="rect">
              <a:avLst/>
            </a:prstGeom>
          </p:spPr>
        </p:pic>
      </p:grpSp>
    </p:spTree>
    <p:extLst>
      <p:ext uri="{BB962C8B-B14F-4D97-AF65-F5344CB8AC3E}">
        <p14:creationId xmlns:p14="http://schemas.microsoft.com/office/powerpoint/2010/main" val="11812325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Women Who Are Pregnant or Lactating</a:t>
            </a:r>
          </a:p>
        </p:txBody>
      </p:sp>
    </p:spTree>
    <p:extLst>
      <p:ext uri="{BB962C8B-B14F-4D97-AF65-F5344CB8AC3E}">
        <p14:creationId xmlns:p14="http://schemas.microsoft.com/office/powerpoint/2010/main" val="36077832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120278"/>
            <a:ext cx="4898219" cy="3484567"/>
          </a:xfrm>
        </p:spPr>
        <p:txBody>
          <a:bodyPr>
            <a:normAutofit/>
          </a:bodyPr>
          <a:lstStyle/>
          <a:p>
            <a:pPr>
              <a:lnSpc>
                <a:spcPct val="110000"/>
              </a:lnSpc>
            </a:pPr>
            <a:r>
              <a:rPr lang="en-US" sz="3200" dirty="0">
                <a:latin typeface="Arial" panose="020B0604020202020204" pitchFamily="34" charset="0"/>
                <a:cs typeface="Arial" panose="020B0604020202020204" pitchFamily="34" charset="0"/>
              </a:rPr>
              <a:t>Healthy U.S. Style Dietary Pattern:</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Women Who Are Pregnant</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or Lactating</a:t>
            </a:r>
          </a:p>
        </p:txBody>
      </p:sp>
      <p:pic>
        <p:nvPicPr>
          <p:cNvPr id="4" name="Picture 3" descr="The table displays the 6 calorie patterns most relevant to women who are pregnant or lactating, starting at 1,800 calories and then listed in 200 calorie increments up until 2,800 calories. Recommended daily intake of food groups and daily or weekly intake of subgroups are listed for each calorie level. For food groups, recommended intake of vegetables range from 2 ½ to 3 ½ cup equivalents per day; fruits range from 1 ½ to 2 ½ cup equivalents per day; grains range from 6 to 10 ounce equivalents per day; dairy is 3 cup equivalents per day; and protein foods range from 5 to 7 ounce equivalents per day. Detailed information on these patterns, including the recommended subgroup intakes can be found in Chapter 5, page 111 and in Appendix 3, starting on page 142 of the Dietary Guidelines for Americans, 2020-2025.">
            <a:extLst>
              <a:ext uri="{FF2B5EF4-FFF2-40B4-BE49-F238E27FC236}">
                <a16:creationId xmlns:a16="http://schemas.microsoft.com/office/drawing/2014/main" id="{87D34157-BB2A-4D08-86CB-6F30394465A8}"/>
              </a:ext>
            </a:extLst>
          </p:cNvPr>
          <p:cNvPicPr>
            <a:picLocks noChangeAspect="1"/>
          </p:cNvPicPr>
          <p:nvPr/>
        </p:nvPicPr>
        <p:blipFill>
          <a:blip r:embed="rId3"/>
          <a:stretch>
            <a:fillRect/>
          </a:stretch>
        </p:blipFill>
        <p:spPr>
          <a:xfrm>
            <a:off x="4644377" y="495341"/>
            <a:ext cx="7459387" cy="5867319"/>
          </a:xfrm>
          <a:prstGeom prst="rect">
            <a:avLst/>
          </a:prstGeom>
        </p:spPr>
      </p:pic>
    </p:spTree>
    <p:extLst>
      <p:ext uri="{BB962C8B-B14F-4D97-AF65-F5344CB8AC3E}">
        <p14:creationId xmlns:p14="http://schemas.microsoft.com/office/powerpoint/2010/main" val="32494544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365129"/>
            <a:ext cx="8498855" cy="1325563"/>
          </a:xfrm>
        </p:spPr>
        <p:txBody>
          <a:bodyPr>
            <a:normAutofit/>
          </a:bodyPr>
          <a:lstStyle/>
          <a:p>
            <a:r>
              <a:rPr lang="en-US" sz="3200" dirty="0">
                <a:latin typeface="Arial" panose="020B0604020202020204" pitchFamily="34" charset="0"/>
                <a:cs typeface="Arial" panose="020B0604020202020204" pitchFamily="34" charset="0"/>
              </a:rPr>
              <a:t>Estimated Change in Calorie Needs: Women Who Are Pregnant or Lactating</a:t>
            </a:r>
          </a:p>
        </p:txBody>
      </p:sp>
      <p:pic>
        <p:nvPicPr>
          <p:cNvPr id="8" name="Picture 7" descr="The table displays the estimated change in calorie needs during pregnancy and lactation for women with a healthy prepregnancy weight. Estimated change in daily calorie needs compared to prepregnancy needs are provided based on stage of pregnancy or lactation. Estimated change in calorie needs ranges from no change in the first trimester of pregnancy to 452 calories per day during the third trimester. During lactation, estimated change in calorie needs ranges from 330 to 400 calories per day. It is important to note that these estimates apply to women with a healthy prepregnancy weight. Women with a prepregnancy weight that is considered overweight or obese should consult their healthcare provider for guidance. Detailed information on calorie needs during pregnancy and lactation can be found in Chapter 5, page 112 of the Dietary Guidelines for Americans, 2020-2025.">
            <a:extLst>
              <a:ext uri="{FF2B5EF4-FFF2-40B4-BE49-F238E27FC236}">
                <a16:creationId xmlns:a16="http://schemas.microsoft.com/office/drawing/2014/main" id="{E3566A2C-B391-44FC-889B-DF50D8FE0008}"/>
              </a:ext>
            </a:extLst>
          </p:cNvPr>
          <p:cNvPicPr>
            <a:picLocks noChangeAspect="1"/>
          </p:cNvPicPr>
          <p:nvPr/>
        </p:nvPicPr>
        <p:blipFill>
          <a:blip r:embed="rId3"/>
          <a:stretch>
            <a:fillRect/>
          </a:stretch>
        </p:blipFill>
        <p:spPr>
          <a:xfrm>
            <a:off x="1682774" y="1962150"/>
            <a:ext cx="8826453" cy="2900845"/>
          </a:xfrm>
          <a:prstGeom prst="rect">
            <a:avLst/>
          </a:prstGeom>
        </p:spPr>
      </p:pic>
      <p:sp>
        <p:nvSpPr>
          <p:cNvPr id="4" name="Content Placeholder 2">
            <a:extLst>
              <a:ext uri="{FF2B5EF4-FFF2-40B4-BE49-F238E27FC236}">
                <a16:creationId xmlns:a16="http://schemas.microsoft.com/office/drawing/2014/main" id="{87C6BC66-ED85-433D-B7A3-4243EE048DBA}"/>
              </a:ext>
            </a:extLst>
          </p:cNvPr>
          <p:cNvSpPr txBox="1">
            <a:spLocks/>
          </p:cNvSpPr>
          <p:nvPr/>
        </p:nvSpPr>
        <p:spPr>
          <a:xfrm>
            <a:off x="1682773" y="4862995"/>
            <a:ext cx="8826452" cy="64940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t>NOTE: </a:t>
            </a:r>
            <a:r>
              <a:rPr lang="en-US" sz="900" dirty="0"/>
              <a:t>Estimates are based on Estimated Energy Requirements (EER) set by the Institute of Medicine. Source: Institute of Medicine. </a:t>
            </a:r>
            <a:r>
              <a:rPr lang="en-US" sz="900" i="1" dirty="0"/>
              <a:t>Dietary Reference Intakes for Energy, Carbohydrate, Fiber, Fat, Fatty Acids, Cholesterol, Protein, and Amino Acids</a:t>
            </a:r>
            <a:r>
              <a:rPr lang="en-US" sz="900" dirty="0"/>
              <a:t>. Washington, DC: The National Academies Press; 2005. </a:t>
            </a:r>
          </a:p>
          <a:p>
            <a:pPr marL="0" indent="0">
              <a:buNone/>
            </a:pPr>
            <a:r>
              <a:rPr lang="en-US" sz="900" dirty="0"/>
              <a:t>Estimates apply to women with a healthy </a:t>
            </a:r>
            <a:r>
              <a:rPr lang="en-US" sz="900" dirty="0" err="1"/>
              <a:t>prepregnancy</a:t>
            </a:r>
            <a:r>
              <a:rPr lang="en-US" sz="900" dirty="0"/>
              <a:t> weight. Women with a </a:t>
            </a:r>
            <a:r>
              <a:rPr lang="en-US" sz="900" dirty="0" err="1"/>
              <a:t>prepregnancy</a:t>
            </a:r>
            <a:r>
              <a:rPr lang="en-US" sz="900" dirty="0"/>
              <a:t> weight that is considered overweight or obese should consult their healthcare provider for guidance regarding appropriate caloric intake during pregnancy and lactation.</a:t>
            </a:r>
          </a:p>
          <a:p>
            <a:pPr marL="0" indent="0">
              <a:buNone/>
            </a:pPr>
            <a:endParaRPr lang="en-US" sz="900" dirty="0"/>
          </a:p>
        </p:txBody>
      </p:sp>
    </p:spTree>
    <p:extLst>
      <p:ext uri="{BB962C8B-B14F-4D97-AF65-F5344CB8AC3E}">
        <p14:creationId xmlns:p14="http://schemas.microsoft.com/office/powerpoint/2010/main" val="2759299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Weight Management: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Women Who Are Pregnant or Lactating</a:t>
            </a:r>
          </a:p>
        </p:txBody>
      </p:sp>
      <p:pic>
        <p:nvPicPr>
          <p:cNvPr id="5" name="Picture 4" descr="The table displays weight gain recommendations for pregnancy based on gestational weight gain guidelines developed by the National Academies of Sciences, Engineering, and Medicine. Recommended range of total weight gain in pounds is provided based on pre-pregnancy weight category (underweight, healthy weight, overweight, and obese). Rates of weekly weight gain in the 2nd and 3rd trimesters are also provided by prepregnancy weight category. Detailed information on weight gain recommendations during pregnancy can be found in  Chapter 5, page 112 of the Dietary Guidelines for Americans, 2020-2025.">
            <a:extLst>
              <a:ext uri="{FF2B5EF4-FFF2-40B4-BE49-F238E27FC236}">
                <a16:creationId xmlns:a16="http://schemas.microsoft.com/office/drawing/2014/main" id="{5014B774-3E5D-4871-B875-C4014A0C2E6C}"/>
              </a:ext>
            </a:extLst>
          </p:cNvPr>
          <p:cNvPicPr>
            <a:picLocks noChangeAspect="1"/>
          </p:cNvPicPr>
          <p:nvPr/>
        </p:nvPicPr>
        <p:blipFill>
          <a:blip r:embed="rId3"/>
          <a:stretch>
            <a:fillRect/>
          </a:stretch>
        </p:blipFill>
        <p:spPr>
          <a:xfrm>
            <a:off x="3349774" y="1690692"/>
            <a:ext cx="5492452" cy="4227963"/>
          </a:xfrm>
          <a:prstGeom prst="rect">
            <a:avLst/>
          </a:prstGeom>
        </p:spPr>
      </p:pic>
      <p:sp>
        <p:nvSpPr>
          <p:cNvPr id="6" name="Content Placeholder 2">
            <a:extLst>
              <a:ext uri="{FF2B5EF4-FFF2-40B4-BE49-F238E27FC236}">
                <a16:creationId xmlns:a16="http://schemas.microsoft.com/office/drawing/2014/main" id="{5FE5D105-DCB9-4C50-8C38-445E932FD97A}"/>
              </a:ext>
            </a:extLst>
          </p:cNvPr>
          <p:cNvSpPr txBox="1">
            <a:spLocks/>
          </p:cNvSpPr>
          <p:nvPr/>
        </p:nvSpPr>
        <p:spPr>
          <a:xfrm>
            <a:off x="3349774" y="5961198"/>
            <a:ext cx="5492452" cy="61762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300" b="1" baseline="30000" dirty="0">
                <a:solidFill>
                  <a:schemeClr val="accent1"/>
                </a:solidFill>
              </a:rPr>
              <a:t>a</a:t>
            </a:r>
            <a:r>
              <a:rPr lang="en-US" sz="1300" baseline="30000" dirty="0"/>
              <a:t> </a:t>
            </a:r>
            <a:r>
              <a:rPr lang="en-US" sz="1300" b="1" dirty="0"/>
              <a:t>Reference</a:t>
            </a:r>
            <a:r>
              <a:rPr lang="en-US" sz="1300" dirty="0"/>
              <a:t>: Institute of Medicine and National Research Council. 2009. </a:t>
            </a:r>
            <a:r>
              <a:rPr lang="en-US" sz="1300" i="1" dirty="0"/>
              <a:t>Weight Gain During Pregnancy: Reexamining the Guidelines</a:t>
            </a:r>
            <a:r>
              <a:rPr lang="en-US" sz="1300" dirty="0"/>
              <a:t>. Washington, DC: The National Academies Press. </a:t>
            </a:r>
            <a:r>
              <a:rPr lang="en-US" sz="1300" u="sng" dirty="0"/>
              <a:t>doi.org/10.17226/12584</a:t>
            </a:r>
            <a:r>
              <a:rPr lang="en-US" sz="1300" dirty="0"/>
              <a:t>. </a:t>
            </a:r>
          </a:p>
          <a:p>
            <a:pPr marL="0" indent="0">
              <a:buNone/>
            </a:pPr>
            <a:r>
              <a:rPr lang="en-US" sz="1300" b="1" baseline="30000" dirty="0">
                <a:solidFill>
                  <a:schemeClr val="accent1"/>
                </a:solidFill>
              </a:rPr>
              <a:t>b</a:t>
            </a:r>
            <a:r>
              <a:rPr lang="en-US" sz="1300" dirty="0"/>
              <a:t> Calculations assume a 1.1 to 4.4 </a:t>
            </a:r>
            <a:r>
              <a:rPr lang="en-US" sz="1300" dirty="0" err="1"/>
              <a:t>lb</a:t>
            </a:r>
            <a:r>
              <a:rPr lang="en-US" sz="1300" dirty="0"/>
              <a:t> weight gain in the first trimester. 	</a:t>
            </a:r>
          </a:p>
          <a:p>
            <a:pPr marL="0" indent="0">
              <a:buNone/>
            </a:pPr>
            <a:endParaRPr lang="en-US" sz="900" dirty="0"/>
          </a:p>
        </p:txBody>
      </p:sp>
      <p:pic>
        <p:nvPicPr>
          <p:cNvPr id="9" name="Picture 8" descr="&quot;  &quot;">
            <a:extLst>
              <a:ext uri="{FF2B5EF4-FFF2-40B4-BE49-F238E27FC236}">
                <a16:creationId xmlns:a16="http://schemas.microsoft.com/office/drawing/2014/main" id="{5EDF3C9D-1296-4BC7-8D56-BDD770B1016B}"/>
              </a:ext>
            </a:extLst>
          </p:cNvPr>
          <p:cNvPicPr>
            <a:picLocks noChangeAspect="1"/>
          </p:cNvPicPr>
          <p:nvPr/>
        </p:nvPicPr>
        <p:blipFill>
          <a:blip r:embed="rId4"/>
          <a:stretch>
            <a:fillRect/>
          </a:stretch>
        </p:blipFill>
        <p:spPr>
          <a:xfrm>
            <a:off x="9184943" y="0"/>
            <a:ext cx="3007057" cy="1533556"/>
          </a:xfrm>
          <a:prstGeom prst="rect">
            <a:avLst/>
          </a:prstGeom>
          <a:ln>
            <a:noFill/>
          </a:ln>
          <a:effectLst>
            <a:softEdge rad="76200"/>
          </a:effectLst>
        </p:spPr>
      </p:pic>
    </p:spTree>
    <p:extLst>
      <p:ext uri="{BB962C8B-B14F-4D97-AF65-F5344CB8AC3E}">
        <p14:creationId xmlns:p14="http://schemas.microsoft.com/office/powerpoint/2010/main" val="37946821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Current Intakes: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Women Who Are Pregnant or Lactating</a:t>
            </a:r>
          </a:p>
        </p:txBody>
      </p:sp>
      <p:pic>
        <p:nvPicPr>
          <p:cNvPr id="3" name="Picture 2" descr="The bar chart shows average intakes of the food groups per day compared to recommended intake ranges for women who are pregnant or lactating.  Average daily intakes of total fruit, total vegetables, and dairy foods fall below recommended intake ranges for both pregnant and lactating women. Average daily intake of total grains is within the recommended range of intake for both pregnant and lactating women. Average daily intake of total protein foods is within the recommended intake range for women who are pregnant, but exceeds the recommended intake range for women who are lactating.">
            <a:extLst>
              <a:ext uri="{FF2B5EF4-FFF2-40B4-BE49-F238E27FC236}">
                <a16:creationId xmlns:a16="http://schemas.microsoft.com/office/drawing/2014/main" id="{545A3E24-B31F-4970-8087-01D239B7A351}"/>
              </a:ext>
            </a:extLst>
          </p:cNvPr>
          <p:cNvPicPr>
            <a:picLocks noChangeAspect="1"/>
          </p:cNvPicPr>
          <p:nvPr/>
        </p:nvPicPr>
        <p:blipFill>
          <a:blip r:embed="rId3"/>
          <a:stretch>
            <a:fillRect/>
          </a:stretch>
        </p:blipFill>
        <p:spPr>
          <a:xfrm>
            <a:off x="2200941" y="1487126"/>
            <a:ext cx="5014502" cy="4796717"/>
          </a:xfrm>
          <a:prstGeom prst="rect">
            <a:avLst/>
          </a:prstGeom>
        </p:spPr>
      </p:pic>
      <p:pic>
        <p:nvPicPr>
          <p:cNvPr id="6" name="Picture 5" descr="The Healthy Eating Index score &#10;is 63 for women who are pregnant and 62 for women who are lactating, in comparison to women of childbearing age, who have a score of 54 out of 100.&#10;">
            <a:extLst>
              <a:ext uri="{FF2B5EF4-FFF2-40B4-BE49-F238E27FC236}">
                <a16:creationId xmlns:a16="http://schemas.microsoft.com/office/drawing/2014/main" id="{67DF6E81-5B20-42EB-B7D7-37F2926DEC77}"/>
              </a:ext>
            </a:extLst>
          </p:cNvPr>
          <p:cNvPicPr>
            <a:picLocks noChangeAspect="1"/>
          </p:cNvPicPr>
          <p:nvPr/>
        </p:nvPicPr>
        <p:blipFill>
          <a:blip r:embed="rId4"/>
          <a:stretch>
            <a:fillRect/>
          </a:stretch>
        </p:blipFill>
        <p:spPr>
          <a:xfrm>
            <a:off x="7536829" y="1487127"/>
            <a:ext cx="2306348" cy="4584066"/>
          </a:xfrm>
          <a:prstGeom prst="rect">
            <a:avLst/>
          </a:prstGeom>
        </p:spPr>
      </p:pic>
      <p:sp>
        <p:nvSpPr>
          <p:cNvPr id="5" name="Content Placeholder 2">
            <a:extLst>
              <a:ext uri="{FF2B5EF4-FFF2-40B4-BE49-F238E27FC236}">
                <a16:creationId xmlns:a16="http://schemas.microsoft.com/office/drawing/2014/main" id="{48EC8F97-AE7A-497F-AFFC-FE3CF1D1B150}"/>
              </a:ext>
            </a:extLst>
          </p:cNvPr>
          <p:cNvSpPr txBox="1">
            <a:spLocks/>
          </p:cNvSpPr>
          <p:nvPr/>
        </p:nvSpPr>
        <p:spPr>
          <a:xfrm>
            <a:off x="3155701" y="6492871"/>
            <a:ext cx="8498520" cy="6227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Light" panose="020B0604020202020204" charset="0"/>
                <a:ea typeface="Roboto Light" panose="020B0604020202020204" charset="0"/>
                <a:cs typeface="Roboto Light" panose="020B0604020202020204" charset="0"/>
              </a:rPr>
              <a:t>Data Source: </a:t>
            </a:r>
            <a:r>
              <a:rPr lang="en-US" sz="900" i="1" dirty="0">
                <a:latin typeface="Roboto Light" panose="020B0604020202020204" charset="0"/>
                <a:ea typeface="Roboto Light" panose="020B0604020202020204" charset="0"/>
                <a:cs typeface="Roboto Light" panose="020B0604020202020204" charset="0"/>
              </a:rPr>
              <a:t>Average Intakes and HEI-2015 Scores</a:t>
            </a:r>
            <a:r>
              <a:rPr lang="en-US" sz="900" dirty="0">
                <a:latin typeface="Roboto Light" panose="020B0604020202020204" charset="0"/>
                <a:ea typeface="Roboto Light" panose="020B0604020202020204" charset="0"/>
                <a:cs typeface="Roboto Light" panose="020B0604020202020204" charset="0"/>
              </a:rPr>
              <a:t>: Analysis of What We Eat in America, NHANES 2013-2016, women ages 20-44, day 1 dietary intake data, weighted. </a:t>
            </a:r>
            <a:r>
              <a:rPr lang="en-US" sz="900" i="1" dirty="0">
                <a:latin typeface="Roboto Light" panose="020B0604020202020204" charset="0"/>
                <a:ea typeface="Roboto Light" panose="020B0604020202020204" charset="0"/>
                <a:cs typeface="Roboto Light" panose="020B0604020202020204" charset="0"/>
              </a:rPr>
              <a:t>Recommended Intake Ranges</a:t>
            </a:r>
            <a:r>
              <a:rPr lang="en-US" sz="900" dirty="0">
                <a:latin typeface="Roboto Light" panose="020B0604020202020204" charset="0"/>
                <a:ea typeface="Roboto Light" panose="020B0604020202020204" charset="0"/>
                <a:cs typeface="Roboto Light" panose="020B0604020202020204" charset="0"/>
              </a:rPr>
              <a:t>: Healthy U.S.-Style Dietary Patterns </a:t>
            </a:r>
          </a:p>
        </p:txBody>
      </p:sp>
    </p:spTree>
    <p:extLst>
      <p:ext uri="{BB962C8B-B14F-4D97-AF65-F5344CB8AC3E}">
        <p14:creationId xmlns:p14="http://schemas.microsoft.com/office/powerpoint/2010/main" val="4194126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625CA-E08E-46EE-8069-B5C439156AF9}"/>
              </a:ext>
            </a:extLst>
          </p:cNvPr>
          <p:cNvSpPr>
            <a:spLocks noGrp="1"/>
          </p:cNvSpPr>
          <p:nvPr>
            <p:ph type="title"/>
          </p:nvPr>
        </p:nvSpPr>
        <p:spPr/>
        <p:txBody>
          <a:bodyPr>
            <a:normAutofit/>
          </a:bodyPr>
          <a:lstStyle/>
          <a:p>
            <a:r>
              <a:rPr lang="en-US" dirty="0"/>
              <a:t>Approaches to Examine the Evidence</a:t>
            </a:r>
          </a:p>
        </p:txBody>
      </p:sp>
      <p:pic>
        <p:nvPicPr>
          <p:cNvPr id="4" name="Picture 3">
            <a:extLst>
              <a:ext uri="{FF2B5EF4-FFF2-40B4-BE49-F238E27FC236}">
                <a16:creationId xmlns:a16="http://schemas.microsoft.com/office/drawing/2014/main" id="{869C44BA-15C6-4E86-9AF3-6E11199825C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828" y="1468516"/>
            <a:ext cx="1452539" cy="1358931"/>
          </a:xfrm>
          <a:prstGeom prst="rect">
            <a:avLst/>
          </a:prstGeom>
        </p:spPr>
      </p:pic>
      <p:sp>
        <p:nvSpPr>
          <p:cNvPr id="5" name="TextBox 4">
            <a:extLst>
              <a:ext uri="{FF2B5EF4-FFF2-40B4-BE49-F238E27FC236}">
                <a16:creationId xmlns:a16="http://schemas.microsoft.com/office/drawing/2014/main" id="{B2D7852F-D415-4971-89B9-5798AB43964A}"/>
              </a:ext>
            </a:extLst>
          </p:cNvPr>
          <p:cNvSpPr txBox="1"/>
          <p:nvPr/>
        </p:nvSpPr>
        <p:spPr>
          <a:xfrm>
            <a:off x="2566740" y="1472145"/>
            <a:ext cx="8853564" cy="1569660"/>
          </a:xfrm>
          <a:prstGeom prst="rect">
            <a:avLst/>
          </a:prstGeom>
          <a:noFill/>
        </p:spPr>
        <p:txBody>
          <a:bodyPr wrap="square" rtlCol="0">
            <a:spAutoFit/>
          </a:bodyPr>
          <a:lstStyle/>
          <a:p>
            <a:r>
              <a:rPr lang="en-US" sz="1600" b="1" dirty="0">
                <a:latin typeface="Arial" panose="020B0604020202020204" pitchFamily="34" charset="0"/>
                <a:ea typeface="Roboto Light" panose="020B0604020202020204" charset="0"/>
                <a:cs typeface="Arial" panose="020B0604020202020204" pitchFamily="34" charset="0"/>
              </a:rPr>
              <a:t>Data Analysis</a:t>
            </a:r>
          </a:p>
          <a:p>
            <a:r>
              <a:rPr lang="en-US" sz="1600" dirty="0">
                <a:latin typeface="Arial" panose="020B0604020202020204" pitchFamily="34" charset="0"/>
                <a:ea typeface="Roboto Light" panose="020B0604020202020204" charset="0"/>
                <a:cs typeface="Arial" panose="020B0604020202020204" pitchFamily="34" charset="0"/>
              </a:rPr>
              <a:t>A collection of analyses that uses national data sets to describe understand the current health and dietary intakes of Americans. These data help make the Dietary Guidelines practical, relevant, and achievable. </a:t>
            </a:r>
            <a:r>
              <a:rPr lang="en-US" sz="1600" i="1" dirty="0">
                <a:latin typeface="Arial" panose="020B0604020202020204" pitchFamily="34" charset="0"/>
                <a:ea typeface="Roboto Light" panose="020B0604020202020204" charset="0"/>
                <a:cs typeface="Arial" panose="020B0604020202020204" pitchFamily="34" charset="0"/>
              </a:rPr>
              <a:t>The Committee conducted more than 150 analyses of Federal data sets. </a:t>
            </a:r>
          </a:p>
          <a:p>
            <a:endParaRPr lang="en-US" sz="1600" dirty="0">
              <a:latin typeface="Arial" panose="020B0604020202020204" pitchFamily="34" charset="0"/>
              <a:ea typeface="Roboto Light" panose="020B0604020202020204" charset="0"/>
              <a:cs typeface="Arial" panose="020B0604020202020204" pitchFamily="34" charset="0"/>
            </a:endParaRPr>
          </a:p>
        </p:txBody>
      </p:sp>
      <p:pic>
        <p:nvPicPr>
          <p:cNvPr id="6" name="Picture 5">
            <a:extLst>
              <a:ext uri="{FF2B5EF4-FFF2-40B4-BE49-F238E27FC236}">
                <a16:creationId xmlns:a16="http://schemas.microsoft.com/office/drawing/2014/main" id="{F4967F40-DD76-4DAE-8467-DD2AE0FE16A6}"/>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28" y="3031728"/>
            <a:ext cx="1452539" cy="1358931"/>
          </a:xfrm>
          <a:prstGeom prst="rect">
            <a:avLst/>
          </a:prstGeom>
        </p:spPr>
      </p:pic>
      <p:sp>
        <p:nvSpPr>
          <p:cNvPr id="7" name="TextBox 6">
            <a:extLst>
              <a:ext uri="{FF2B5EF4-FFF2-40B4-BE49-F238E27FC236}">
                <a16:creationId xmlns:a16="http://schemas.microsoft.com/office/drawing/2014/main" id="{8CB0873D-14C6-4D8B-8D16-507ADE4C3B7E}"/>
              </a:ext>
            </a:extLst>
          </p:cNvPr>
          <p:cNvSpPr txBox="1"/>
          <p:nvPr/>
        </p:nvSpPr>
        <p:spPr>
          <a:xfrm>
            <a:off x="2590800" y="3031367"/>
            <a:ext cx="8829504" cy="1323439"/>
          </a:xfrm>
          <a:prstGeom prst="rect">
            <a:avLst/>
          </a:prstGeom>
          <a:noFill/>
        </p:spPr>
        <p:txBody>
          <a:bodyPr wrap="square" rtlCol="0">
            <a:spAutoFit/>
          </a:bodyPr>
          <a:lstStyle/>
          <a:p>
            <a:r>
              <a:rPr lang="en-US" sz="1600" b="1" dirty="0">
                <a:latin typeface="Arial" panose="020B0604020202020204" pitchFamily="34" charset="0"/>
                <a:ea typeface="Roboto Light" panose="020B0604020202020204" charset="0"/>
                <a:cs typeface="Arial" panose="020B0604020202020204" pitchFamily="34" charset="0"/>
              </a:rPr>
              <a:t>Food Pattern Modeling</a:t>
            </a:r>
          </a:p>
          <a:p>
            <a:r>
              <a:rPr lang="en-US" sz="1600" dirty="0">
                <a:latin typeface="Arial" panose="020B0604020202020204" pitchFamily="34" charset="0"/>
                <a:ea typeface="Roboto Light" panose="020B0604020202020204" charset="0"/>
                <a:cs typeface="Arial" panose="020B0604020202020204" pitchFamily="34" charset="0"/>
              </a:rPr>
              <a:t>Analysis that shows how changes to the amounts or types of foods and beverages in a pattern might impact meeting nutrient needs across the U.S. population. </a:t>
            </a:r>
            <a:r>
              <a:rPr lang="en-US" sz="1600" i="1" dirty="0">
                <a:latin typeface="Arial" panose="020B0604020202020204" pitchFamily="34" charset="0"/>
                <a:ea typeface="Roboto Light" panose="020B0604020202020204" charset="0"/>
                <a:cs typeface="Arial" panose="020B0604020202020204" pitchFamily="34" charset="0"/>
              </a:rPr>
              <a:t>Several food pattern modeling analyses were completed, and representing for the first time, the 6 to 24 month life stage. </a:t>
            </a:r>
          </a:p>
          <a:p>
            <a:endParaRPr lang="en-US" sz="1600" dirty="0">
              <a:latin typeface="Arial" panose="020B0604020202020204" pitchFamily="34" charset="0"/>
              <a:ea typeface="Roboto Light" panose="020B0604020202020204" charset="0"/>
              <a:cs typeface="Arial" panose="020B0604020202020204" pitchFamily="34" charset="0"/>
            </a:endParaRPr>
          </a:p>
        </p:txBody>
      </p:sp>
      <p:pic>
        <p:nvPicPr>
          <p:cNvPr id="8" name="Picture 7">
            <a:extLst>
              <a:ext uri="{FF2B5EF4-FFF2-40B4-BE49-F238E27FC236}">
                <a16:creationId xmlns:a16="http://schemas.microsoft.com/office/drawing/2014/main" id="{C4901542-8BCC-4482-A650-E7C4BDCF23EE}"/>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829" y="4668115"/>
            <a:ext cx="1452539" cy="1358931"/>
          </a:xfrm>
          <a:prstGeom prst="rect">
            <a:avLst/>
          </a:prstGeom>
        </p:spPr>
      </p:pic>
      <p:sp>
        <p:nvSpPr>
          <p:cNvPr id="9" name="TextBox 8">
            <a:extLst>
              <a:ext uri="{FF2B5EF4-FFF2-40B4-BE49-F238E27FC236}">
                <a16:creationId xmlns:a16="http://schemas.microsoft.com/office/drawing/2014/main" id="{12DF954D-BFAC-4957-BD6A-EC8852CA2186}"/>
              </a:ext>
            </a:extLst>
          </p:cNvPr>
          <p:cNvSpPr txBox="1"/>
          <p:nvPr/>
        </p:nvSpPr>
        <p:spPr>
          <a:xfrm>
            <a:off x="2614867" y="4655131"/>
            <a:ext cx="8482304" cy="1569660"/>
          </a:xfrm>
          <a:prstGeom prst="rect">
            <a:avLst/>
          </a:prstGeom>
          <a:noFill/>
        </p:spPr>
        <p:txBody>
          <a:bodyPr wrap="square" rtlCol="0">
            <a:spAutoFit/>
          </a:bodyPr>
          <a:lstStyle/>
          <a:p>
            <a:r>
              <a:rPr lang="en-US" sz="1600" b="1" dirty="0">
                <a:latin typeface="Arial" panose="020B0604020202020204" pitchFamily="34" charset="0"/>
                <a:ea typeface="Roboto Light" panose="020B0604020202020204" charset="0"/>
                <a:cs typeface="Arial" panose="020B0604020202020204" pitchFamily="34" charset="0"/>
              </a:rPr>
              <a:t>NESR Systematic Review</a:t>
            </a:r>
          </a:p>
          <a:p>
            <a:r>
              <a:rPr lang="en-US" sz="1600" dirty="0">
                <a:latin typeface="Arial" panose="020B0604020202020204" pitchFamily="34" charset="0"/>
                <a:ea typeface="Roboto Light" panose="020B0604020202020204" charset="0"/>
                <a:cs typeface="Arial" panose="020B0604020202020204" pitchFamily="34" charset="0"/>
              </a:rPr>
              <a:t>Research project that answers a question on diet and health by searching for, evaluating, and synthesizing all relevant, peer-reviewed studies. </a:t>
            </a:r>
            <a:r>
              <a:rPr lang="en-US" sz="1600" i="1" dirty="0">
                <a:latin typeface="Arial" panose="020B0604020202020204" pitchFamily="34" charset="0"/>
                <a:ea typeface="Roboto Light" panose="020B0604020202020204" charset="0"/>
                <a:cs typeface="Arial" panose="020B0604020202020204" pitchFamily="34" charset="0"/>
              </a:rPr>
              <a:t>More than 270,000 citations were screened and nearly 1,500 original research articles included in 33 original systematic reviews. </a:t>
            </a:r>
          </a:p>
          <a:p>
            <a:endParaRPr lang="en-US" sz="1600" dirty="0">
              <a:latin typeface="Arial" panose="020B0604020202020204" pitchFamily="34" charset="0"/>
              <a:ea typeface="Roboto Light" panose="020B0604020202020204" charset="0"/>
              <a:cs typeface="Arial" panose="020B0604020202020204" pitchFamily="34" charset="0"/>
            </a:endParaRPr>
          </a:p>
        </p:txBody>
      </p:sp>
    </p:spTree>
    <p:extLst>
      <p:ext uri="{BB962C8B-B14F-4D97-AF65-F5344CB8AC3E}">
        <p14:creationId xmlns:p14="http://schemas.microsoft.com/office/powerpoint/2010/main" val="461269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489" y="155448"/>
            <a:ext cx="10515600" cy="1325563"/>
          </a:xfrm>
        </p:spPr>
        <p:txBody>
          <a:bodyPr>
            <a:noAutofit/>
          </a:bodyPr>
          <a:lstStyle/>
          <a:p>
            <a:r>
              <a:rPr lang="en-US" sz="3000" dirty="0">
                <a:latin typeface="Arial" panose="020B0604020202020204" pitchFamily="34" charset="0"/>
                <a:cs typeface="Arial" panose="020B0604020202020204" pitchFamily="34" charset="0"/>
              </a:rPr>
              <a:t>Average Intakes of Subgroups Compared to Recommended Intake Ranges: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Women Who Are Pregnant or Lactating </a:t>
            </a:r>
          </a:p>
        </p:txBody>
      </p:sp>
      <p:grpSp>
        <p:nvGrpSpPr>
          <p:cNvPr id="5" name="Group 4" descr="Three bar charts show the average intakes for women who are pregnant or lactating, compared to recommended intake ranges of total vegetables and vegetable subgroups, total grains and grain subgroups, and total protein foods and protein food subgroups. Total vegetable intakes are below recommended ranges and only dark-green vegetable intakes are within recommended intake ranges for women who are pregnant or lactating. Average daily intakes of total grains are within the range of recommended intakes, but whole grains intakes fall below recommended ranges and refined grain intakes exceed recommendations. Women who are pregnant have total protein foods intake within recommended ranges. Women who are lactating have total protein foods intakes that exceed the range of recommendations. Average weekly intakes for meats, poultry and eggs and nuts, seeds and soy exceed the range of recommended intakes for both pregnant and lactating women. Average weekly intake of seafood is below the recommended intake ranges for both pregnant and lactating women."/>
          <p:cNvGrpSpPr/>
          <p:nvPr/>
        </p:nvGrpSpPr>
        <p:grpSpPr>
          <a:xfrm>
            <a:off x="178625" y="1857680"/>
            <a:ext cx="11829645" cy="3142640"/>
            <a:chOff x="178625" y="1857680"/>
            <a:chExt cx="11829645" cy="3142640"/>
          </a:xfrm>
        </p:grpSpPr>
        <p:pic>
          <p:nvPicPr>
            <p:cNvPr id="3" name="Picture 2" descr="&quot;  &quot;">
              <a:extLst>
                <a:ext uri="{FF2B5EF4-FFF2-40B4-BE49-F238E27FC236}">
                  <a16:creationId xmlns:a16="http://schemas.microsoft.com/office/drawing/2014/main" id="{AB0C1045-BED0-4355-A778-47A7FB752B59}"/>
                </a:ext>
              </a:extLst>
            </p:cNvPr>
            <p:cNvPicPr>
              <a:picLocks noChangeAspect="1"/>
            </p:cNvPicPr>
            <p:nvPr/>
          </p:nvPicPr>
          <p:blipFill>
            <a:blip r:embed="rId3"/>
            <a:stretch>
              <a:fillRect/>
            </a:stretch>
          </p:blipFill>
          <p:spPr>
            <a:xfrm>
              <a:off x="178625" y="2238369"/>
              <a:ext cx="3689131" cy="2743200"/>
            </a:xfrm>
            <a:prstGeom prst="rect">
              <a:avLst/>
            </a:prstGeom>
          </p:spPr>
        </p:pic>
        <p:pic>
          <p:nvPicPr>
            <p:cNvPr id="10" name="Picture 9" descr="&quot;  &quot;">
              <a:extLst>
                <a:ext uri="{FF2B5EF4-FFF2-40B4-BE49-F238E27FC236}">
                  <a16:creationId xmlns:a16="http://schemas.microsoft.com/office/drawing/2014/main" id="{2A035E8B-C3BC-495F-B583-F04742FA4A7C}"/>
                </a:ext>
              </a:extLst>
            </p:cNvPr>
            <p:cNvPicPr>
              <a:picLocks noChangeAspect="1"/>
            </p:cNvPicPr>
            <p:nvPr/>
          </p:nvPicPr>
          <p:blipFill>
            <a:blip r:embed="rId4"/>
            <a:stretch>
              <a:fillRect/>
            </a:stretch>
          </p:blipFill>
          <p:spPr>
            <a:xfrm>
              <a:off x="4079192" y="2257120"/>
              <a:ext cx="3949652" cy="2743200"/>
            </a:xfrm>
            <a:prstGeom prst="rect">
              <a:avLst/>
            </a:prstGeom>
          </p:spPr>
        </p:pic>
        <p:pic>
          <p:nvPicPr>
            <p:cNvPr id="11" name="Picture 10" descr="&quot;  &quot;">
              <a:extLst>
                <a:ext uri="{FF2B5EF4-FFF2-40B4-BE49-F238E27FC236}">
                  <a16:creationId xmlns:a16="http://schemas.microsoft.com/office/drawing/2014/main" id="{B1A392A1-1390-4119-9AB4-FC300EBD4A99}"/>
                </a:ext>
              </a:extLst>
            </p:cNvPr>
            <p:cNvPicPr>
              <a:picLocks noChangeAspect="1"/>
            </p:cNvPicPr>
            <p:nvPr/>
          </p:nvPicPr>
          <p:blipFill>
            <a:blip r:embed="rId5"/>
            <a:stretch>
              <a:fillRect/>
            </a:stretch>
          </p:blipFill>
          <p:spPr>
            <a:xfrm>
              <a:off x="8077152" y="2257120"/>
              <a:ext cx="3931118" cy="2743200"/>
            </a:xfrm>
            <a:prstGeom prst="rect">
              <a:avLst/>
            </a:prstGeom>
          </p:spPr>
        </p:pic>
        <p:pic>
          <p:nvPicPr>
            <p:cNvPr id="12" name="Picture 11" descr="&quot;  &quot;">
              <a:extLst>
                <a:ext uri="{FF2B5EF4-FFF2-40B4-BE49-F238E27FC236}">
                  <a16:creationId xmlns:a16="http://schemas.microsoft.com/office/drawing/2014/main" id="{C4812ACB-8538-42A6-9342-FE35AE17C921}"/>
                </a:ext>
              </a:extLst>
            </p:cNvPr>
            <p:cNvPicPr>
              <a:picLocks noChangeAspect="1"/>
            </p:cNvPicPr>
            <p:nvPr/>
          </p:nvPicPr>
          <p:blipFill>
            <a:blip r:embed="rId6"/>
            <a:stretch>
              <a:fillRect/>
            </a:stretch>
          </p:blipFill>
          <p:spPr>
            <a:xfrm>
              <a:off x="3867756" y="1857680"/>
              <a:ext cx="4372524" cy="303648"/>
            </a:xfrm>
            <a:prstGeom prst="rect">
              <a:avLst/>
            </a:prstGeom>
          </p:spPr>
        </p:pic>
      </p:grpSp>
      <p:sp>
        <p:nvSpPr>
          <p:cNvPr id="9" name="Content Placeholder 2">
            <a:extLst>
              <a:ext uri="{FF2B5EF4-FFF2-40B4-BE49-F238E27FC236}">
                <a16:creationId xmlns:a16="http://schemas.microsoft.com/office/drawing/2014/main" id="{F0BCA55C-397F-4495-AD37-D28292BC9AF9}"/>
              </a:ext>
            </a:extLst>
          </p:cNvPr>
          <p:cNvSpPr txBox="1">
            <a:spLocks/>
          </p:cNvSpPr>
          <p:nvPr/>
        </p:nvSpPr>
        <p:spPr>
          <a:xfrm>
            <a:off x="3090796" y="6217900"/>
            <a:ext cx="7573160" cy="496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900" b="1" dirty="0">
                <a:solidFill>
                  <a:srgbClr val="F17442"/>
                </a:solidFill>
                <a:latin typeface="Roboto Light" panose="020B0604020202020204" charset="0"/>
                <a:ea typeface="Roboto Light" panose="020B0604020202020204" charset="0"/>
                <a:cs typeface="Roboto Light" panose="020B0604020202020204" charset="0"/>
              </a:rPr>
              <a:t>*</a:t>
            </a:r>
            <a:r>
              <a:rPr lang="en-US" sz="900" b="1" dirty="0">
                <a:latin typeface="Roboto Light" panose="020B0604020202020204" charset="0"/>
                <a:ea typeface="Roboto Light" panose="020B0604020202020204" charset="0"/>
                <a:cs typeface="Roboto Light" panose="020B0604020202020204" charset="0"/>
              </a:rPr>
              <a:t>Note: </a:t>
            </a:r>
            <a:r>
              <a:rPr lang="en-US" sz="900" dirty="0">
                <a:latin typeface="Roboto Light" panose="020B0604020202020204" charset="0"/>
                <a:ea typeface="Roboto Light" panose="020B0604020202020204" charset="0"/>
                <a:cs typeface="Roboto Light" panose="020B0604020202020204" charset="0"/>
              </a:rPr>
              <a:t>Estimates may be less precise than others due to small sample size and/or large relative standard error.</a:t>
            </a:r>
          </a:p>
          <a:p>
            <a:pPr marL="0" indent="0">
              <a:lnSpc>
                <a:spcPct val="100000"/>
              </a:lnSpc>
              <a:spcBef>
                <a:spcPts val="0"/>
              </a:spcBef>
              <a:buNone/>
            </a:pPr>
            <a:r>
              <a:rPr lang="en-US" sz="900" b="1" dirty="0">
                <a:latin typeface="Roboto Light" panose="020B0604020202020204" charset="0"/>
                <a:ea typeface="Roboto Light" panose="020B0604020202020204" charset="0"/>
                <a:cs typeface="Roboto Light" panose="020B0604020202020204" charset="0"/>
              </a:rPr>
              <a:t>Data Source: </a:t>
            </a:r>
            <a:r>
              <a:rPr lang="en-US" sz="900" i="1" dirty="0">
                <a:latin typeface="Roboto Light" panose="020B0604020202020204" charset="0"/>
                <a:ea typeface="Roboto Light" panose="020B0604020202020204" charset="0"/>
                <a:cs typeface="Roboto Light" panose="020B0604020202020204" charset="0"/>
              </a:rPr>
              <a:t>Average Intakes</a:t>
            </a:r>
            <a:r>
              <a:rPr lang="en-US" sz="900" dirty="0">
                <a:latin typeface="Roboto Light" panose="020B0604020202020204" charset="0"/>
                <a:ea typeface="Roboto Light" panose="020B0604020202020204" charset="0"/>
                <a:cs typeface="Roboto Light" panose="020B0604020202020204" charset="0"/>
              </a:rPr>
              <a:t>: Analysis of What We Eat in America, NHANES 2013-2016, women ages 20-44, day 1 dietary intake data, weighted. </a:t>
            </a:r>
            <a:r>
              <a:rPr lang="en-US" sz="900" i="1" dirty="0">
                <a:latin typeface="Roboto Light" panose="020B0604020202020204" charset="0"/>
                <a:ea typeface="Roboto Light" panose="020B0604020202020204" charset="0"/>
                <a:cs typeface="Roboto Light" panose="020B0604020202020204" charset="0"/>
              </a:rPr>
              <a:t>Recommended Intake Ranges</a:t>
            </a:r>
            <a:r>
              <a:rPr lang="en-US" sz="900" dirty="0">
                <a:latin typeface="Roboto Light" panose="020B0604020202020204" charset="0"/>
                <a:ea typeface="Roboto Light" panose="020B0604020202020204" charset="0"/>
                <a:cs typeface="Roboto Light" panose="020B0604020202020204" charset="0"/>
              </a:rPr>
              <a:t>: Healthy U.S.-Style Dietary Patterns </a:t>
            </a:r>
          </a:p>
        </p:txBody>
      </p:sp>
    </p:spTree>
    <p:extLst>
      <p:ext uri="{BB962C8B-B14F-4D97-AF65-F5344CB8AC3E}">
        <p14:creationId xmlns:p14="http://schemas.microsoft.com/office/powerpoint/2010/main" val="478152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6" y="155448"/>
            <a:ext cx="10515600" cy="1325563"/>
          </a:xfrm>
        </p:spPr>
        <p:txBody>
          <a:bodyPr>
            <a:normAutofit fontScale="90000"/>
          </a:bodyPr>
          <a:lstStyle/>
          <a:p>
            <a:r>
              <a:rPr lang="en-US" sz="3200" dirty="0">
                <a:latin typeface="Arial" panose="020B0604020202020204" pitchFamily="34" charset="0"/>
                <a:cs typeface="Arial" panose="020B0604020202020204" pitchFamily="34" charset="0"/>
              </a:rPr>
              <a:t>Current Intakes: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Women Who Are Pregnant or Lactating</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Added Sugars, Saturated Fat &amp; Sodium</a:t>
            </a:r>
          </a:p>
        </p:txBody>
      </p:sp>
      <p:pic>
        <p:nvPicPr>
          <p:cNvPr id="3" name="Picture 2" descr="Circle charts are used to show the percent of this age group who exceed limits for added sugars, saturated fat and sodium. 70 and 51% of pregnant and lactating women, respectively, exceed the limit for added sugars. 75 and 77% of pregnant and lactating women, respectively, exceed the limit for saturated fat.  88 and 97% of pregnant and lactating women, respectively, exceed the limit for sodium. ">
            <a:extLst>
              <a:ext uri="{FF2B5EF4-FFF2-40B4-BE49-F238E27FC236}">
                <a16:creationId xmlns:a16="http://schemas.microsoft.com/office/drawing/2014/main" id="{F9560A97-703A-47DC-9921-713953CE23B3}"/>
              </a:ext>
            </a:extLst>
          </p:cNvPr>
          <p:cNvPicPr>
            <a:picLocks noChangeAspect="1"/>
          </p:cNvPicPr>
          <p:nvPr/>
        </p:nvPicPr>
        <p:blipFill>
          <a:blip r:embed="rId3"/>
          <a:stretch>
            <a:fillRect/>
          </a:stretch>
        </p:blipFill>
        <p:spPr>
          <a:xfrm>
            <a:off x="716365" y="1600200"/>
            <a:ext cx="10759270" cy="3657600"/>
          </a:xfrm>
          <a:prstGeom prst="rect">
            <a:avLst/>
          </a:prstGeom>
        </p:spPr>
      </p:pic>
      <p:sp>
        <p:nvSpPr>
          <p:cNvPr id="4" name="Content Placeholder 2">
            <a:extLst>
              <a:ext uri="{FF2B5EF4-FFF2-40B4-BE49-F238E27FC236}">
                <a16:creationId xmlns:a16="http://schemas.microsoft.com/office/drawing/2014/main" id="{28189DAD-1FBD-40C8-8715-50C0A216E2A6}"/>
              </a:ext>
            </a:extLst>
          </p:cNvPr>
          <p:cNvSpPr txBox="1">
            <a:spLocks/>
          </p:cNvSpPr>
          <p:nvPr/>
        </p:nvSpPr>
        <p:spPr>
          <a:xfrm>
            <a:off x="3103376" y="6546646"/>
            <a:ext cx="8442471"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Light" panose="020B0604020202020204" charset="0"/>
                <a:ea typeface="Roboto Light" panose="020B0604020202020204" charset="0"/>
                <a:cs typeface="Roboto Light" panose="020B0604020202020204" charset="0"/>
              </a:rPr>
              <a:t>Data Source: </a:t>
            </a:r>
            <a:r>
              <a:rPr lang="en-US" sz="900" i="1" dirty="0">
                <a:latin typeface="Roboto Light" panose="020B0604020202020204" charset="0"/>
                <a:ea typeface="Roboto Light" panose="020B0604020202020204" charset="0"/>
                <a:cs typeface="Roboto Light" panose="020B0604020202020204" charset="0"/>
              </a:rPr>
              <a:t>Percent Exceeding Limits</a:t>
            </a:r>
            <a:r>
              <a:rPr lang="en-US" sz="900" dirty="0">
                <a:latin typeface="Roboto Light" panose="020B0604020202020204" charset="0"/>
                <a:ea typeface="Roboto Light" panose="020B0604020202020204" charset="0"/>
                <a:cs typeface="Roboto Light" panose="020B0604020202020204" charset="0"/>
              </a:rPr>
              <a:t>: What We Eat in America, NHANES 2013-2016, 2 days dietary intake data, weighted.</a:t>
            </a:r>
          </a:p>
          <a:p>
            <a:pPr marL="0" indent="0">
              <a:buNone/>
            </a:pPr>
            <a:r>
              <a:rPr lang="en-US" sz="900" dirty="0">
                <a:latin typeface="Roboto" panose="02000000000000000000" pitchFamily="2" charset="0"/>
                <a:ea typeface="Roboto" panose="02000000000000000000" pitchFamily="2" charset="0"/>
                <a:cs typeface="Roboto" panose="02000000000000000000" pitchFamily="2" charset="0"/>
              </a:rPr>
              <a:t> </a:t>
            </a:r>
            <a:endParaRPr lang="en-US" sz="900" dirty="0"/>
          </a:p>
        </p:txBody>
      </p:sp>
    </p:spTree>
    <p:extLst>
      <p:ext uri="{BB962C8B-B14F-4D97-AF65-F5344CB8AC3E}">
        <p14:creationId xmlns:p14="http://schemas.microsoft.com/office/powerpoint/2010/main" val="36247567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Arial" panose="020B0604020202020204" pitchFamily="34" charset="0"/>
                <a:cs typeface="Arial" panose="020B0604020202020204" pitchFamily="34" charset="0"/>
              </a:rPr>
              <a:t>Special Considerations: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Women Who Are Pregnant or Lactating</a:t>
            </a:r>
          </a:p>
        </p:txBody>
      </p:sp>
      <p:sp>
        <p:nvSpPr>
          <p:cNvPr id="3" name="Content Placeholder 2"/>
          <p:cNvSpPr>
            <a:spLocks noGrp="1"/>
          </p:cNvSpPr>
          <p:nvPr>
            <p:ph sz="half" idx="1"/>
          </p:nvPr>
        </p:nvSpPr>
        <p:spPr>
          <a:xfrm>
            <a:off x="657960" y="1410364"/>
            <a:ext cx="10762344" cy="4879829"/>
          </a:xfrm>
        </p:spPr>
        <p:txBody>
          <a:bodyPr>
            <a:normAutofit lnSpcReduction="10000"/>
          </a:bodyPr>
          <a:lstStyle/>
          <a:p>
            <a:r>
              <a:rPr lang="en-US" sz="3200" dirty="0">
                <a:solidFill>
                  <a:schemeClr val="tx1"/>
                </a:solidFill>
                <a:latin typeface="Arial" panose="020B0604020202020204" pitchFamily="34" charset="0"/>
                <a:cs typeface="Arial" panose="020B0604020202020204" pitchFamily="34" charset="0"/>
              </a:rPr>
              <a:t>Pregnancy: increased nutrient needs</a:t>
            </a:r>
          </a:p>
          <a:p>
            <a:pPr lvl="1"/>
            <a:r>
              <a:rPr lang="en-US" dirty="0">
                <a:solidFill>
                  <a:schemeClr val="tx1"/>
                </a:solidFill>
                <a:latin typeface="Arial" panose="020B0604020202020204" pitchFamily="34" charset="0"/>
                <a:cs typeface="Arial" panose="020B0604020202020204" pitchFamily="34" charset="0"/>
              </a:rPr>
              <a:t>Meet needs primarily through nutrient dense foods and beverages, especially those providing folate, iron, iodine, and choline</a:t>
            </a:r>
          </a:p>
          <a:p>
            <a:pPr lvl="1"/>
            <a:r>
              <a:rPr lang="en-US" dirty="0">
                <a:solidFill>
                  <a:schemeClr val="tx1"/>
                </a:solidFill>
                <a:latin typeface="Arial" panose="020B0604020202020204" pitchFamily="34" charset="0"/>
                <a:cs typeface="Arial" panose="020B0604020202020204" pitchFamily="34" charset="0"/>
              </a:rPr>
              <a:t>Daily folic acid supplementation of 400-800 mcg is recommended </a:t>
            </a:r>
          </a:p>
          <a:p>
            <a:pPr marL="914377" lvl="2" indent="0">
              <a:buNone/>
            </a:pPr>
            <a:r>
              <a:rPr lang="en-US" sz="1800" dirty="0">
                <a:solidFill>
                  <a:schemeClr val="tx1"/>
                </a:solidFill>
                <a:latin typeface="Arial" panose="020B0604020202020204" pitchFamily="34" charset="0"/>
                <a:cs typeface="Arial" panose="020B0604020202020204" pitchFamily="34" charset="0"/>
              </a:rPr>
              <a:t>Begin 1 month prior to conception through at least the 2</a:t>
            </a:r>
            <a:r>
              <a:rPr lang="en-US" sz="1800" baseline="30000" dirty="0">
                <a:solidFill>
                  <a:schemeClr val="tx1"/>
                </a:solidFill>
                <a:latin typeface="Arial" panose="020B0604020202020204" pitchFamily="34" charset="0"/>
                <a:cs typeface="Arial" panose="020B0604020202020204" pitchFamily="34" charset="0"/>
              </a:rPr>
              <a:t>nd</a:t>
            </a:r>
            <a:r>
              <a:rPr lang="en-US" sz="1800" dirty="0">
                <a:solidFill>
                  <a:schemeClr val="tx1"/>
                </a:solidFill>
                <a:latin typeface="Arial" panose="020B0604020202020204" pitchFamily="34" charset="0"/>
                <a:cs typeface="Arial" panose="020B0604020202020204" pitchFamily="34" charset="0"/>
              </a:rPr>
              <a:t> or 3</a:t>
            </a:r>
            <a:r>
              <a:rPr lang="en-US" sz="1800" baseline="30000" dirty="0">
                <a:solidFill>
                  <a:schemeClr val="tx1"/>
                </a:solidFill>
                <a:latin typeface="Arial" panose="020B0604020202020204" pitchFamily="34" charset="0"/>
                <a:cs typeface="Arial" panose="020B0604020202020204" pitchFamily="34" charset="0"/>
              </a:rPr>
              <a:t>rd</a:t>
            </a:r>
            <a:r>
              <a:rPr lang="en-US" sz="1800" dirty="0">
                <a:solidFill>
                  <a:schemeClr val="tx1"/>
                </a:solidFill>
                <a:latin typeface="Arial" panose="020B0604020202020204" pitchFamily="34" charset="0"/>
                <a:cs typeface="Arial" panose="020B0604020202020204" pitchFamily="34" charset="0"/>
              </a:rPr>
              <a:t> month of pregnancy</a:t>
            </a:r>
          </a:p>
          <a:p>
            <a:pPr lvl="1"/>
            <a:r>
              <a:rPr lang="en-US" dirty="0">
                <a:solidFill>
                  <a:schemeClr val="tx1"/>
                </a:solidFill>
                <a:latin typeface="Arial" panose="020B0604020202020204" pitchFamily="34" charset="0"/>
                <a:cs typeface="Arial" panose="020B0604020202020204" pitchFamily="34" charset="0"/>
              </a:rPr>
              <a:t>A daily prenatal vitamin and mineral supplement may also be recommended</a:t>
            </a:r>
          </a:p>
          <a:p>
            <a:pPr marL="228594" lvl="1">
              <a:lnSpc>
                <a:spcPct val="100000"/>
              </a:lnSpc>
              <a:spcBef>
                <a:spcPts val="1000"/>
              </a:spcBef>
              <a:spcAft>
                <a:spcPts val="600"/>
              </a:spcAft>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Lactation: increased nutrient needs</a:t>
            </a:r>
          </a:p>
          <a:p>
            <a:pPr lvl="1"/>
            <a:r>
              <a:rPr lang="en-US" dirty="0">
                <a:solidFill>
                  <a:schemeClr val="tx1"/>
                </a:solidFill>
                <a:latin typeface="Arial" panose="020B0604020202020204" pitchFamily="34" charset="0"/>
                <a:cs typeface="Arial" panose="020B0604020202020204" pitchFamily="34" charset="0"/>
              </a:rPr>
              <a:t>Meet needs primarily through nutrient dense foods and beverages, especially those providing folate, iron, iodine, and choline</a:t>
            </a:r>
          </a:p>
          <a:p>
            <a:pPr marL="914377" lvl="2" indent="0">
              <a:buNone/>
            </a:pPr>
            <a:r>
              <a:rPr lang="en-US" sz="1800" dirty="0">
                <a:solidFill>
                  <a:schemeClr val="tx1"/>
                </a:solidFill>
                <a:latin typeface="Arial" panose="020B0604020202020204" pitchFamily="34" charset="0"/>
                <a:cs typeface="Arial" panose="020B0604020202020204" pitchFamily="34" charset="0"/>
              </a:rPr>
              <a:t>Menstruation status will impact iron needs</a:t>
            </a:r>
          </a:p>
          <a:p>
            <a:pPr lvl="1"/>
            <a:r>
              <a:rPr lang="en-US" dirty="0">
                <a:solidFill>
                  <a:schemeClr val="tx1"/>
                </a:solidFill>
                <a:latin typeface="Arial" panose="020B0604020202020204" pitchFamily="34" charset="0"/>
                <a:cs typeface="Arial" panose="020B0604020202020204" pitchFamily="34" charset="0"/>
              </a:rPr>
              <a:t>Discuss appropriate supplementation with a healthcare provider</a:t>
            </a:r>
          </a:p>
          <a:p>
            <a:pPr marL="914377" lvl="2" indent="0">
              <a:buNone/>
            </a:pPr>
            <a:r>
              <a:rPr lang="en-US" sz="1800" dirty="0">
                <a:solidFill>
                  <a:schemeClr val="tx1"/>
                </a:solidFill>
                <a:latin typeface="Arial" panose="020B0604020202020204" pitchFamily="34" charset="0"/>
                <a:cs typeface="Arial" panose="020B0604020202020204" pitchFamily="34" charset="0"/>
              </a:rPr>
              <a:t>Continued use of prenatal supplements may exceed folic acid and iron needs</a:t>
            </a:r>
          </a:p>
        </p:txBody>
      </p:sp>
    </p:spTree>
    <p:extLst>
      <p:ext uri="{BB962C8B-B14F-4D97-AF65-F5344CB8AC3E}">
        <p14:creationId xmlns:p14="http://schemas.microsoft.com/office/powerpoint/2010/main" val="1511888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Special Considerations: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Women Who Are Pregnant or Lactating (continued) </a:t>
            </a:r>
          </a:p>
        </p:txBody>
      </p:sp>
      <p:sp>
        <p:nvSpPr>
          <p:cNvPr id="4" name="Content Placeholder 3">
            <a:extLst>
              <a:ext uri="{FF2B5EF4-FFF2-40B4-BE49-F238E27FC236}">
                <a16:creationId xmlns:a16="http://schemas.microsoft.com/office/drawing/2014/main" id="{90733D35-7C4A-4733-AD26-594905A3AE31}"/>
              </a:ext>
            </a:extLst>
          </p:cNvPr>
          <p:cNvSpPr>
            <a:spLocks noGrp="1"/>
          </p:cNvSpPr>
          <p:nvPr>
            <p:ph sz="half" idx="2"/>
          </p:nvPr>
        </p:nvSpPr>
        <p:spPr>
          <a:xfrm>
            <a:off x="761627" y="1407333"/>
            <a:ext cx="6638414" cy="5022495"/>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Seafood</a:t>
            </a:r>
          </a:p>
          <a:p>
            <a:pPr lvl="1"/>
            <a:r>
              <a:rPr lang="en-US" sz="1800" dirty="0">
                <a:solidFill>
                  <a:schemeClr val="tx1"/>
                </a:solidFill>
                <a:latin typeface="Arial" panose="020B0604020202020204" pitchFamily="34" charset="0"/>
                <a:cs typeface="Arial" panose="020B0604020202020204" pitchFamily="34" charset="0"/>
              </a:rPr>
              <a:t>Intake during pregnancy is associated with favorable measures of cognitive development in young children</a:t>
            </a:r>
          </a:p>
          <a:p>
            <a:pPr lvl="1">
              <a:spcAft>
                <a:spcPts val="600"/>
              </a:spcAft>
            </a:pPr>
            <a:r>
              <a:rPr lang="en-US" sz="1800" dirty="0">
                <a:solidFill>
                  <a:schemeClr val="tx1"/>
                </a:solidFill>
                <a:latin typeface="Arial" panose="020B0604020202020204" pitchFamily="34" charset="0"/>
                <a:cs typeface="Arial" panose="020B0604020202020204" pitchFamily="34" charset="0"/>
              </a:rPr>
              <a:t>Consume 8-12 ounces per week from choices lower in methylmercury, following </a:t>
            </a:r>
            <a:r>
              <a:rPr lang="en-US" sz="1800" dirty="0">
                <a:solidFill>
                  <a:schemeClr val="tx1"/>
                </a:solidFill>
                <a:latin typeface="Arial" panose="020B0604020202020204" pitchFamily="34" charset="0"/>
                <a:cs typeface="Arial" panose="020B0604020202020204" pitchFamily="34" charset="0"/>
                <a:hlinkClick r:id="rId3"/>
              </a:rPr>
              <a:t>FDA/EPA joint advice</a:t>
            </a:r>
            <a:endParaRPr lang="en-US" sz="18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Alcohol</a:t>
            </a:r>
          </a:p>
          <a:p>
            <a:pPr lvl="1">
              <a:spcAft>
                <a:spcPts val="600"/>
              </a:spcAft>
            </a:pPr>
            <a:r>
              <a:rPr lang="en-US" sz="1800" dirty="0">
                <a:solidFill>
                  <a:schemeClr val="tx1"/>
                </a:solidFill>
                <a:latin typeface="Arial" panose="020B0604020202020204" pitchFamily="34" charset="0"/>
                <a:cs typeface="Arial" panose="020B0604020202020204" pitchFamily="34" charset="0"/>
              </a:rPr>
              <a:t>Women should not drink during pregnancy</a:t>
            </a:r>
          </a:p>
          <a:p>
            <a:pPr lvl="1">
              <a:spcAft>
                <a:spcPts val="600"/>
              </a:spcAft>
            </a:pPr>
            <a:r>
              <a:rPr lang="en-US" sz="1800" dirty="0">
                <a:solidFill>
                  <a:schemeClr val="tx1"/>
                </a:solidFill>
                <a:latin typeface="Arial" panose="020B0604020202020204" pitchFamily="34" charset="0"/>
                <a:cs typeface="Arial" panose="020B0604020202020204" pitchFamily="34" charset="0"/>
              </a:rPr>
              <a:t>Not drinking is also the safest option during lactation</a:t>
            </a:r>
          </a:p>
          <a:p>
            <a:r>
              <a:rPr lang="en-US" sz="2400" dirty="0">
                <a:solidFill>
                  <a:schemeClr val="tx1"/>
                </a:solidFill>
                <a:latin typeface="Arial" panose="020B0604020202020204" pitchFamily="34" charset="0"/>
                <a:cs typeface="Arial" panose="020B0604020202020204" pitchFamily="34" charset="0"/>
              </a:rPr>
              <a:t>Caffeine</a:t>
            </a:r>
          </a:p>
          <a:p>
            <a:pPr lvl="1"/>
            <a:r>
              <a:rPr lang="en-US" sz="1800" dirty="0">
                <a:solidFill>
                  <a:schemeClr val="tx1"/>
                </a:solidFill>
                <a:latin typeface="Arial" panose="020B0604020202020204" pitchFamily="34" charset="0"/>
                <a:cs typeface="Arial" panose="020B0604020202020204" pitchFamily="34" charset="0"/>
              </a:rPr>
              <a:t>Women should discuss caffeine intake with their healthcare provider</a:t>
            </a:r>
          </a:p>
          <a:p>
            <a:pPr lvl="1"/>
            <a:r>
              <a:rPr lang="en-US" sz="1800" dirty="0">
                <a:solidFill>
                  <a:schemeClr val="tx1"/>
                </a:solidFill>
                <a:latin typeface="Arial" panose="020B0604020202020204" pitchFamily="34" charset="0"/>
                <a:cs typeface="Arial" panose="020B0604020202020204" pitchFamily="34" charset="0"/>
              </a:rPr>
              <a:t>During lactation, moderate caffeine intake (≤300 milligrams) usually does not have adverse effects</a:t>
            </a:r>
          </a:p>
          <a:p>
            <a:endParaRPr lang="en-US" sz="2600" dirty="0">
              <a:solidFill>
                <a:schemeClr val="tx1"/>
              </a:solidFill>
              <a:latin typeface="Arial" panose="020B0604020202020204" pitchFamily="34" charset="0"/>
              <a:cs typeface="Arial" panose="020B0604020202020204" pitchFamily="34" charset="0"/>
            </a:endParaRPr>
          </a:p>
          <a:p>
            <a:endParaRPr lang="en-US" dirty="0"/>
          </a:p>
        </p:txBody>
      </p:sp>
      <p:pic>
        <p:nvPicPr>
          <p:cNvPr id="6" name="Picture 5" descr="&quot;  &quot;">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60298" y="1820011"/>
            <a:ext cx="4333875" cy="3990975"/>
          </a:xfrm>
          <a:prstGeom prst="rect">
            <a:avLst/>
          </a:prstGeom>
        </p:spPr>
      </p:pic>
    </p:spTree>
    <p:extLst>
      <p:ext uri="{BB962C8B-B14F-4D97-AF65-F5344CB8AC3E}">
        <p14:creationId xmlns:p14="http://schemas.microsoft.com/office/powerpoint/2010/main" val="36227789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Supporting Healthy Eating:</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Women Who Are Pregnant or Lactating</a:t>
            </a:r>
          </a:p>
        </p:txBody>
      </p:sp>
      <p:sp>
        <p:nvSpPr>
          <p:cNvPr id="3" name="Content Placeholder 2"/>
          <p:cNvSpPr>
            <a:spLocks noGrp="1"/>
          </p:cNvSpPr>
          <p:nvPr>
            <p:ph idx="1"/>
          </p:nvPr>
        </p:nvSpPr>
        <p:spPr>
          <a:xfrm>
            <a:off x="836815" y="1481011"/>
            <a:ext cx="10450481" cy="4351338"/>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Many women experience increased motivation to make healthy lifestyle changes during pregnancy and lactation, and these changes can have long-term health effects. </a:t>
            </a:r>
          </a:p>
          <a:p>
            <a:r>
              <a:rPr lang="en-US" sz="2400" dirty="0">
                <a:solidFill>
                  <a:schemeClr val="tx1"/>
                </a:solidFill>
                <a:latin typeface="Arial" panose="020B0604020202020204" pitchFamily="34" charset="0"/>
                <a:cs typeface="Arial" panose="020B0604020202020204" pitchFamily="34" charset="0"/>
              </a:rPr>
              <a:t>However, barriers include:</a:t>
            </a:r>
          </a:p>
          <a:p>
            <a:pPr lvl="1"/>
            <a:r>
              <a:rPr lang="en-US" sz="2000" dirty="0">
                <a:solidFill>
                  <a:schemeClr val="tx1"/>
                </a:solidFill>
                <a:latin typeface="Arial" panose="020B0604020202020204" pitchFamily="34" charset="0"/>
                <a:cs typeface="Arial" panose="020B0604020202020204" pitchFamily="34" charset="0"/>
              </a:rPr>
              <a:t>Time and financial resources</a:t>
            </a:r>
          </a:p>
          <a:p>
            <a:pPr lvl="1"/>
            <a:r>
              <a:rPr lang="en-US" sz="2000" dirty="0">
                <a:solidFill>
                  <a:schemeClr val="tx1"/>
                </a:solidFill>
                <a:latin typeface="Arial" panose="020B0604020202020204" pitchFamily="34" charset="0"/>
                <a:cs typeface="Arial" panose="020B0604020202020204" pitchFamily="34" charset="0"/>
              </a:rPr>
              <a:t>Limited access to high-quality childcare and family leave </a:t>
            </a:r>
          </a:p>
          <a:p>
            <a:pPr lvl="1"/>
            <a:r>
              <a:rPr lang="en-US" sz="2000" dirty="0">
                <a:solidFill>
                  <a:schemeClr val="tx1"/>
                </a:solidFill>
                <a:latin typeface="Arial" panose="020B0604020202020204" pitchFamily="34" charset="0"/>
                <a:cs typeface="Arial" panose="020B0604020202020204" pitchFamily="34" charset="0"/>
              </a:rPr>
              <a:t>Inadequate breastfeeding support</a:t>
            </a:r>
          </a:p>
          <a:p>
            <a:r>
              <a:rPr lang="en-US" sz="2400" dirty="0">
                <a:solidFill>
                  <a:schemeClr val="tx1"/>
                </a:solidFill>
                <a:latin typeface="Arial" panose="020B0604020202020204" pitchFamily="34" charset="0"/>
                <a:cs typeface="Arial" panose="020B0604020202020204" pitchFamily="34" charset="0"/>
              </a:rPr>
              <a:t>Ensuring women have access to healthy, safe food is vital due to the critical role nutrition plays in health promotion during these life stages. </a:t>
            </a:r>
            <a:endParaRPr lang="en-US" sz="2400" dirty="0">
              <a:latin typeface="Arial" panose="020B0604020202020204" pitchFamily="34" charset="0"/>
              <a:cs typeface="Arial" panose="020B0604020202020204" pitchFamily="34" charset="0"/>
            </a:endParaRPr>
          </a:p>
        </p:txBody>
      </p:sp>
      <p:grpSp>
        <p:nvGrpSpPr>
          <p:cNvPr id="6" name="Group 5" descr="&quot;  &quot;"/>
          <p:cNvGrpSpPr/>
          <p:nvPr/>
        </p:nvGrpSpPr>
        <p:grpSpPr>
          <a:xfrm>
            <a:off x="3071175" y="4886208"/>
            <a:ext cx="7204737" cy="1912249"/>
            <a:chOff x="3071175" y="4886208"/>
            <a:chExt cx="7204737" cy="1912249"/>
          </a:xfrm>
        </p:grpSpPr>
        <p:pic>
          <p:nvPicPr>
            <p:cNvPr id="9" name="Picture 8" descr="&quot;  &quot;">
              <a:extLst>
                <a:ext uri="{FF2B5EF4-FFF2-40B4-BE49-F238E27FC236}">
                  <a16:creationId xmlns:a16="http://schemas.microsoft.com/office/drawing/2014/main" id="{D08D4A91-F463-4C82-B796-918DC2D1B0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71175" y="4886208"/>
              <a:ext cx="5181600" cy="1892282"/>
            </a:xfrm>
            <a:prstGeom prst="rect">
              <a:avLst/>
            </a:prstGeom>
          </p:spPr>
        </p:pic>
        <p:pic>
          <p:nvPicPr>
            <p:cNvPr id="10" name="Picture 9" descr="&quot;  &quot;">
              <a:extLst>
                <a:ext uri="{FF2B5EF4-FFF2-40B4-BE49-F238E27FC236}">
                  <a16:creationId xmlns:a16="http://schemas.microsoft.com/office/drawing/2014/main" id="{A7C1C1E9-CC15-4075-8DED-6B9B633E82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28266" y="4886208"/>
              <a:ext cx="1847646" cy="1912249"/>
            </a:xfrm>
            <a:prstGeom prst="rect">
              <a:avLst/>
            </a:prstGeom>
          </p:spPr>
        </p:pic>
      </p:grpSp>
    </p:spTree>
    <p:extLst>
      <p:ext uri="{BB962C8B-B14F-4D97-AF65-F5344CB8AC3E}">
        <p14:creationId xmlns:p14="http://schemas.microsoft.com/office/powerpoint/2010/main" val="32610294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Resources</a:t>
            </a:r>
            <a:br>
              <a:rPr lang="en-US"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Pregnancy and Lactation</a:t>
            </a:r>
          </a:p>
        </p:txBody>
      </p:sp>
      <p:graphicFrame>
        <p:nvGraphicFramePr>
          <p:cNvPr id="4" name="Table 4">
            <a:extLst>
              <a:ext uri="{FF2B5EF4-FFF2-40B4-BE49-F238E27FC236}">
                <a16:creationId xmlns:a16="http://schemas.microsoft.com/office/drawing/2014/main" id="{747A53CF-75B4-4FA5-A19C-0BD863912B3F}"/>
              </a:ext>
            </a:extLst>
          </p:cNvPr>
          <p:cNvGraphicFramePr>
            <a:graphicFrameLocks noGrp="1"/>
          </p:cNvGraphicFramePr>
          <p:nvPr>
            <p:extLst>
              <p:ext uri="{D42A27DB-BD31-4B8C-83A1-F6EECF244321}">
                <p14:modId xmlns:p14="http://schemas.microsoft.com/office/powerpoint/2010/main" val="3907163826"/>
              </p:ext>
            </p:extLst>
          </p:nvPr>
        </p:nvGraphicFramePr>
        <p:xfrm>
          <a:off x="1039979" y="1882540"/>
          <a:ext cx="6980071" cy="2575158"/>
        </p:xfrm>
        <a:graphic>
          <a:graphicData uri="http://schemas.openxmlformats.org/drawingml/2006/table">
            <a:tbl>
              <a:tblPr firstRow="1" bandRow="1">
                <a:tableStyleId>{5C22544A-7EE6-4342-B048-85BDC9FD1C3A}</a:tableStyleId>
              </a:tblPr>
              <a:tblGrid>
                <a:gridCol w="1077310">
                  <a:extLst>
                    <a:ext uri="{9D8B030D-6E8A-4147-A177-3AD203B41FA5}">
                      <a16:colId xmlns:a16="http://schemas.microsoft.com/office/drawing/2014/main" val="4260179091"/>
                    </a:ext>
                  </a:extLst>
                </a:gridCol>
                <a:gridCol w="5902761">
                  <a:extLst>
                    <a:ext uri="{9D8B030D-6E8A-4147-A177-3AD203B41FA5}">
                      <a16:colId xmlns:a16="http://schemas.microsoft.com/office/drawing/2014/main" val="1789291198"/>
                    </a:ext>
                  </a:extLst>
                </a:gridCol>
              </a:tblGrid>
              <a:tr h="501654">
                <a:tc gridSpan="2">
                  <a:txBody>
                    <a:bodyPr/>
                    <a:lstStyle/>
                    <a:p>
                      <a:pPr algn="l"/>
                      <a:r>
                        <a:rPr lang="en-US" sz="2400" dirty="0">
                          <a:latin typeface="Roboto" panose="020B0604020202020204" charset="0"/>
                          <a:ea typeface="Roboto" panose="020B0604020202020204" charset="0"/>
                          <a:cs typeface="Roboto" panose="020B0604020202020204" charset="0"/>
                        </a:rPr>
                        <a:t>Federal Programs and Resources</a:t>
                      </a:r>
                    </a:p>
                  </a:txBody>
                  <a:tcPr/>
                </a:tc>
                <a:tc hMerge="1">
                  <a:txBody>
                    <a:bodyPr/>
                    <a:lstStyle/>
                    <a:p>
                      <a:endParaRPr lang="en-US" dirty="0"/>
                    </a:p>
                  </a:txBody>
                  <a:tcPr/>
                </a:tc>
                <a:extLst>
                  <a:ext uri="{0D108BD9-81ED-4DB2-BD59-A6C34878D82A}">
                    <a16:rowId xmlns:a16="http://schemas.microsoft.com/office/drawing/2014/main" val="2462248977"/>
                  </a:ext>
                </a:extLst>
              </a:tr>
              <a:tr h="434767">
                <a:tc>
                  <a:txBody>
                    <a:bodyPr/>
                    <a:lstStyle/>
                    <a:p>
                      <a:r>
                        <a:rPr lang="en-US" sz="2000" dirty="0">
                          <a:latin typeface="Arial" panose="020B0604020202020204" pitchFamily="34" charset="0"/>
                          <a:ea typeface="Roboto" panose="020B0604020202020204" charset="0"/>
                          <a:cs typeface="Arial" panose="020B0604020202020204" pitchFamily="34" charset="0"/>
                        </a:rPr>
                        <a:t>SNAP</a:t>
                      </a: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Supplemental Nutrition Assistance Program</a:t>
                      </a:r>
                    </a:p>
                  </a:txBody>
                  <a:tcPr/>
                </a:tc>
                <a:extLst>
                  <a:ext uri="{0D108BD9-81ED-4DB2-BD59-A6C34878D82A}">
                    <a16:rowId xmlns:a16="http://schemas.microsoft.com/office/drawing/2014/main" val="3867023152"/>
                  </a:ext>
                </a:extLst>
              </a:tr>
              <a:tr h="769203">
                <a:tc>
                  <a:txBody>
                    <a:bodyPr/>
                    <a:lstStyle/>
                    <a:p>
                      <a:r>
                        <a:rPr lang="en-US" sz="2000" dirty="0">
                          <a:latin typeface="Arial" panose="020B0604020202020204" pitchFamily="34" charset="0"/>
                          <a:ea typeface="Roboto" panose="020B0604020202020204" charset="0"/>
                          <a:cs typeface="Arial" panose="020B0604020202020204" pitchFamily="34" charset="0"/>
                        </a:rPr>
                        <a:t>WIC</a:t>
                      </a: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Special Supplemental Nutrition Program for</a:t>
                      </a:r>
                    </a:p>
                    <a:p>
                      <a:r>
                        <a:rPr lang="en-US" sz="2000" dirty="0">
                          <a:latin typeface="Arial" panose="020B0604020202020204" pitchFamily="34" charset="0"/>
                          <a:ea typeface="Roboto" panose="020B0604020202020204" charset="0"/>
                          <a:cs typeface="Arial" panose="020B0604020202020204" pitchFamily="34" charset="0"/>
                        </a:rPr>
                        <a:t>Women, Infants, and Children</a:t>
                      </a:r>
                    </a:p>
                  </a:txBody>
                  <a:tcPr/>
                </a:tc>
                <a:extLst>
                  <a:ext uri="{0D108BD9-81ED-4DB2-BD59-A6C34878D82A}">
                    <a16:rowId xmlns:a16="http://schemas.microsoft.com/office/drawing/2014/main" val="1713012770"/>
                  </a:ext>
                </a:extLst>
              </a:tr>
              <a:tr h="434767">
                <a:tc>
                  <a:txBody>
                    <a:bodyPr/>
                    <a:lstStyle/>
                    <a:p>
                      <a:r>
                        <a:rPr lang="en-US" sz="2000" dirty="0">
                          <a:latin typeface="Arial" panose="020B0604020202020204" pitchFamily="34" charset="0"/>
                          <a:ea typeface="Roboto" panose="020B0604020202020204" charset="0"/>
                          <a:cs typeface="Arial" panose="020B0604020202020204" pitchFamily="34" charset="0"/>
                        </a:rPr>
                        <a:t>FDPIR</a:t>
                      </a: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Food Distribution Program on Indian Reservations</a:t>
                      </a:r>
                    </a:p>
                  </a:txBody>
                  <a:tcPr/>
                </a:tc>
                <a:extLst>
                  <a:ext uri="{0D108BD9-81ED-4DB2-BD59-A6C34878D82A}">
                    <a16:rowId xmlns:a16="http://schemas.microsoft.com/office/drawing/2014/main" val="2242967598"/>
                  </a:ext>
                </a:extLst>
              </a:tr>
              <a:tr h="434767">
                <a:tc>
                  <a:txBody>
                    <a:bodyPr/>
                    <a:lstStyle/>
                    <a:p>
                      <a:endParaRPr lang="en-US" sz="2000" dirty="0">
                        <a:latin typeface="Arial" panose="020B0604020202020204" pitchFamily="34" charset="0"/>
                        <a:ea typeface="Roboto" panose="020B0604020202020204" charset="0"/>
                        <a:cs typeface="Arial" panose="020B0604020202020204" pitchFamily="34" charset="0"/>
                      </a:endParaRPr>
                    </a:p>
                  </a:txBody>
                  <a:tcPr/>
                </a:tc>
                <a:tc>
                  <a:txBody>
                    <a:bodyPr/>
                    <a:lstStyle/>
                    <a:p>
                      <a:r>
                        <a:rPr lang="en-US" sz="2000" dirty="0">
                          <a:latin typeface="Arial" panose="020B0604020202020204" pitchFamily="34" charset="0"/>
                          <a:ea typeface="Roboto" panose="020B0604020202020204" charset="0"/>
                          <a:cs typeface="Arial" panose="020B0604020202020204" pitchFamily="34" charset="0"/>
                        </a:rPr>
                        <a:t>USDA’s Healthy Eating on A Budget</a:t>
                      </a:r>
                    </a:p>
                  </a:txBody>
                  <a:tcPr/>
                </a:tc>
                <a:extLst>
                  <a:ext uri="{0D108BD9-81ED-4DB2-BD59-A6C34878D82A}">
                    <a16:rowId xmlns:a16="http://schemas.microsoft.com/office/drawing/2014/main" val="3534475466"/>
                  </a:ext>
                </a:extLst>
              </a:tr>
            </a:tbl>
          </a:graphicData>
        </a:graphic>
      </p:graphicFrame>
      <p:pic>
        <p:nvPicPr>
          <p:cNvPr id="13" name="Picture 12" descr="&quot;  &quot;">
            <a:extLst>
              <a:ext uri="{FF2B5EF4-FFF2-40B4-BE49-F238E27FC236}">
                <a16:creationId xmlns:a16="http://schemas.microsoft.com/office/drawing/2014/main" id="{77789FFD-73F3-49DA-9A69-F578E467D41D}"/>
              </a:ext>
            </a:extLst>
          </p:cNvPr>
          <p:cNvPicPr>
            <a:picLocks noChangeAspect="1"/>
          </p:cNvPicPr>
          <p:nvPr/>
        </p:nvPicPr>
        <p:blipFill>
          <a:blip r:embed="rId3"/>
          <a:stretch>
            <a:fillRect/>
          </a:stretch>
        </p:blipFill>
        <p:spPr>
          <a:xfrm>
            <a:off x="8249920" y="3365696"/>
            <a:ext cx="3760934" cy="3336856"/>
          </a:xfrm>
          <a:prstGeom prst="rect">
            <a:avLst/>
          </a:prstGeom>
        </p:spPr>
      </p:pic>
    </p:spTree>
    <p:extLst>
      <p:ext uri="{BB962C8B-B14F-4D97-AF65-F5344CB8AC3E}">
        <p14:creationId xmlns:p14="http://schemas.microsoft.com/office/powerpoint/2010/main" val="61913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Resources</a:t>
            </a:r>
            <a:br>
              <a:rPr lang="en-US"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Lactation</a:t>
            </a:r>
          </a:p>
        </p:txBody>
      </p:sp>
      <p:graphicFrame>
        <p:nvGraphicFramePr>
          <p:cNvPr id="4" name="Table 4">
            <a:extLst>
              <a:ext uri="{FF2B5EF4-FFF2-40B4-BE49-F238E27FC236}">
                <a16:creationId xmlns:a16="http://schemas.microsoft.com/office/drawing/2014/main" id="{17FB951C-502D-4438-8DB5-935CF10961B3}"/>
              </a:ext>
            </a:extLst>
          </p:cNvPr>
          <p:cNvGraphicFramePr>
            <a:graphicFrameLocks noGrp="1"/>
          </p:cNvGraphicFramePr>
          <p:nvPr>
            <p:extLst>
              <p:ext uri="{D42A27DB-BD31-4B8C-83A1-F6EECF244321}">
                <p14:modId xmlns:p14="http://schemas.microsoft.com/office/powerpoint/2010/main" val="2785978118"/>
              </p:ext>
            </p:extLst>
          </p:nvPr>
        </p:nvGraphicFramePr>
        <p:xfrm>
          <a:off x="904704" y="1951736"/>
          <a:ext cx="6968265" cy="3078479"/>
        </p:xfrm>
        <a:graphic>
          <a:graphicData uri="http://schemas.openxmlformats.org/drawingml/2006/table">
            <a:tbl>
              <a:tblPr firstRow="1" bandRow="1">
                <a:tableStyleId>{5C22544A-7EE6-4342-B048-85BDC9FD1C3A}</a:tableStyleId>
              </a:tblPr>
              <a:tblGrid>
                <a:gridCol w="6968265">
                  <a:extLst>
                    <a:ext uri="{9D8B030D-6E8A-4147-A177-3AD203B41FA5}">
                      <a16:colId xmlns:a16="http://schemas.microsoft.com/office/drawing/2014/main" val="4260179091"/>
                    </a:ext>
                  </a:extLst>
                </a:gridCol>
              </a:tblGrid>
              <a:tr h="496529">
                <a:tc>
                  <a:txBody>
                    <a:bodyPr/>
                    <a:lstStyle/>
                    <a:p>
                      <a:pPr algn="l"/>
                      <a:r>
                        <a:rPr lang="en-US" sz="2400" dirty="0">
                          <a:latin typeface="Roboto" panose="020B0604020202020204" charset="0"/>
                          <a:ea typeface="Roboto" panose="020B0604020202020204" charset="0"/>
                          <a:cs typeface="Roboto" panose="020B0604020202020204" charset="0"/>
                        </a:rPr>
                        <a:t>Community and Federal Resources</a:t>
                      </a:r>
                    </a:p>
                  </a:txBody>
                  <a:tcPr/>
                </a:tc>
                <a:extLst>
                  <a:ext uri="{0D108BD9-81ED-4DB2-BD59-A6C34878D82A}">
                    <a16:rowId xmlns:a16="http://schemas.microsoft.com/office/drawing/2014/main" val="2462248977"/>
                  </a:ext>
                </a:extLst>
              </a:tr>
              <a:tr h="430325">
                <a:tc>
                  <a:txBody>
                    <a:bodyPr/>
                    <a:lstStyle/>
                    <a:p>
                      <a:r>
                        <a:rPr lang="en-US" sz="2000" dirty="0">
                          <a:latin typeface="Arial" panose="020B0604020202020204" pitchFamily="34" charset="0"/>
                          <a:ea typeface="Roboto" panose="020B0604020202020204" charset="0"/>
                          <a:cs typeface="Arial" panose="020B0604020202020204" pitchFamily="34" charset="0"/>
                        </a:rPr>
                        <a:t>Worksite programs and policies</a:t>
                      </a:r>
                    </a:p>
                  </a:txBody>
                  <a:tcPr/>
                </a:tc>
                <a:extLst>
                  <a:ext uri="{0D108BD9-81ED-4DB2-BD59-A6C34878D82A}">
                    <a16:rowId xmlns:a16="http://schemas.microsoft.com/office/drawing/2014/main" val="3867023152"/>
                  </a:ext>
                </a:extLst>
              </a:tr>
              <a:tr h="430325">
                <a:tc>
                  <a:txBody>
                    <a:bodyPr/>
                    <a:lstStyle/>
                    <a:p>
                      <a:r>
                        <a:rPr lang="en-US" sz="2000" dirty="0">
                          <a:latin typeface="Arial" panose="020B0604020202020204" pitchFamily="34" charset="0"/>
                          <a:ea typeface="Roboto" panose="020B0604020202020204" charset="0"/>
                          <a:cs typeface="Arial" panose="020B0604020202020204" pitchFamily="34" charset="0"/>
                        </a:rPr>
                        <a:t>Childcare access</a:t>
                      </a:r>
                    </a:p>
                  </a:txBody>
                  <a:tcPr/>
                </a:tc>
                <a:extLst>
                  <a:ext uri="{0D108BD9-81ED-4DB2-BD59-A6C34878D82A}">
                    <a16:rowId xmlns:a16="http://schemas.microsoft.com/office/drawing/2014/main" val="1713012770"/>
                  </a:ext>
                </a:extLst>
              </a:tr>
              <a:tr h="430325">
                <a:tc>
                  <a:txBody>
                    <a:bodyPr/>
                    <a:lstStyle/>
                    <a:p>
                      <a:r>
                        <a:rPr lang="en-US" sz="2000" dirty="0">
                          <a:latin typeface="Arial" panose="020B0604020202020204" pitchFamily="34" charset="0"/>
                          <a:ea typeface="Roboto" panose="020B0604020202020204" charset="0"/>
                          <a:cs typeface="Arial" panose="020B0604020202020204" pitchFamily="34" charset="0"/>
                        </a:rPr>
                        <a:t>Breastfeeding peer counselors or support groups</a:t>
                      </a:r>
                    </a:p>
                  </a:txBody>
                  <a:tcPr/>
                </a:tc>
                <a:extLst>
                  <a:ext uri="{0D108BD9-81ED-4DB2-BD59-A6C34878D82A}">
                    <a16:rowId xmlns:a16="http://schemas.microsoft.com/office/drawing/2014/main" val="2242967598"/>
                  </a:ext>
                </a:extLst>
              </a:tr>
              <a:tr h="430325">
                <a:tc>
                  <a:txBody>
                    <a:bodyPr/>
                    <a:lstStyle/>
                    <a:p>
                      <a:r>
                        <a:rPr lang="en-US" sz="2000" dirty="0">
                          <a:latin typeface="Arial" panose="020B0604020202020204" pitchFamily="34" charset="0"/>
                          <a:ea typeface="Roboto" panose="020B0604020202020204" charset="0"/>
                          <a:cs typeface="Arial" panose="020B0604020202020204" pitchFamily="34" charset="0"/>
                        </a:rPr>
                        <a:t>USDA WIC Breastfeeding Support</a:t>
                      </a:r>
                    </a:p>
                  </a:txBody>
                  <a:tcPr/>
                </a:tc>
                <a:extLst>
                  <a:ext uri="{0D108BD9-81ED-4DB2-BD59-A6C34878D82A}">
                    <a16:rowId xmlns:a16="http://schemas.microsoft.com/office/drawing/2014/main" val="3534475466"/>
                  </a:ext>
                </a:extLst>
              </a:tr>
              <a:tr h="430325">
                <a:tc>
                  <a:txBody>
                    <a:bodyPr/>
                    <a:lstStyle/>
                    <a:p>
                      <a:r>
                        <a:rPr lang="en-US" sz="2000" dirty="0">
                          <a:latin typeface="Arial" panose="020B0604020202020204" pitchFamily="34" charset="0"/>
                          <a:ea typeface="Roboto" panose="020B0604020202020204" charset="0"/>
                          <a:cs typeface="Arial" panose="020B0604020202020204" pitchFamily="34" charset="0"/>
                        </a:rPr>
                        <a:t>HHS Your Guide to Breastfeeding</a:t>
                      </a:r>
                    </a:p>
                  </a:txBody>
                  <a:tcPr/>
                </a:tc>
                <a:extLst>
                  <a:ext uri="{0D108BD9-81ED-4DB2-BD59-A6C34878D82A}">
                    <a16:rowId xmlns:a16="http://schemas.microsoft.com/office/drawing/2014/main" val="4055372419"/>
                  </a:ext>
                </a:extLst>
              </a:tr>
              <a:tr h="430325">
                <a:tc>
                  <a:txBody>
                    <a:bodyPr/>
                    <a:lstStyle/>
                    <a:p>
                      <a:r>
                        <a:rPr lang="en-US" sz="2000" dirty="0">
                          <a:latin typeface="Arial" panose="020B0604020202020204" pitchFamily="34" charset="0"/>
                          <a:ea typeface="Roboto" panose="020B0604020202020204" charset="0"/>
                          <a:cs typeface="Arial" panose="020B0604020202020204" pitchFamily="34" charset="0"/>
                        </a:rPr>
                        <a:t>HHS National Breastfeeding Helpline </a:t>
                      </a:r>
                    </a:p>
                  </a:txBody>
                  <a:tcPr/>
                </a:tc>
                <a:extLst>
                  <a:ext uri="{0D108BD9-81ED-4DB2-BD59-A6C34878D82A}">
                    <a16:rowId xmlns:a16="http://schemas.microsoft.com/office/drawing/2014/main" val="4092500287"/>
                  </a:ext>
                </a:extLst>
              </a:tr>
            </a:tbl>
          </a:graphicData>
        </a:graphic>
      </p:graphicFrame>
      <p:pic>
        <p:nvPicPr>
          <p:cNvPr id="5" name="Picture 4" descr="&quot;  &quot;">
            <a:extLst>
              <a:ext uri="{FF2B5EF4-FFF2-40B4-BE49-F238E27FC236}">
                <a16:creationId xmlns:a16="http://schemas.microsoft.com/office/drawing/2014/main" id="{ABFE051E-3A64-4AA9-AC9C-D2004C51C8D3}"/>
              </a:ext>
            </a:extLst>
          </p:cNvPr>
          <p:cNvPicPr>
            <a:picLocks noChangeAspect="1"/>
          </p:cNvPicPr>
          <p:nvPr/>
        </p:nvPicPr>
        <p:blipFill rotWithShape="1">
          <a:blip r:embed="rId3"/>
          <a:srcRect l="-1" r="26717"/>
          <a:stretch/>
        </p:blipFill>
        <p:spPr>
          <a:xfrm>
            <a:off x="8016281" y="3779520"/>
            <a:ext cx="4006276" cy="2892551"/>
          </a:xfrm>
          <a:prstGeom prst="rect">
            <a:avLst/>
          </a:prstGeom>
        </p:spPr>
      </p:pic>
    </p:spTree>
    <p:extLst>
      <p:ext uri="{BB962C8B-B14F-4D97-AF65-F5344CB8AC3E}">
        <p14:creationId xmlns:p14="http://schemas.microsoft.com/office/powerpoint/2010/main" val="21028401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Older Adults</a:t>
            </a:r>
          </a:p>
        </p:txBody>
      </p:sp>
    </p:spTree>
    <p:extLst>
      <p:ext uri="{BB962C8B-B14F-4D97-AF65-F5344CB8AC3E}">
        <p14:creationId xmlns:p14="http://schemas.microsoft.com/office/powerpoint/2010/main" val="24684904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455972"/>
            <a:ext cx="3800646" cy="3430348"/>
          </a:xfrm>
        </p:spPr>
        <p:txBody>
          <a:bodyPr>
            <a:noAutofit/>
          </a:bodyPr>
          <a:lstStyle/>
          <a:p>
            <a:pPr>
              <a:lnSpc>
                <a:spcPct val="110000"/>
              </a:lnSpc>
            </a:pPr>
            <a:r>
              <a:rPr lang="en-US" dirty="0">
                <a:latin typeface="Arial" panose="020B0604020202020204" pitchFamily="34" charset="0"/>
                <a:cs typeface="Arial" panose="020B0604020202020204" pitchFamily="34" charset="0"/>
              </a:rPr>
              <a:t>Healthy U.S. Style Dietary Pattern: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Older Adults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Ages 60 and Older </a:t>
            </a:r>
          </a:p>
        </p:txBody>
      </p:sp>
      <p:pic>
        <p:nvPicPr>
          <p:cNvPr id="4" name="Picture 3" descr="The table displays the 6 calorie patterns most relevant to older adults ages 60 and older, starting at 1,600 calories and then listed in 200 calorie increments up until 2,600 calories. Recommended daily intake of food groups and daily or weekly intake of subgroups are listed for each calorie level. For food groups, recommended intake of vegetables range from 2 to 3 ½ cup equivalents per day; fruits range from 1 ½ to 2 cup equivalents per day; grains from 5 to 9 ounce equivalents per day; and protein foods from 5 to 6 ½ ounce equivalents per day. Detailed information on these patterns, including the recommended subgroup intakes can be found in Chapter 6, page 125 and in Appendix 3, starting on page 142 of the Dietary Guidelines for Americans, 2020-2025.">
            <a:extLst>
              <a:ext uri="{FF2B5EF4-FFF2-40B4-BE49-F238E27FC236}">
                <a16:creationId xmlns:a16="http://schemas.microsoft.com/office/drawing/2014/main" id="{1890BD28-755E-4BDC-A359-8C893DF4647D}"/>
              </a:ext>
            </a:extLst>
          </p:cNvPr>
          <p:cNvPicPr>
            <a:picLocks noChangeAspect="1"/>
          </p:cNvPicPr>
          <p:nvPr/>
        </p:nvPicPr>
        <p:blipFill>
          <a:blip r:embed="rId3"/>
          <a:stretch>
            <a:fillRect/>
          </a:stretch>
        </p:blipFill>
        <p:spPr>
          <a:xfrm>
            <a:off x="4705350" y="385455"/>
            <a:ext cx="7074754" cy="6087090"/>
          </a:xfrm>
          <a:prstGeom prst="rect">
            <a:avLst/>
          </a:prstGeom>
        </p:spPr>
      </p:pic>
    </p:spTree>
    <p:extLst>
      <p:ext uri="{BB962C8B-B14F-4D97-AF65-F5344CB8AC3E}">
        <p14:creationId xmlns:p14="http://schemas.microsoft.com/office/powerpoint/2010/main" val="20513312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Current Intakes: Ages 60 and Older </a:t>
            </a:r>
          </a:p>
        </p:txBody>
      </p:sp>
      <p:pic>
        <p:nvPicPr>
          <p:cNvPr id="3" name="Picture 2" descr="The bar chart shows average intakes of the food groups per day compared to recommended intake ranges for males and females ages 60 years and older. Average daily intakes of total fruit, total vegetables, and dairy foods falls below the recommended intake ranges. Average daily intakes of total grains and total protein foods are within the recommended range of intakes for males, but below the range of recommended intakes for females.">
            <a:extLst>
              <a:ext uri="{FF2B5EF4-FFF2-40B4-BE49-F238E27FC236}">
                <a16:creationId xmlns:a16="http://schemas.microsoft.com/office/drawing/2014/main" id="{7A1EDE0E-7D1E-4765-AEF5-4346B38A48CB}"/>
              </a:ext>
            </a:extLst>
          </p:cNvPr>
          <p:cNvPicPr>
            <a:picLocks noChangeAspect="1"/>
          </p:cNvPicPr>
          <p:nvPr/>
        </p:nvPicPr>
        <p:blipFill>
          <a:blip r:embed="rId3"/>
          <a:stretch>
            <a:fillRect/>
          </a:stretch>
        </p:blipFill>
        <p:spPr>
          <a:xfrm>
            <a:off x="2367516" y="1253896"/>
            <a:ext cx="5112657" cy="4955518"/>
          </a:xfrm>
          <a:prstGeom prst="rect">
            <a:avLst/>
          </a:prstGeom>
          <a:solidFill>
            <a:schemeClr val="accent2"/>
          </a:solidFill>
        </p:spPr>
      </p:pic>
      <p:pic>
        <p:nvPicPr>
          <p:cNvPr id="6" name="Picture 5" descr="The Healthy Eating Index score for this age group is 63 out of 100.">
            <a:extLst>
              <a:ext uri="{FF2B5EF4-FFF2-40B4-BE49-F238E27FC236}">
                <a16:creationId xmlns:a16="http://schemas.microsoft.com/office/drawing/2014/main" id="{3FB23E80-8493-4CD6-9E98-6C5BCEE7400F}"/>
              </a:ext>
            </a:extLst>
          </p:cNvPr>
          <p:cNvPicPr>
            <a:picLocks noChangeAspect="1"/>
          </p:cNvPicPr>
          <p:nvPr/>
        </p:nvPicPr>
        <p:blipFill>
          <a:blip r:embed="rId4"/>
          <a:stretch>
            <a:fillRect/>
          </a:stretch>
        </p:blipFill>
        <p:spPr>
          <a:xfrm>
            <a:off x="7708365" y="1253897"/>
            <a:ext cx="2168769" cy="5129580"/>
          </a:xfrm>
          <a:prstGeom prst="rect">
            <a:avLst/>
          </a:prstGeom>
        </p:spPr>
      </p:pic>
      <p:sp>
        <p:nvSpPr>
          <p:cNvPr id="5" name="Content Placeholder 2">
            <a:extLst>
              <a:ext uri="{FF2B5EF4-FFF2-40B4-BE49-F238E27FC236}">
                <a16:creationId xmlns:a16="http://schemas.microsoft.com/office/drawing/2014/main" id="{099C3413-D49D-4423-A08B-B9868944F219}"/>
              </a:ext>
            </a:extLst>
          </p:cNvPr>
          <p:cNvSpPr txBox="1">
            <a:spLocks/>
          </p:cNvSpPr>
          <p:nvPr/>
        </p:nvSpPr>
        <p:spPr>
          <a:xfrm>
            <a:off x="3114864" y="6470954"/>
            <a:ext cx="7492621"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panose="02000000000000000000" pitchFamily="2" charset="0"/>
                <a:cs typeface="Arial" panose="020B0604020202020204" pitchFamily="34" charset="0"/>
              </a:rPr>
              <a:t>Data Source: </a:t>
            </a:r>
            <a:r>
              <a:rPr lang="en-US" sz="900" i="1" dirty="0">
                <a:solidFill>
                  <a:schemeClr val="tx1"/>
                </a:solidFill>
                <a:latin typeface="Arial" panose="020B0604020202020204" pitchFamily="34" charset="0"/>
                <a:cs typeface="Arial" panose="020B0604020202020204" pitchFamily="34" charset="0"/>
              </a:rPr>
              <a:t>Average Intakes and HEI-2015 Scores</a:t>
            </a:r>
            <a:r>
              <a:rPr lang="en-US" sz="900" dirty="0">
                <a:solidFill>
                  <a:schemeClr val="tx1"/>
                </a:solidFill>
                <a:latin typeface="Arial" panose="020B0604020202020204" pitchFamily="34" charset="0"/>
                <a:cs typeface="Arial" panose="020B0604020202020204" pitchFamily="34" charset="0"/>
              </a:rPr>
              <a:t>: Analysis of What We Eat in America, NHANES 2015-2016, day 1 dietary intake data, weighted. </a:t>
            </a:r>
            <a:r>
              <a:rPr lang="en-US" sz="900" i="1" dirty="0">
                <a:solidFill>
                  <a:schemeClr val="tx1"/>
                </a:solidFill>
                <a:latin typeface="Arial" panose="020B0604020202020204" pitchFamily="34" charset="0"/>
                <a:cs typeface="Arial" panose="020B0604020202020204" pitchFamily="34" charset="0"/>
              </a:rPr>
              <a:t>Recommended Intake Ranges</a:t>
            </a:r>
            <a:r>
              <a:rPr lang="en-US" sz="900" dirty="0">
                <a:solidFill>
                  <a:schemeClr val="tx1"/>
                </a:solidFill>
                <a:latin typeface="Arial" panose="020B0604020202020204" pitchFamily="34" charset="0"/>
                <a:cs typeface="Arial" panose="020B0604020202020204" pitchFamily="34" charset="0"/>
              </a:rPr>
              <a:t>: Healthy U.S.-Style Dietary Patterns.</a:t>
            </a:r>
          </a:p>
        </p:txBody>
      </p:sp>
    </p:spTree>
    <p:extLst>
      <p:ext uri="{BB962C8B-B14F-4D97-AF65-F5344CB8AC3E}">
        <p14:creationId xmlns:p14="http://schemas.microsoft.com/office/powerpoint/2010/main" val="293005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D1DB-B678-4FAE-9B68-D6AB7C5DA04E}"/>
              </a:ext>
            </a:extLst>
          </p:cNvPr>
          <p:cNvSpPr>
            <a:spLocks noGrp="1"/>
          </p:cNvSpPr>
          <p:nvPr>
            <p:ph type="title"/>
          </p:nvPr>
        </p:nvSpPr>
        <p:spPr/>
        <p:txBody>
          <a:bodyPr>
            <a:normAutofit/>
          </a:bodyPr>
          <a:lstStyle/>
          <a:p>
            <a:r>
              <a:rPr lang="en-US" dirty="0"/>
              <a:t>From Conclusion Statements to Advice </a:t>
            </a:r>
          </a:p>
        </p:txBody>
      </p:sp>
      <p:sp>
        <p:nvSpPr>
          <p:cNvPr id="12" name="Rectangle 11">
            <a:extLst>
              <a:ext uri="{FF2B5EF4-FFF2-40B4-BE49-F238E27FC236}">
                <a16:creationId xmlns:a16="http://schemas.microsoft.com/office/drawing/2014/main" id="{A4E23E2B-0649-44A3-9F64-6A8936E9DFE6}"/>
              </a:ext>
            </a:extLst>
          </p:cNvPr>
          <p:cNvSpPr/>
          <p:nvPr/>
        </p:nvSpPr>
        <p:spPr>
          <a:xfrm>
            <a:off x="3607566" y="2601618"/>
            <a:ext cx="5830038" cy="2123658"/>
          </a:xfrm>
          <a:prstGeom prst="rect">
            <a:avLst/>
          </a:prstGeom>
        </p:spPr>
        <p:txBody>
          <a:bodyPr wrap="square">
            <a:spAutoFit/>
          </a:bodyPr>
          <a:lstStyle/>
          <a:p>
            <a:r>
              <a:rPr lang="en-US" sz="2200" dirty="0">
                <a:latin typeface="Arial" panose="020B0604020202020204" pitchFamily="34" charset="0"/>
                <a:ea typeface="Roboto Light" panose="020B0604020202020204" charset="0"/>
                <a:cs typeface="Arial" panose="020B0604020202020204" pitchFamily="34" charset="0"/>
              </a:rPr>
              <a:t>The Committee looked across all of the conclusion statements – the totality of the scientific review – to develop overarching advice for USDA and HHS to consider as the Departments developed the 2020-2025 Dietary Guidelines.</a:t>
            </a:r>
          </a:p>
        </p:txBody>
      </p:sp>
      <p:pic>
        <p:nvPicPr>
          <p:cNvPr id="4" name="Picture 3" descr="A photo of the book cover for the Scientific Report of the 2020 Dietary Guidelines Advisory Committee">
            <a:extLst>
              <a:ext uri="{FF2B5EF4-FFF2-40B4-BE49-F238E27FC236}">
                <a16:creationId xmlns:a16="http://schemas.microsoft.com/office/drawing/2014/main" id="{60185647-48D8-4FFF-9084-0E6872880F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7604" y="2229591"/>
            <a:ext cx="2046249" cy="2821344"/>
          </a:xfrm>
          <a:prstGeom prst="rect">
            <a:avLst/>
          </a:prstGeom>
          <a:ln>
            <a:noFill/>
          </a:ln>
          <a:effectLst>
            <a:outerShdw blurRad="292100" dist="139700" dir="2700000" algn="tl" rotWithShape="0">
              <a:srgbClr val="333333">
                <a:alpha val="65000"/>
              </a:srgbClr>
            </a:outerShdw>
          </a:effectLst>
        </p:spPr>
      </p:pic>
      <p:sp>
        <p:nvSpPr>
          <p:cNvPr id="8" name="Right Brace 7">
            <a:extLst>
              <a:ext uri="{FF2B5EF4-FFF2-40B4-BE49-F238E27FC236}">
                <a16:creationId xmlns:a16="http://schemas.microsoft.com/office/drawing/2014/main" id="{188471F7-8042-40FC-8C79-C04A483AB1C2}"/>
              </a:ext>
              <a:ext uri="{C183D7F6-B498-43B3-948B-1728B52AA6E4}">
                <adec:decorative xmlns:adec="http://schemas.microsoft.com/office/drawing/2017/decorative" val="1"/>
              </a:ext>
            </a:extLst>
          </p:cNvPr>
          <p:cNvSpPr/>
          <p:nvPr/>
        </p:nvSpPr>
        <p:spPr>
          <a:xfrm>
            <a:off x="2506479" y="1640508"/>
            <a:ext cx="762000" cy="4191000"/>
          </a:xfrm>
          <a:prstGeom prst="rightBrace">
            <a:avLst>
              <a:gd name="adj1" fmla="val 0"/>
              <a:gd name="adj2" fmla="val 50000"/>
            </a:avLst>
          </a:prstGeom>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dirty="0"/>
          </a:p>
        </p:txBody>
      </p:sp>
      <p:pic>
        <p:nvPicPr>
          <p:cNvPr id="9" name="Picture 8">
            <a:extLst>
              <a:ext uri="{FF2B5EF4-FFF2-40B4-BE49-F238E27FC236}">
                <a16:creationId xmlns:a16="http://schemas.microsoft.com/office/drawing/2014/main" id="{B6E2479B-D63D-4172-BBD2-CB7778DE621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28" y="1468516"/>
            <a:ext cx="1452539" cy="1358931"/>
          </a:xfrm>
          <a:prstGeom prst="rect">
            <a:avLst/>
          </a:prstGeom>
        </p:spPr>
      </p:pic>
      <p:pic>
        <p:nvPicPr>
          <p:cNvPr id="10" name="Picture 9">
            <a:extLst>
              <a:ext uri="{FF2B5EF4-FFF2-40B4-BE49-F238E27FC236}">
                <a16:creationId xmlns:a16="http://schemas.microsoft.com/office/drawing/2014/main" id="{5BF98436-587A-4749-9EBE-F9DF11CCDF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828" y="3031728"/>
            <a:ext cx="1452539" cy="1358931"/>
          </a:xfrm>
          <a:prstGeom prst="rect">
            <a:avLst/>
          </a:prstGeom>
        </p:spPr>
      </p:pic>
      <p:pic>
        <p:nvPicPr>
          <p:cNvPr id="11" name="Picture 10">
            <a:extLst>
              <a:ext uri="{FF2B5EF4-FFF2-40B4-BE49-F238E27FC236}">
                <a16:creationId xmlns:a16="http://schemas.microsoft.com/office/drawing/2014/main" id="{716E552A-6684-40EF-BD73-5C81D3873498}"/>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829" y="4668115"/>
            <a:ext cx="1452539" cy="1358931"/>
          </a:xfrm>
          <a:prstGeom prst="rect">
            <a:avLst/>
          </a:prstGeom>
        </p:spPr>
      </p:pic>
    </p:spTree>
    <p:extLst>
      <p:ext uri="{BB962C8B-B14F-4D97-AF65-F5344CB8AC3E}">
        <p14:creationId xmlns:p14="http://schemas.microsoft.com/office/powerpoint/2010/main" val="17273777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904703" y="155448"/>
            <a:ext cx="11156975" cy="1325563"/>
          </a:xfrm>
        </p:spPr>
        <p:txBody>
          <a:bodyPr>
            <a:noAutofit/>
          </a:bodyPr>
          <a:lstStyle/>
          <a:p>
            <a:r>
              <a:rPr lang="en-US" dirty="0">
                <a:latin typeface="Arial" panose="020B0604020202020204" pitchFamily="34" charset="0"/>
                <a:cs typeface="Arial" panose="020B0604020202020204" pitchFamily="34" charset="0"/>
              </a:rPr>
              <a:t>Average Intakes of Subgroups Compared to Recommended Intake Ranges: Ages 60 and Older</a:t>
            </a:r>
            <a:endParaRPr lang="en-US" dirty="0"/>
          </a:p>
        </p:txBody>
      </p:sp>
      <p:grpSp>
        <p:nvGrpSpPr>
          <p:cNvPr id="5" name="Group 4" descr="Three bar charts show the average intakes for males and females ages 60 years and older, compared to recommended intake ranges of total vegetables and vegetable subgroups, total grains and grain subgroups, and total protein foods and protein food subgroups. Average daily intakes of total vegetables fall below the range of recommended intakes for both males and females. Average weekly intakes of most vegetable subgroups, including dark green, red and orange, beans, peas, and lentils, and starchy vegetables fall below recommendations for both males and females, while both fall within recommendations for the other vegetable subgroup. Total grains intakes fall within the range of recommended intakes for males, but falls below the range of recommended intakes for females. Average daily intakes for grain subgroups fall below recommended ranges for whole grains and above recommendations for refined grains for both males and females. Average daily intakes of total protein foods are within the recommended intake range for males, but below the range of recommended intakes for females.  Weekly intakes of meats, poultry and eggs, and nuts, seeds and soy exceed the range of recommended intakes for males, but are within the range of recommended intakes for females. Average weekly intake of seafood is below the recommended intake ranges for both males and females." title="Bar charts">
            <a:extLst>
              <a:ext uri="{FF2B5EF4-FFF2-40B4-BE49-F238E27FC236}">
                <a16:creationId xmlns:a16="http://schemas.microsoft.com/office/drawing/2014/main" id="{488197A8-2258-4D5F-B114-A60840B74B8C}"/>
              </a:ext>
            </a:extLst>
          </p:cNvPr>
          <p:cNvGrpSpPr/>
          <p:nvPr/>
        </p:nvGrpSpPr>
        <p:grpSpPr>
          <a:xfrm>
            <a:off x="130320" y="2254119"/>
            <a:ext cx="11931358" cy="2743200"/>
            <a:chOff x="130321" y="2254119"/>
            <a:chExt cx="11931358" cy="2743200"/>
          </a:xfrm>
        </p:grpSpPr>
        <p:pic>
          <p:nvPicPr>
            <p:cNvPr id="2" name="Picture 1" descr="&quot;  &quot;">
              <a:extLst>
                <a:ext uri="{FF2B5EF4-FFF2-40B4-BE49-F238E27FC236}">
                  <a16:creationId xmlns:a16="http://schemas.microsoft.com/office/drawing/2014/main" id="{0B9707FD-091D-459F-902B-64A6EDE69732}"/>
                </a:ext>
              </a:extLst>
            </p:cNvPr>
            <p:cNvPicPr>
              <a:picLocks noChangeAspect="1"/>
            </p:cNvPicPr>
            <p:nvPr/>
          </p:nvPicPr>
          <p:blipFill>
            <a:blip r:embed="rId3"/>
            <a:stretch>
              <a:fillRect/>
            </a:stretch>
          </p:blipFill>
          <p:spPr>
            <a:xfrm>
              <a:off x="130321" y="2254119"/>
              <a:ext cx="3690446" cy="2743200"/>
            </a:xfrm>
            <a:prstGeom prst="rect">
              <a:avLst/>
            </a:prstGeom>
          </p:spPr>
        </p:pic>
        <p:pic>
          <p:nvPicPr>
            <p:cNvPr id="3" name="Picture 2" descr="&quot;  &quot;">
              <a:extLst>
                <a:ext uri="{FF2B5EF4-FFF2-40B4-BE49-F238E27FC236}">
                  <a16:creationId xmlns:a16="http://schemas.microsoft.com/office/drawing/2014/main" id="{19E18E4A-2B8A-4F34-ACC5-2E0016A493CE}"/>
                </a:ext>
              </a:extLst>
            </p:cNvPr>
            <p:cNvPicPr>
              <a:picLocks noChangeAspect="1"/>
            </p:cNvPicPr>
            <p:nvPr/>
          </p:nvPicPr>
          <p:blipFill>
            <a:blip r:embed="rId4"/>
            <a:stretch>
              <a:fillRect/>
            </a:stretch>
          </p:blipFill>
          <p:spPr>
            <a:xfrm>
              <a:off x="3975379" y="2254119"/>
              <a:ext cx="3912598" cy="2743200"/>
            </a:xfrm>
            <a:prstGeom prst="rect">
              <a:avLst/>
            </a:prstGeom>
          </p:spPr>
        </p:pic>
        <p:pic>
          <p:nvPicPr>
            <p:cNvPr id="4" name="Picture 3" descr="&quot;  &quot;">
              <a:extLst>
                <a:ext uri="{FF2B5EF4-FFF2-40B4-BE49-F238E27FC236}">
                  <a16:creationId xmlns:a16="http://schemas.microsoft.com/office/drawing/2014/main" id="{16E38117-35E2-4580-923B-1FDC0A351DEA}"/>
                </a:ext>
              </a:extLst>
            </p:cNvPr>
            <p:cNvPicPr>
              <a:picLocks noChangeAspect="1"/>
            </p:cNvPicPr>
            <p:nvPr/>
          </p:nvPicPr>
          <p:blipFill>
            <a:blip r:embed="rId5"/>
            <a:stretch>
              <a:fillRect/>
            </a:stretch>
          </p:blipFill>
          <p:spPr>
            <a:xfrm>
              <a:off x="8042652" y="2254119"/>
              <a:ext cx="4019027" cy="2743200"/>
            </a:xfrm>
            <a:prstGeom prst="rect">
              <a:avLst/>
            </a:prstGeom>
          </p:spPr>
        </p:pic>
      </p:grpSp>
      <p:pic>
        <p:nvPicPr>
          <p:cNvPr id="13" name="Picture 12" descr="&quot;  &quot;">
            <a:extLst>
              <a:ext uri="{FF2B5EF4-FFF2-40B4-BE49-F238E27FC236}">
                <a16:creationId xmlns:a16="http://schemas.microsoft.com/office/drawing/2014/main" id="{269D5A28-770E-49C6-9A7D-A024892D4883}"/>
              </a:ext>
            </a:extLst>
          </p:cNvPr>
          <p:cNvPicPr>
            <a:picLocks noChangeAspect="1"/>
          </p:cNvPicPr>
          <p:nvPr/>
        </p:nvPicPr>
        <p:blipFill>
          <a:blip r:embed="rId6"/>
          <a:stretch>
            <a:fillRect/>
          </a:stretch>
        </p:blipFill>
        <p:spPr>
          <a:xfrm>
            <a:off x="3909738" y="1839827"/>
            <a:ext cx="4372524" cy="303648"/>
          </a:xfrm>
          <a:prstGeom prst="rect">
            <a:avLst/>
          </a:prstGeom>
        </p:spPr>
      </p:pic>
      <p:sp>
        <p:nvSpPr>
          <p:cNvPr id="7" name="Content Placeholder 2">
            <a:extLst>
              <a:ext uri="{FF2B5EF4-FFF2-40B4-BE49-F238E27FC236}">
                <a16:creationId xmlns:a16="http://schemas.microsoft.com/office/drawing/2014/main" id="{4391B1F9-0584-4455-BC28-C948F56DFAF6}"/>
              </a:ext>
            </a:extLst>
          </p:cNvPr>
          <p:cNvSpPr txBox="1">
            <a:spLocks/>
          </p:cNvSpPr>
          <p:nvPr/>
        </p:nvSpPr>
        <p:spPr>
          <a:xfrm>
            <a:off x="3119619" y="6454130"/>
            <a:ext cx="6662335" cy="496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panose="02000000000000000000" pitchFamily="2" charset="0"/>
                <a:cs typeface="Arial" panose="020B0604020202020204" pitchFamily="34" charset="0"/>
              </a:rPr>
              <a:t>Data Source: </a:t>
            </a:r>
            <a:r>
              <a:rPr lang="en-US" sz="900" i="1" dirty="0">
                <a:solidFill>
                  <a:schemeClr val="tx1"/>
                </a:solidFill>
                <a:latin typeface="Arial" panose="020B0604020202020204" pitchFamily="34" charset="0"/>
                <a:cs typeface="Arial" panose="020B0604020202020204" pitchFamily="34" charset="0"/>
              </a:rPr>
              <a:t>Average Intakes</a:t>
            </a:r>
            <a:r>
              <a:rPr lang="en-US" sz="900" dirty="0">
                <a:solidFill>
                  <a:schemeClr val="tx1"/>
                </a:solidFill>
                <a:latin typeface="Arial" panose="020B0604020202020204" pitchFamily="34" charset="0"/>
                <a:cs typeface="Arial" panose="020B0604020202020204" pitchFamily="34" charset="0"/>
              </a:rPr>
              <a:t>: Analysis of What We Eat in America, NHANES 2015-2016, day 1 dietary intake data, weighted. </a:t>
            </a:r>
            <a:r>
              <a:rPr lang="en-US" sz="900" i="1" dirty="0">
                <a:solidFill>
                  <a:schemeClr val="tx1"/>
                </a:solidFill>
                <a:latin typeface="Arial" panose="020B0604020202020204" pitchFamily="34" charset="0"/>
                <a:cs typeface="Arial" panose="020B0604020202020204" pitchFamily="34" charset="0"/>
              </a:rPr>
              <a:t>Recommended Intake Ranges</a:t>
            </a:r>
            <a:r>
              <a:rPr lang="en-US" sz="900" dirty="0">
                <a:solidFill>
                  <a:schemeClr val="tx1"/>
                </a:solidFill>
                <a:latin typeface="Arial" panose="020B0604020202020204" pitchFamily="34" charset="0"/>
                <a:cs typeface="Arial" panose="020B0604020202020204" pitchFamily="34" charset="0"/>
              </a:rPr>
              <a:t>: Healthy U.S.-Style Dietary Patterns.</a:t>
            </a:r>
          </a:p>
        </p:txBody>
      </p:sp>
    </p:spTree>
    <p:extLst>
      <p:ext uri="{BB962C8B-B14F-4D97-AF65-F5344CB8AC3E}">
        <p14:creationId xmlns:p14="http://schemas.microsoft.com/office/powerpoint/2010/main" val="42026729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7754DF5-CF63-4788-89E9-D371F4448551}"/>
              </a:ext>
            </a:extLst>
          </p:cNvPr>
          <p:cNvSpPr>
            <a:spLocks noGrp="1"/>
          </p:cNvSpPr>
          <p:nvPr>
            <p:ph type="title"/>
          </p:nvPr>
        </p:nvSpPr>
        <p:spPr>
          <a:xfrm>
            <a:off x="904875" y="155448"/>
            <a:ext cx="10515600" cy="1325563"/>
          </a:xfrm>
        </p:spPr>
        <p:txBody>
          <a:bodyPr>
            <a:normAutofit/>
          </a:bodyPr>
          <a:lstStyle/>
          <a:p>
            <a:r>
              <a:rPr lang="en-US" b="1" dirty="0">
                <a:latin typeface="Arial" panose="020B0604020202020204" pitchFamily="34" charset="0"/>
                <a:cs typeface="Arial" panose="020B0604020202020204" pitchFamily="34" charset="0"/>
              </a:rPr>
              <a:t>Current Intakes: </a:t>
            </a:r>
            <a:r>
              <a:rPr lang="en-US" dirty="0">
                <a:latin typeface="Arial" panose="020B0604020202020204" pitchFamily="34" charset="0"/>
                <a:cs typeface="Arial" panose="020B0604020202020204" pitchFamily="34" charset="0"/>
              </a:rPr>
              <a:t>Ages 60 and Older</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Added Sugars, Saturated Fat &amp; Sodium </a:t>
            </a:r>
          </a:p>
        </p:txBody>
      </p:sp>
      <p:pic>
        <p:nvPicPr>
          <p:cNvPr id="2" name="Picture 1" descr="Donut charts are used to show the percent of this age group who exceed limits for added sugars, saturated fat and sodium. 54 and 58% of males and females, respectively, exceed the limit for added sugars. 80 and 77% of males and females, respectively, exceed the limit for saturated fat. 94 and 72% of males and females, exceed the limit for sodium. ">
            <a:extLst>
              <a:ext uri="{FF2B5EF4-FFF2-40B4-BE49-F238E27FC236}">
                <a16:creationId xmlns:a16="http://schemas.microsoft.com/office/drawing/2014/main" id="{F92EA42A-925A-4AE8-9B93-BA71F1AA1AA0}"/>
              </a:ext>
            </a:extLst>
          </p:cNvPr>
          <p:cNvPicPr>
            <a:picLocks noChangeAspect="1"/>
          </p:cNvPicPr>
          <p:nvPr/>
        </p:nvPicPr>
        <p:blipFill>
          <a:blip r:embed="rId3"/>
          <a:stretch>
            <a:fillRect/>
          </a:stretch>
        </p:blipFill>
        <p:spPr>
          <a:xfrm>
            <a:off x="788020" y="1600200"/>
            <a:ext cx="10615961" cy="3657600"/>
          </a:xfrm>
          <a:prstGeom prst="rect">
            <a:avLst/>
          </a:prstGeom>
        </p:spPr>
      </p:pic>
      <p:sp>
        <p:nvSpPr>
          <p:cNvPr id="5" name="Content Placeholder 2">
            <a:extLst>
              <a:ext uri="{FF2B5EF4-FFF2-40B4-BE49-F238E27FC236}">
                <a16:creationId xmlns:a16="http://schemas.microsoft.com/office/drawing/2014/main" id="{8C4CAD83-9890-4FEB-9A55-AC0671F0B687}"/>
              </a:ext>
            </a:extLst>
          </p:cNvPr>
          <p:cNvSpPr txBox="1">
            <a:spLocks/>
          </p:cNvSpPr>
          <p:nvPr/>
        </p:nvSpPr>
        <p:spPr>
          <a:xfrm>
            <a:off x="3071761" y="6546646"/>
            <a:ext cx="7481767"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Data Source: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Percent Exceeding Limits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What We Eat in America, NHANES 2013-2016, 2 days dietary intake data, weighted.</a:t>
            </a:r>
          </a:p>
          <a:p>
            <a:pPr marL="0" indent="0">
              <a:buNone/>
            </a:pPr>
            <a:r>
              <a:rPr lang="en-US" sz="900" dirty="0">
                <a:solidFill>
                  <a:schemeClr val="tx1"/>
                </a:solidFill>
                <a:latin typeface="Arial" panose="020B0604020202020204" pitchFamily="34" charset="0"/>
                <a:ea typeface="Roboto" panose="02000000000000000000" pitchFamily="2" charset="0"/>
                <a:cs typeface="Arial" panose="020B0604020202020204" pitchFamily="34" charset="0"/>
              </a:rPr>
              <a:t> </a:t>
            </a:r>
            <a:endParaRPr lang="en-US" sz="9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29514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Special Considerations:</a:t>
            </a:r>
            <a:r>
              <a:rPr lang="en-US" dirty="0">
                <a:latin typeface="Arial" panose="020B0604020202020204" pitchFamily="34" charset="0"/>
                <a:cs typeface="Arial" panose="020B0604020202020204" pitchFamily="34" charset="0"/>
              </a:rPr>
              <a:t> Older Adults</a:t>
            </a:r>
            <a:r>
              <a:rPr lang="en-US" b="1" dirty="0">
                <a:latin typeface="Arial" panose="020B0604020202020204" pitchFamily="34" charset="0"/>
                <a:cs typeface="Arial" panose="020B0604020202020204" pitchFamily="34" charset="0"/>
              </a:rPr>
              <a:t> </a:t>
            </a:r>
          </a:p>
        </p:txBody>
      </p:sp>
      <p:pic>
        <p:nvPicPr>
          <p:cNvPr id="6" name="Picture 5" descr="&quot;  &quot;">
            <a:extLst>
              <a:ext uri="{FF2B5EF4-FFF2-40B4-BE49-F238E27FC236}">
                <a16:creationId xmlns:a16="http://schemas.microsoft.com/office/drawing/2014/main" id="{27E7C447-DFF7-4A21-B1E9-D088047642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50825" y="3129280"/>
            <a:ext cx="2641175" cy="3728720"/>
          </a:xfrm>
          <a:prstGeom prst="rect">
            <a:avLst/>
          </a:prstGeom>
        </p:spPr>
      </p:pic>
      <p:sp>
        <p:nvSpPr>
          <p:cNvPr id="3" name="Content Placeholder 2"/>
          <p:cNvSpPr>
            <a:spLocks noGrp="1"/>
          </p:cNvSpPr>
          <p:nvPr>
            <p:ph idx="1"/>
          </p:nvPr>
        </p:nvSpPr>
        <p:spPr>
          <a:xfrm>
            <a:off x="771696" y="1253330"/>
            <a:ext cx="8473904" cy="4923949"/>
          </a:xfrm>
        </p:spPr>
        <p:txBody>
          <a:bodyPr>
            <a:normAutofit fontScale="92500" lnSpcReduction="10000"/>
          </a:bodyPr>
          <a:lstStyle/>
          <a:p>
            <a:r>
              <a:rPr lang="en-US" dirty="0">
                <a:solidFill>
                  <a:schemeClr val="tx1"/>
                </a:solidFill>
                <a:latin typeface="Arial" panose="020B0604020202020204" pitchFamily="34" charset="0"/>
                <a:cs typeface="Arial" panose="020B0604020202020204" pitchFamily="34" charset="0"/>
              </a:rPr>
              <a:t>Consuming enough protein is important to prevent the loss of lean muscle mass that occurs naturally with age.</a:t>
            </a:r>
          </a:p>
          <a:p>
            <a:r>
              <a:rPr lang="en-US" dirty="0">
                <a:solidFill>
                  <a:schemeClr val="tx1"/>
                </a:solidFill>
                <a:latin typeface="Arial" panose="020B0604020202020204" pitchFamily="34" charset="0"/>
                <a:cs typeface="Arial" panose="020B0604020202020204" pitchFamily="34" charset="0"/>
              </a:rPr>
              <a:t>The ability to absorb vitamin B</a:t>
            </a:r>
            <a:r>
              <a:rPr lang="en-US" baseline="-25000" dirty="0">
                <a:solidFill>
                  <a:schemeClr val="tx1"/>
                </a:solidFill>
                <a:latin typeface="Arial" panose="020B0604020202020204" pitchFamily="34" charset="0"/>
                <a:cs typeface="Arial" panose="020B0604020202020204" pitchFamily="34" charset="0"/>
              </a:rPr>
              <a:t>12 </a:t>
            </a:r>
            <a:r>
              <a:rPr lang="en-US" dirty="0">
                <a:solidFill>
                  <a:schemeClr val="tx1"/>
                </a:solidFill>
                <a:latin typeface="Arial" panose="020B0604020202020204" pitchFamily="34" charset="0"/>
                <a:cs typeface="Arial" panose="020B0604020202020204" pitchFamily="34" charset="0"/>
              </a:rPr>
              <a:t>can decrease with age and use of certain medications can decrease absorption. </a:t>
            </a:r>
          </a:p>
          <a:p>
            <a:r>
              <a:rPr lang="en-US" dirty="0">
                <a:solidFill>
                  <a:schemeClr val="tx1"/>
                </a:solidFill>
                <a:latin typeface="Arial" panose="020B0604020202020204" pitchFamily="34" charset="0"/>
                <a:cs typeface="Arial" panose="020B0604020202020204" pitchFamily="34" charset="0"/>
              </a:rPr>
              <a:t>Drinking plenty of water and other nutrient-dense beverages (e.g., 100% fruit or vegetable juice and low-fat or fat-free milk) will help older adults stay hydrated. </a:t>
            </a:r>
          </a:p>
          <a:p>
            <a:r>
              <a:rPr lang="en-US" dirty="0">
                <a:solidFill>
                  <a:schemeClr val="tx1"/>
                </a:solidFill>
                <a:latin typeface="Arial" panose="020B0604020202020204" pitchFamily="34" charset="0"/>
                <a:cs typeface="Arial" panose="020B0604020202020204" pitchFamily="34" charset="0"/>
              </a:rPr>
              <a:t>The effects of alcohol may be experienced more quickly. Older adults can choose not to drink or drink in moderation (i.e., 2 drinks or less in a day for men and 1 drink or less in a day for women). </a:t>
            </a:r>
            <a:endParaRPr lang="en-US" baseline="-25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7518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Supporting Healthy Eating:</a:t>
            </a:r>
            <a:r>
              <a:rPr lang="en-US" dirty="0">
                <a:latin typeface="Arial" panose="020B0604020202020204" pitchFamily="34" charset="0"/>
                <a:cs typeface="Arial" panose="020B0604020202020204" pitchFamily="34" charset="0"/>
              </a:rPr>
              <a:t> Older Adults</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sz="2600" dirty="0">
                <a:solidFill>
                  <a:schemeClr val="tx1"/>
                </a:solidFill>
                <a:latin typeface="Arial" panose="020B0604020202020204" pitchFamily="34" charset="0"/>
                <a:cs typeface="Arial" panose="020B0604020202020204" pitchFamily="34" charset="0"/>
              </a:rPr>
              <a:t>Sharing meals with friends and family can help increase food enjoyment and promote adequacy of dietary intake. </a:t>
            </a:r>
          </a:p>
          <a:p>
            <a:r>
              <a:rPr lang="en-US" sz="2600" dirty="0">
                <a:solidFill>
                  <a:schemeClr val="tx1"/>
                </a:solidFill>
                <a:latin typeface="Arial" panose="020B0604020202020204" pitchFamily="34" charset="0"/>
                <a:cs typeface="Arial" panose="020B0604020202020204" pitchFamily="34" charset="0"/>
              </a:rPr>
              <a:t>Identifying textures that are acceptable, appealing, and enjoyable is important for adults who have difficulties chewing or swallowing. </a:t>
            </a:r>
          </a:p>
          <a:p>
            <a:r>
              <a:rPr lang="en-US" sz="2600" dirty="0">
                <a:solidFill>
                  <a:schemeClr val="tx1"/>
                </a:solidFill>
                <a:latin typeface="Arial" panose="020B0604020202020204" pitchFamily="34" charset="0"/>
                <a:cs typeface="Arial" panose="020B0604020202020204" pitchFamily="34" charset="0"/>
              </a:rPr>
              <a:t>Practicing safe food handling procedures is of particular importance for older adults due to a decline in immune system function that accompanies age.</a:t>
            </a:r>
          </a:p>
        </p:txBody>
      </p:sp>
    </p:spTree>
    <p:extLst>
      <p:ext uri="{BB962C8B-B14F-4D97-AF65-F5344CB8AC3E}">
        <p14:creationId xmlns:p14="http://schemas.microsoft.com/office/powerpoint/2010/main" val="7248679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Resources: Older Adults </a:t>
            </a:r>
          </a:p>
        </p:txBody>
      </p:sp>
      <p:graphicFrame>
        <p:nvGraphicFramePr>
          <p:cNvPr id="6" name="Table 4" descr="This table lists a variety of Government resources to support a healthy dietary pattern as part of overall healthy aging.  They include congregate nutrition services, home-delivered nutrition services, the Supplemental Nutrition Assistance Program, the Commodity Supplemental Food Program, and the Child and Adult Care Food Program.">
            <a:extLst>
              <a:ext uri="{FF2B5EF4-FFF2-40B4-BE49-F238E27FC236}">
                <a16:creationId xmlns:a16="http://schemas.microsoft.com/office/drawing/2014/main" id="{72FDAF60-4CB5-4DF4-AB34-A09D144B1ECF}"/>
              </a:ext>
            </a:extLst>
          </p:cNvPr>
          <p:cNvGraphicFramePr>
            <a:graphicFrameLocks noGrp="1"/>
          </p:cNvGraphicFramePr>
          <p:nvPr>
            <p:extLst>
              <p:ext uri="{D42A27DB-BD31-4B8C-83A1-F6EECF244321}">
                <p14:modId xmlns:p14="http://schemas.microsoft.com/office/powerpoint/2010/main" val="2565254156"/>
              </p:ext>
            </p:extLst>
          </p:nvPr>
        </p:nvGraphicFramePr>
        <p:xfrm>
          <a:off x="933729" y="1641157"/>
          <a:ext cx="6376337" cy="3027680"/>
        </p:xfrm>
        <a:graphic>
          <a:graphicData uri="http://schemas.openxmlformats.org/drawingml/2006/table">
            <a:tbl>
              <a:tblPr firstRow="1" bandRow="1">
                <a:tableStyleId>{5C22544A-7EE6-4342-B048-85BDC9FD1C3A}</a:tableStyleId>
              </a:tblPr>
              <a:tblGrid>
                <a:gridCol w="984129">
                  <a:extLst>
                    <a:ext uri="{9D8B030D-6E8A-4147-A177-3AD203B41FA5}">
                      <a16:colId xmlns:a16="http://schemas.microsoft.com/office/drawing/2014/main" val="4260179091"/>
                    </a:ext>
                  </a:extLst>
                </a:gridCol>
                <a:gridCol w="5392208">
                  <a:extLst>
                    <a:ext uri="{9D8B030D-6E8A-4147-A177-3AD203B41FA5}">
                      <a16:colId xmlns:a16="http://schemas.microsoft.com/office/drawing/2014/main" val="1789291198"/>
                    </a:ext>
                  </a:extLst>
                </a:gridCol>
              </a:tblGrid>
              <a:tr h="567690">
                <a:tc gridSpan="2">
                  <a:txBody>
                    <a:bodyPr/>
                    <a:lstStyle/>
                    <a:p>
                      <a:pPr algn="l"/>
                      <a:r>
                        <a:rPr lang="en-US" sz="2400" dirty="0">
                          <a:latin typeface="Roboto" panose="020B0604020202020204" charset="0"/>
                          <a:ea typeface="Roboto" panose="020B0604020202020204" charset="0"/>
                          <a:cs typeface="Roboto" panose="020B0604020202020204" charset="0"/>
                        </a:rPr>
                        <a:t>Federal Resources</a:t>
                      </a:r>
                    </a:p>
                  </a:txBody>
                  <a:tcPr/>
                </a:tc>
                <a:tc hMerge="1">
                  <a:txBody>
                    <a:bodyPr/>
                    <a:lstStyle/>
                    <a:p>
                      <a:endParaRPr lang="en-US" dirty="0"/>
                    </a:p>
                  </a:txBody>
                  <a:tcPr/>
                </a:tc>
                <a:extLst>
                  <a:ext uri="{0D108BD9-81ED-4DB2-BD59-A6C34878D82A}">
                    <a16:rowId xmlns:a16="http://schemas.microsoft.com/office/drawing/2014/main" val="2462248977"/>
                  </a:ext>
                </a:extLst>
              </a:tr>
              <a:tr h="491998">
                <a:tc>
                  <a:txBody>
                    <a:bodyPr/>
                    <a:lstStyle/>
                    <a:p>
                      <a:endParaRPr lang="en-US" sz="2000" dirty="0">
                        <a:latin typeface="Roboto" panose="020B0604020202020204" charset="0"/>
                        <a:ea typeface="Roboto" panose="020B0604020202020204" charset="0"/>
                        <a:cs typeface="Roboto" panose="020B0604020202020204" charset="0"/>
                      </a:endParaRPr>
                    </a:p>
                  </a:txBody>
                  <a:tcPr/>
                </a:tc>
                <a:tc>
                  <a:txBody>
                    <a:bodyPr/>
                    <a:lstStyle/>
                    <a:p>
                      <a:r>
                        <a:rPr lang="en-US" sz="2000" dirty="0">
                          <a:latin typeface="Roboto" panose="020B0604020202020204" charset="0"/>
                          <a:ea typeface="Roboto" panose="020B0604020202020204" charset="0"/>
                          <a:cs typeface="Roboto" panose="020B0604020202020204" charset="0"/>
                        </a:rPr>
                        <a:t>Congregate Nutrition Services</a:t>
                      </a:r>
                    </a:p>
                  </a:txBody>
                  <a:tcPr/>
                </a:tc>
                <a:extLst>
                  <a:ext uri="{0D108BD9-81ED-4DB2-BD59-A6C34878D82A}">
                    <a16:rowId xmlns:a16="http://schemas.microsoft.com/office/drawing/2014/main" val="1713012770"/>
                  </a:ext>
                </a:extLst>
              </a:tr>
              <a:tr h="491998">
                <a:tc>
                  <a:txBody>
                    <a:bodyPr/>
                    <a:lstStyle/>
                    <a:p>
                      <a:endParaRPr lang="en-US" sz="2000" dirty="0">
                        <a:latin typeface="Roboto" panose="020B0604020202020204" charset="0"/>
                        <a:ea typeface="Roboto" panose="020B0604020202020204" charset="0"/>
                        <a:cs typeface="Roboto" panose="020B0604020202020204" charset="0"/>
                      </a:endParaRPr>
                    </a:p>
                  </a:txBody>
                  <a:tcPr/>
                </a:tc>
                <a:tc>
                  <a:txBody>
                    <a:bodyPr/>
                    <a:lstStyle/>
                    <a:p>
                      <a:r>
                        <a:rPr lang="en-US" sz="2000" dirty="0">
                          <a:latin typeface="Roboto" panose="020B0604020202020204" charset="0"/>
                          <a:ea typeface="Roboto" panose="020B0604020202020204" charset="0"/>
                          <a:cs typeface="Roboto" panose="020B0604020202020204" charset="0"/>
                        </a:rPr>
                        <a:t>Home-Delivered Nutrition Services</a:t>
                      </a:r>
                    </a:p>
                  </a:txBody>
                  <a:tcPr/>
                </a:tc>
                <a:extLst>
                  <a:ext uri="{0D108BD9-81ED-4DB2-BD59-A6C34878D82A}">
                    <a16:rowId xmlns:a16="http://schemas.microsoft.com/office/drawing/2014/main" val="683026587"/>
                  </a:ext>
                </a:extLst>
              </a:tr>
              <a:tr h="491998">
                <a:tc>
                  <a:txBody>
                    <a:bodyPr/>
                    <a:lstStyle/>
                    <a:p>
                      <a:r>
                        <a:rPr lang="en-US" sz="2000" dirty="0">
                          <a:latin typeface="Roboto" panose="020B0604020202020204" charset="0"/>
                          <a:ea typeface="Roboto" panose="020B0604020202020204" charset="0"/>
                          <a:cs typeface="Roboto" panose="020B0604020202020204" charset="0"/>
                        </a:rPr>
                        <a:t>SNAP</a:t>
                      </a:r>
                    </a:p>
                  </a:txBody>
                  <a:tcPr/>
                </a:tc>
                <a:tc>
                  <a:txBody>
                    <a:bodyPr/>
                    <a:lstStyle/>
                    <a:p>
                      <a:r>
                        <a:rPr lang="en-US" sz="2000" dirty="0">
                          <a:latin typeface="Roboto" panose="020B0604020202020204" charset="0"/>
                          <a:ea typeface="Roboto" panose="020B0604020202020204" charset="0"/>
                          <a:cs typeface="Roboto" panose="020B0604020202020204" charset="0"/>
                        </a:rPr>
                        <a:t>Supplemental Nutrition Assistance Program</a:t>
                      </a:r>
                    </a:p>
                  </a:txBody>
                  <a:tcPr/>
                </a:tc>
                <a:extLst>
                  <a:ext uri="{0D108BD9-81ED-4DB2-BD59-A6C34878D82A}">
                    <a16:rowId xmlns:a16="http://schemas.microsoft.com/office/drawing/2014/main" val="1347277949"/>
                  </a:ext>
                </a:extLst>
              </a:tr>
              <a:tr h="491998">
                <a:tc>
                  <a:txBody>
                    <a:bodyPr/>
                    <a:lstStyle/>
                    <a:p>
                      <a:r>
                        <a:rPr lang="en-US" sz="2000" dirty="0">
                          <a:latin typeface="Roboto" panose="020B0604020202020204" charset="0"/>
                          <a:ea typeface="Roboto" panose="020B0604020202020204" charset="0"/>
                          <a:cs typeface="Roboto" panose="020B0604020202020204" charset="0"/>
                        </a:rPr>
                        <a:t>CSFP</a:t>
                      </a:r>
                    </a:p>
                  </a:txBody>
                  <a:tcPr/>
                </a:tc>
                <a:tc>
                  <a:txBody>
                    <a:bodyPr/>
                    <a:lstStyle/>
                    <a:p>
                      <a:r>
                        <a:rPr lang="en-US" sz="2000" dirty="0">
                          <a:latin typeface="Roboto" panose="020B0604020202020204" charset="0"/>
                          <a:ea typeface="Roboto" panose="020B0604020202020204" charset="0"/>
                          <a:cs typeface="Roboto" panose="020B0604020202020204" charset="0"/>
                        </a:rPr>
                        <a:t>Commodity Supplemental Food Program</a:t>
                      </a:r>
                    </a:p>
                  </a:txBody>
                  <a:tcPr/>
                </a:tc>
                <a:extLst>
                  <a:ext uri="{0D108BD9-81ED-4DB2-BD59-A6C34878D82A}">
                    <a16:rowId xmlns:a16="http://schemas.microsoft.com/office/drawing/2014/main" val="2741828092"/>
                  </a:ext>
                </a:extLst>
              </a:tr>
              <a:tr h="491998">
                <a:tc>
                  <a:txBody>
                    <a:bodyPr/>
                    <a:lstStyle/>
                    <a:p>
                      <a:r>
                        <a:rPr lang="en-US" sz="2000" dirty="0">
                          <a:latin typeface="Roboto" panose="020B0604020202020204" charset="0"/>
                          <a:ea typeface="Roboto" panose="020B0604020202020204" charset="0"/>
                          <a:cs typeface="Roboto" panose="020B0604020202020204" charset="0"/>
                        </a:rPr>
                        <a:t>CACFP</a:t>
                      </a:r>
                    </a:p>
                  </a:txBody>
                  <a:tcPr/>
                </a:tc>
                <a:tc>
                  <a:txBody>
                    <a:bodyPr/>
                    <a:lstStyle/>
                    <a:p>
                      <a:r>
                        <a:rPr lang="en-US" sz="2000" dirty="0">
                          <a:latin typeface="Roboto" panose="020B0604020202020204" charset="0"/>
                          <a:ea typeface="Roboto" panose="020B0604020202020204" charset="0"/>
                          <a:cs typeface="Roboto" panose="020B0604020202020204" charset="0"/>
                        </a:rPr>
                        <a:t>Child and Adult Care Food Program</a:t>
                      </a:r>
                    </a:p>
                  </a:txBody>
                  <a:tcPr/>
                </a:tc>
                <a:extLst>
                  <a:ext uri="{0D108BD9-81ED-4DB2-BD59-A6C34878D82A}">
                    <a16:rowId xmlns:a16="http://schemas.microsoft.com/office/drawing/2014/main" val="3971032741"/>
                  </a:ext>
                </a:extLst>
              </a:tr>
            </a:tbl>
          </a:graphicData>
        </a:graphic>
      </p:graphicFrame>
      <p:pic>
        <p:nvPicPr>
          <p:cNvPr id="4" name="Picture 3" descr="&quot;  &quot;">
            <a:extLst>
              <a:ext uri="{FF2B5EF4-FFF2-40B4-BE49-F238E27FC236}">
                <a16:creationId xmlns:a16="http://schemas.microsoft.com/office/drawing/2014/main" id="{24B4D052-9879-4462-AD38-209150E3F1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93518" y="3502152"/>
            <a:ext cx="4535922" cy="3200400"/>
          </a:xfrm>
          <a:prstGeom prst="rect">
            <a:avLst/>
          </a:prstGeom>
          <a:effectLst>
            <a:softEdge rad="38100"/>
          </a:effectLst>
        </p:spPr>
      </p:pic>
    </p:spTree>
    <p:extLst>
      <p:ext uri="{BB962C8B-B14F-4D97-AF65-F5344CB8AC3E}">
        <p14:creationId xmlns:p14="http://schemas.microsoft.com/office/powerpoint/2010/main" val="28593686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5283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FE2A-6ECB-524A-B4DF-6377AC4B67DF}"/>
              </a:ext>
            </a:extLst>
          </p:cNvPr>
          <p:cNvSpPr>
            <a:spLocks noGrp="1"/>
          </p:cNvSpPr>
          <p:nvPr>
            <p:ph type="title"/>
          </p:nvPr>
        </p:nvSpPr>
        <p:spPr>
          <a:xfrm>
            <a:off x="904704" y="155448"/>
            <a:ext cx="10515600" cy="1325563"/>
          </a:xfrm>
        </p:spPr>
        <p:txBody>
          <a:bodyPr anchor="ctr">
            <a:noAutofit/>
          </a:bodyPr>
          <a:lstStyle/>
          <a:p>
            <a:r>
              <a:rPr lang="en-US" dirty="0">
                <a:latin typeface="Arial" panose="020B0604020202020204" pitchFamily="34" charset="0"/>
                <a:cs typeface="Arial" panose="020B0604020202020204" pitchFamily="34" charset="0"/>
              </a:rPr>
              <a:t>Customizing the </a:t>
            </a:r>
            <a:r>
              <a:rPr lang="en-US" i="1" dirty="0">
                <a:latin typeface="Arial" panose="020B0604020202020204" pitchFamily="34" charset="0"/>
                <a:cs typeface="Arial" panose="020B0604020202020204" pitchFamily="34" charset="0"/>
              </a:rPr>
              <a:t>Dietary Guidelines</a:t>
            </a:r>
            <a:r>
              <a:rPr lang="en-US" dirty="0">
                <a:latin typeface="Arial" panose="020B0604020202020204" pitchFamily="34" charset="0"/>
                <a:cs typeface="Arial" panose="020B0604020202020204" pitchFamily="34" charset="0"/>
              </a:rPr>
              <a:t> Framework: Vegetables</a:t>
            </a:r>
          </a:p>
        </p:txBody>
      </p:sp>
      <p:sp>
        <p:nvSpPr>
          <p:cNvPr id="3" name="Content Placeholder 2">
            <a:extLst>
              <a:ext uri="{FF2B5EF4-FFF2-40B4-BE49-F238E27FC236}">
                <a16:creationId xmlns:a16="http://schemas.microsoft.com/office/drawing/2014/main" id="{ECF6BF7A-3C4A-ED41-A8E7-9F7E220D6869}"/>
              </a:ext>
            </a:extLst>
          </p:cNvPr>
          <p:cNvSpPr>
            <a:spLocks noGrp="1"/>
          </p:cNvSpPr>
          <p:nvPr>
            <p:ph idx="1"/>
          </p:nvPr>
        </p:nvSpPr>
        <p:spPr>
          <a:xfrm>
            <a:off x="1798522" y="1617416"/>
            <a:ext cx="7714312" cy="4554784"/>
          </a:xfrm>
        </p:spPr>
        <p:txBody>
          <a:bodyPr numCol="2" spcCol="182880">
            <a:noAutofit/>
          </a:bodyPr>
          <a:lstStyle/>
          <a:p>
            <a:pPr marL="182880" indent="-182880">
              <a:lnSpc>
                <a:spcPct val="100000"/>
              </a:lnSpc>
            </a:pPr>
            <a:r>
              <a:rPr lang="en-US" sz="1300" b="1" dirty="0">
                <a:solidFill>
                  <a:schemeClr val="tx1"/>
                </a:solidFill>
                <a:latin typeface="Arial" panose="020B0604020202020204" pitchFamily="34" charset="0"/>
                <a:ea typeface="Roboto" panose="02000000000000000000" pitchFamily="2" charset="0"/>
                <a:cs typeface="Arial" panose="020B0604020202020204" pitchFamily="34" charset="0"/>
              </a:rPr>
              <a:t>Dark-Green Vegetables: </a:t>
            </a:r>
            <a:r>
              <a:rPr lang="en-US" sz="1300" dirty="0">
                <a:solidFill>
                  <a:schemeClr val="tx1"/>
                </a:solidFill>
                <a:latin typeface="Arial" panose="020B0604020202020204" pitchFamily="34" charset="0"/>
                <a:cs typeface="Arial" panose="020B0604020202020204" pitchFamily="34" charset="0"/>
              </a:rPr>
              <a:t>All fresh, frozen, and canned dark-green leafy vegetables and broccoli, cooked or raw: for example, amaranth leaves, </a:t>
            </a:r>
            <a:r>
              <a:rPr lang="en-US" sz="1300" dirty="0" err="1">
                <a:solidFill>
                  <a:schemeClr val="tx1"/>
                </a:solidFill>
                <a:latin typeface="Arial" panose="020B0604020202020204" pitchFamily="34" charset="0"/>
                <a:cs typeface="Arial" panose="020B0604020202020204" pitchFamily="34" charset="0"/>
              </a:rPr>
              <a:t>bok</a:t>
            </a:r>
            <a:r>
              <a:rPr lang="en-US" sz="1300" dirty="0">
                <a:solidFill>
                  <a:schemeClr val="tx1"/>
                </a:solidFill>
                <a:latin typeface="Arial" panose="020B0604020202020204" pitchFamily="34" charset="0"/>
                <a:cs typeface="Arial" panose="020B0604020202020204" pitchFamily="34" charset="0"/>
              </a:rPr>
              <a:t> choy, broccoli, </a:t>
            </a:r>
            <a:r>
              <a:rPr lang="en-US" sz="1300" dirty="0" err="1">
                <a:solidFill>
                  <a:schemeClr val="tx1"/>
                </a:solidFill>
                <a:latin typeface="Arial" panose="020B0604020202020204" pitchFamily="34" charset="0"/>
                <a:cs typeface="Arial" panose="020B0604020202020204" pitchFamily="34" charset="0"/>
              </a:rPr>
              <a:t>chamnamul</a:t>
            </a:r>
            <a:r>
              <a:rPr lang="en-US" sz="1300" dirty="0">
                <a:solidFill>
                  <a:schemeClr val="tx1"/>
                </a:solidFill>
                <a:latin typeface="Arial" panose="020B0604020202020204" pitchFamily="34" charset="0"/>
                <a:cs typeface="Arial" panose="020B0604020202020204" pitchFamily="34" charset="0"/>
              </a:rPr>
              <a:t>, chard, collards, kale, mustard greens, poke greens, romaine lettuce, spinach, taro leaves, turnip greens, and watercress.</a:t>
            </a:r>
          </a:p>
          <a:p>
            <a:pPr marL="182880" indent="-182880">
              <a:lnSpc>
                <a:spcPct val="100000"/>
              </a:lnSpc>
            </a:pPr>
            <a:r>
              <a:rPr lang="en-US" sz="1300" b="1" dirty="0">
                <a:solidFill>
                  <a:schemeClr val="tx1"/>
                </a:solidFill>
                <a:latin typeface="Arial" panose="020B0604020202020204" pitchFamily="34" charset="0"/>
                <a:ea typeface="Roboto" panose="02000000000000000000" pitchFamily="2" charset="0"/>
                <a:cs typeface="Arial" panose="020B0604020202020204" pitchFamily="34" charset="0"/>
              </a:rPr>
              <a:t>Red and Orange Vegetables: </a:t>
            </a:r>
            <a:r>
              <a:rPr lang="en-US" sz="1300" dirty="0">
                <a:solidFill>
                  <a:schemeClr val="tx1"/>
                </a:solidFill>
                <a:latin typeface="Arial" panose="020B0604020202020204" pitchFamily="34" charset="0"/>
                <a:cs typeface="Arial" panose="020B0604020202020204" pitchFamily="34" charset="0"/>
              </a:rPr>
              <a:t>All fresh, frozen, and canned red and orange vegetables or juice, cooked or raw: for example, calabaza, carrots, red or orange bell peppers, sweet potatoes, tomatoes, 100% tomato juice, and winter squash.</a:t>
            </a:r>
          </a:p>
          <a:p>
            <a:pPr marL="182880" indent="-182880">
              <a:lnSpc>
                <a:spcPct val="100000"/>
              </a:lnSpc>
            </a:pPr>
            <a:r>
              <a:rPr lang="en-US" sz="1300" b="1" dirty="0">
                <a:solidFill>
                  <a:schemeClr val="tx1"/>
                </a:solidFill>
                <a:latin typeface="Arial" panose="020B0604020202020204" pitchFamily="34" charset="0"/>
                <a:ea typeface="Roboto" panose="02000000000000000000" pitchFamily="2" charset="0"/>
                <a:cs typeface="Arial" panose="020B0604020202020204" pitchFamily="34" charset="0"/>
              </a:rPr>
              <a:t>Beans, Peas, Lentils: </a:t>
            </a:r>
            <a:r>
              <a:rPr lang="en-US" sz="1300" dirty="0">
                <a:solidFill>
                  <a:schemeClr val="tx1"/>
                </a:solidFill>
                <a:latin typeface="Arial" panose="020B0604020202020204" pitchFamily="34" charset="0"/>
                <a:cs typeface="Arial" panose="020B0604020202020204" pitchFamily="34" charset="0"/>
              </a:rPr>
              <a:t>All cooked from dry or canned beans, peas, chickpeas, and lentils: for example, black beans, black-eyed peas, </a:t>
            </a:r>
            <a:r>
              <a:rPr lang="en-US" sz="1300" dirty="0" err="1">
                <a:solidFill>
                  <a:schemeClr val="tx1"/>
                </a:solidFill>
                <a:latin typeface="Arial" panose="020B0604020202020204" pitchFamily="34" charset="0"/>
                <a:cs typeface="Arial" panose="020B0604020202020204" pitchFamily="34" charset="0"/>
              </a:rPr>
              <a:t>bayo</a:t>
            </a:r>
            <a:r>
              <a:rPr lang="en-US" sz="1300" dirty="0">
                <a:solidFill>
                  <a:schemeClr val="tx1"/>
                </a:solidFill>
                <a:latin typeface="Arial" panose="020B0604020202020204" pitchFamily="34" charset="0"/>
                <a:cs typeface="Arial" panose="020B0604020202020204" pitchFamily="34" charset="0"/>
              </a:rPr>
              <a:t> beans, chickpeas (garbanzo beans), edamame, kidney beans, lentils, lima beans, mung beans, pigeon peas, pinto beans, and split peas. Does not include green beans or green peas.</a:t>
            </a:r>
          </a:p>
          <a:p>
            <a:pPr marL="182880" indent="-182880">
              <a:lnSpc>
                <a:spcPct val="100000"/>
              </a:lnSpc>
            </a:pPr>
            <a:r>
              <a:rPr lang="en-US" sz="1300" b="1" dirty="0">
                <a:solidFill>
                  <a:schemeClr val="tx1"/>
                </a:solidFill>
                <a:latin typeface="Arial" panose="020B0604020202020204" pitchFamily="34" charset="0"/>
                <a:ea typeface="Roboto" panose="02000000000000000000" pitchFamily="2" charset="0"/>
                <a:cs typeface="Arial" panose="020B0604020202020204" pitchFamily="34" charset="0"/>
              </a:rPr>
              <a:t>Starchy Vegetables: </a:t>
            </a:r>
            <a:r>
              <a:rPr lang="en-US" sz="1300" dirty="0">
                <a:solidFill>
                  <a:schemeClr val="tx1"/>
                </a:solidFill>
                <a:latin typeface="Arial" panose="020B0604020202020204" pitchFamily="34" charset="0"/>
                <a:cs typeface="Arial" panose="020B0604020202020204" pitchFamily="34" charset="0"/>
              </a:rPr>
              <a:t>All fresh, frozen, and canned starchy vegetables: for example, breadfruit, burdock root, cassava, corn, jicama, lotus root, lima beans, plantains, white potatoes, salsify, taro root (dasheen or yautia), water chestnuts, yam, and yucca. </a:t>
            </a:r>
          </a:p>
          <a:p>
            <a:pPr marL="182880" indent="-182880">
              <a:lnSpc>
                <a:spcPct val="100000"/>
              </a:lnSpc>
            </a:pPr>
            <a:r>
              <a:rPr lang="en-US" sz="1300" b="1" dirty="0">
                <a:solidFill>
                  <a:schemeClr val="tx1"/>
                </a:solidFill>
                <a:latin typeface="Arial" panose="020B0604020202020204" pitchFamily="34" charset="0"/>
                <a:ea typeface="Roboto" panose="02000000000000000000" pitchFamily="2" charset="0"/>
                <a:cs typeface="Arial" panose="020B0604020202020204" pitchFamily="34" charset="0"/>
              </a:rPr>
              <a:t>Other Vegetables: </a:t>
            </a:r>
            <a:r>
              <a:rPr lang="en-US" sz="1300" dirty="0">
                <a:solidFill>
                  <a:schemeClr val="tx1"/>
                </a:solidFill>
                <a:latin typeface="Arial" panose="020B0604020202020204" pitchFamily="34" charset="0"/>
                <a:cs typeface="Arial" panose="020B0604020202020204" pitchFamily="34" charset="0"/>
              </a:rPr>
              <a:t>All other fresh, frozen, and canned vegetables, cooked or raw: for example, asparagus, avocado, bamboo shoots, beets, bitter melon, Brussels sprouts, cabbage (green, red, napa, savoy), cactus pads (</a:t>
            </a:r>
            <a:r>
              <a:rPr lang="en-US" sz="1300" dirty="0" err="1">
                <a:solidFill>
                  <a:schemeClr val="tx1"/>
                </a:solidFill>
                <a:latin typeface="Arial" panose="020B0604020202020204" pitchFamily="34" charset="0"/>
                <a:cs typeface="Arial" panose="020B0604020202020204" pitchFamily="34" charset="0"/>
              </a:rPr>
              <a:t>nopales</a:t>
            </a:r>
            <a:r>
              <a:rPr lang="en-US" sz="1300" dirty="0">
                <a:solidFill>
                  <a:schemeClr val="tx1"/>
                </a:solidFill>
                <a:latin typeface="Arial" panose="020B0604020202020204" pitchFamily="34" charset="0"/>
                <a:cs typeface="Arial" panose="020B0604020202020204" pitchFamily="34" charset="0"/>
              </a:rPr>
              <a:t>), cauliflower, celery, chayote (mirliton), cucumber, eggplant, green beans, kohlrabi, luffa, mushrooms, okra, onions, radish, rutabaga, seaweed, snow peas, summer squash, tomatillos, and turnips.</a:t>
            </a:r>
          </a:p>
          <a:p>
            <a:pPr marL="0" indent="0">
              <a:lnSpc>
                <a:spcPct val="100000"/>
              </a:lnSpc>
              <a:buNone/>
            </a:pPr>
            <a:endParaRPr lang="en-US" sz="1300" dirty="0"/>
          </a:p>
        </p:txBody>
      </p:sp>
      <p:grpSp>
        <p:nvGrpSpPr>
          <p:cNvPr id="12" name="Group 11" descr="&quot;  &quot;">
            <a:extLst>
              <a:ext uri="{FF2B5EF4-FFF2-40B4-BE49-F238E27FC236}">
                <a16:creationId xmlns:a16="http://schemas.microsoft.com/office/drawing/2014/main" id="{DB2F95E1-BA85-0C45-8C67-DE3358EEDA55}"/>
              </a:ext>
              <a:ext uri="{C183D7F6-B498-43B3-948B-1728B52AA6E4}">
                <adec:decorative xmlns:adec="http://schemas.microsoft.com/office/drawing/2017/decorative" val="1"/>
              </a:ext>
            </a:extLst>
          </p:cNvPr>
          <p:cNvGrpSpPr/>
          <p:nvPr/>
        </p:nvGrpSpPr>
        <p:grpSpPr>
          <a:xfrm>
            <a:off x="9512834" y="1506561"/>
            <a:ext cx="2502434" cy="5052638"/>
            <a:chOff x="9690100" y="1351880"/>
            <a:chExt cx="2501900" cy="5051559"/>
          </a:xfrm>
        </p:grpSpPr>
        <p:pic>
          <p:nvPicPr>
            <p:cNvPr id="5" name="Picture 4" descr="&quot;  &quot;">
              <a:extLst>
                <a:ext uri="{FF2B5EF4-FFF2-40B4-BE49-F238E27FC236}">
                  <a16:creationId xmlns:a16="http://schemas.microsoft.com/office/drawing/2014/main" id="{09ACB4AC-2068-AB4B-BF8B-9D9CB1D2F1AC}"/>
                </a:ext>
              </a:extLst>
            </p:cNvPr>
            <p:cNvPicPr>
              <a:picLocks noChangeAspect="1"/>
            </p:cNvPicPr>
            <p:nvPr/>
          </p:nvPicPr>
          <p:blipFill>
            <a:blip r:embed="rId3"/>
            <a:stretch>
              <a:fillRect/>
            </a:stretch>
          </p:blipFill>
          <p:spPr>
            <a:xfrm>
              <a:off x="9690100" y="1351880"/>
              <a:ext cx="2501900" cy="1676400"/>
            </a:xfrm>
            <a:prstGeom prst="rect">
              <a:avLst/>
            </a:prstGeom>
          </p:spPr>
        </p:pic>
        <p:pic>
          <p:nvPicPr>
            <p:cNvPr id="9" name="Picture 8" descr="&quot;  &quot;">
              <a:extLst>
                <a:ext uri="{FF2B5EF4-FFF2-40B4-BE49-F238E27FC236}">
                  <a16:creationId xmlns:a16="http://schemas.microsoft.com/office/drawing/2014/main" id="{A8118BE8-0199-E74E-997F-3ACCD25B3D9F}"/>
                </a:ext>
              </a:extLst>
            </p:cNvPr>
            <p:cNvPicPr>
              <a:picLocks noChangeAspect="1"/>
            </p:cNvPicPr>
            <p:nvPr/>
          </p:nvPicPr>
          <p:blipFill>
            <a:blip r:embed="rId4"/>
            <a:stretch>
              <a:fillRect/>
            </a:stretch>
          </p:blipFill>
          <p:spPr>
            <a:xfrm>
              <a:off x="9690100" y="3028280"/>
              <a:ext cx="2501900" cy="1676400"/>
            </a:xfrm>
            <a:prstGeom prst="rect">
              <a:avLst/>
            </a:prstGeom>
          </p:spPr>
        </p:pic>
        <p:pic>
          <p:nvPicPr>
            <p:cNvPr id="11" name="Picture 10" descr="&quot;  &quot;">
              <a:extLst>
                <a:ext uri="{FF2B5EF4-FFF2-40B4-BE49-F238E27FC236}">
                  <a16:creationId xmlns:a16="http://schemas.microsoft.com/office/drawing/2014/main" id="{95D8C45F-19B0-084F-B8AF-B0DB3B10CABB}"/>
                </a:ext>
              </a:extLst>
            </p:cNvPr>
            <p:cNvPicPr>
              <a:picLocks noChangeAspect="1"/>
            </p:cNvPicPr>
            <p:nvPr/>
          </p:nvPicPr>
          <p:blipFill>
            <a:blip r:embed="rId5"/>
            <a:stretch>
              <a:fillRect/>
            </a:stretch>
          </p:blipFill>
          <p:spPr>
            <a:xfrm>
              <a:off x="9690100" y="4727039"/>
              <a:ext cx="2501900" cy="1676400"/>
            </a:xfrm>
            <a:prstGeom prst="rect">
              <a:avLst/>
            </a:prstGeom>
          </p:spPr>
        </p:pic>
      </p:grpSp>
      <p:pic>
        <p:nvPicPr>
          <p:cNvPr id="17" name="Picture 16" descr="&quot;  &quot;">
            <a:extLst>
              <a:ext uri="{FF2B5EF4-FFF2-40B4-BE49-F238E27FC236}">
                <a16:creationId xmlns:a16="http://schemas.microsoft.com/office/drawing/2014/main" id="{545C317D-7AE7-4EA4-A9CE-469DEB65F2B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9617" y="1617416"/>
            <a:ext cx="687997" cy="1054100"/>
          </a:xfrm>
          <a:prstGeom prst="rect">
            <a:avLst/>
          </a:prstGeom>
        </p:spPr>
      </p:pic>
    </p:spTree>
    <p:extLst>
      <p:ext uri="{BB962C8B-B14F-4D97-AF65-F5344CB8AC3E}">
        <p14:creationId xmlns:p14="http://schemas.microsoft.com/office/powerpoint/2010/main" val="16057776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FE2A-6ECB-524A-B4DF-6377AC4B67DF}"/>
              </a:ext>
            </a:extLst>
          </p:cNvPr>
          <p:cNvSpPr>
            <a:spLocks noGrp="1"/>
          </p:cNvSpPr>
          <p:nvPr>
            <p:ph type="title"/>
          </p:nvPr>
        </p:nvSpPr>
        <p:spPr>
          <a:xfrm>
            <a:off x="904704" y="155448"/>
            <a:ext cx="10515600" cy="1325563"/>
          </a:xfrm>
        </p:spPr>
        <p:txBody>
          <a:bodyPr anchor="ctr">
            <a:noAutofit/>
          </a:bodyPr>
          <a:lstStyle/>
          <a:p>
            <a:r>
              <a:rPr lang="en-US" dirty="0">
                <a:latin typeface="Arial" panose="020B0604020202020204" pitchFamily="34" charset="0"/>
                <a:cs typeface="Arial" panose="020B0604020202020204" pitchFamily="34" charset="0"/>
              </a:rPr>
              <a:t>Customizing the </a:t>
            </a:r>
            <a:r>
              <a:rPr lang="en-US" i="1" dirty="0">
                <a:latin typeface="Arial" panose="020B0604020202020204" pitchFamily="34" charset="0"/>
                <a:cs typeface="Arial" panose="020B0604020202020204" pitchFamily="34" charset="0"/>
              </a:rPr>
              <a:t>Dietary Guidelines</a:t>
            </a:r>
            <a:r>
              <a:rPr lang="en-US" dirty="0">
                <a:latin typeface="Arial" panose="020B0604020202020204" pitchFamily="34" charset="0"/>
                <a:cs typeface="Arial" panose="020B0604020202020204" pitchFamily="34" charset="0"/>
              </a:rPr>
              <a:t> Framework: Fruits</a:t>
            </a:r>
          </a:p>
        </p:txBody>
      </p:sp>
      <p:sp>
        <p:nvSpPr>
          <p:cNvPr id="3" name="Content Placeholder 2">
            <a:extLst>
              <a:ext uri="{FF2B5EF4-FFF2-40B4-BE49-F238E27FC236}">
                <a16:creationId xmlns:a16="http://schemas.microsoft.com/office/drawing/2014/main" id="{ECF6BF7A-3C4A-ED41-A8E7-9F7E220D6869}"/>
              </a:ext>
            </a:extLst>
          </p:cNvPr>
          <p:cNvSpPr>
            <a:spLocks noGrp="1"/>
          </p:cNvSpPr>
          <p:nvPr>
            <p:ph idx="1"/>
          </p:nvPr>
        </p:nvSpPr>
        <p:spPr>
          <a:xfrm>
            <a:off x="1768288" y="1621853"/>
            <a:ext cx="6730253" cy="2430369"/>
          </a:xfrm>
        </p:spPr>
        <p:txBody>
          <a:bodyPr numCol="1" spcCol="182880">
            <a:noAutofit/>
          </a:bodyPr>
          <a:lstStyle/>
          <a:p>
            <a:pPr>
              <a:lnSpc>
                <a:spcPct val="100000"/>
              </a:lnSpc>
            </a:pPr>
            <a:r>
              <a:rPr lang="en-US" sz="1600" dirty="0">
                <a:solidFill>
                  <a:schemeClr val="tx1"/>
                </a:solidFill>
                <a:latin typeface="Arial" panose="020B0604020202020204" pitchFamily="34" charset="0"/>
                <a:cs typeface="Arial" panose="020B0604020202020204" pitchFamily="34" charset="0"/>
              </a:rPr>
              <a:t>All fresh, frozen, canned, and dried fruits and 100% fruit juices: for example, apples, Asian pears, bananas, berries (e.g., blackberries, blueberries, currants, huckleberries, kiwifruit, mulberries, raspberries, and strawberries); citrus fruit (e.g., calamondin, grapefruit, lemons, limes, oranges, and pomelos); cherries, dates, figs, grapes, guava, jackfruit, lychee, mangoes, melons (e.g., cantaloupe, casaba, honeydew, and watermelon); nectarines, papaya, peaches, pears, persimmons, pineapple, plums, pomegranates, raisins, rhubarb, sapote, and soursop.</a:t>
            </a:r>
          </a:p>
        </p:txBody>
      </p:sp>
      <p:pic>
        <p:nvPicPr>
          <p:cNvPr id="6" name="Picture 5" descr="&quot;  &quot;">
            <a:extLst>
              <a:ext uri="{FF2B5EF4-FFF2-40B4-BE49-F238E27FC236}">
                <a16:creationId xmlns:a16="http://schemas.microsoft.com/office/drawing/2014/main" id="{6481CB2B-222D-7348-9F31-C030B90804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67591" y="1690688"/>
            <a:ext cx="3520440" cy="2358874"/>
          </a:xfrm>
          <a:prstGeom prst="rect">
            <a:avLst/>
          </a:prstGeom>
        </p:spPr>
      </p:pic>
      <p:pic>
        <p:nvPicPr>
          <p:cNvPr id="9" name="Picture 8" descr="&quot;  &quot;">
            <a:extLst>
              <a:ext uri="{FF2B5EF4-FFF2-40B4-BE49-F238E27FC236}">
                <a16:creationId xmlns:a16="http://schemas.microsoft.com/office/drawing/2014/main" id="{62988F8D-3AA0-4E39-837D-AEE65C33656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728" y="1618488"/>
            <a:ext cx="675364" cy="1049663"/>
          </a:xfrm>
          <a:prstGeom prst="rect">
            <a:avLst/>
          </a:prstGeom>
        </p:spPr>
      </p:pic>
    </p:spTree>
    <p:extLst>
      <p:ext uri="{BB962C8B-B14F-4D97-AF65-F5344CB8AC3E}">
        <p14:creationId xmlns:p14="http://schemas.microsoft.com/office/powerpoint/2010/main" val="30777668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FE2A-6ECB-524A-B4DF-6377AC4B67DF}"/>
              </a:ext>
            </a:extLst>
          </p:cNvPr>
          <p:cNvSpPr>
            <a:spLocks noGrp="1"/>
          </p:cNvSpPr>
          <p:nvPr>
            <p:ph type="title"/>
          </p:nvPr>
        </p:nvSpPr>
        <p:spPr>
          <a:xfrm>
            <a:off x="904704" y="155448"/>
            <a:ext cx="10515600" cy="1325563"/>
          </a:xfrm>
        </p:spPr>
        <p:txBody>
          <a:bodyPr anchor="ctr">
            <a:noAutofit/>
          </a:bodyPr>
          <a:lstStyle/>
          <a:p>
            <a:r>
              <a:rPr lang="en-US" dirty="0">
                <a:latin typeface="Arial" panose="020B0604020202020204" pitchFamily="34" charset="0"/>
                <a:cs typeface="Arial" panose="020B0604020202020204" pitchFamily="34" charset="0"/>
              </a:rPr>
              <a:t>Customizing the </a:t>
            </a:r>
            <a:r>
              <a:rPr lang="en-US" i="1" dirty="0">
                <a:latin typeface="Arial" panose="020B0604020202020204" pitchFamily="34" charset="0"/>
                <a:cs typeface="Arial" panose="020B0604020202020204" pitchFamily="34" charset="0"/>
              </a:rPr>
              <a:t>Dietary Guidelines</a:t>
            </a:r>
            <a:r>
              <a:rPr lang="en-US" dirty="0">
                <a:latin typeface="Arial" panose="020B0604020202020204" pitchFamily="34" charset="0"/>
                <a:cs typeface="Arial" panose="020B0604020202020204" pitchFamily="34" charset="0"/>
              </a:rPr>
              <a:t> Framework: Grains</a:t>
            </a:r>
          </a:p>
        </p:txBody>
      </p:sp>
      <p:sp>
        <p:nvSpPr>
          <p:cNvPr id="3" name="Content Placeholder 2">
            <a:extLst>
              <a:ext uri="{FF2B5EF4-FFF2-40B4-BE49-F238E27FC236}">
                <a16:creationId xmlns:a16="http://schemas.microsoft.com/office/drawing/2014/main" id="{ECF6BF7A-3C4A-ED41-A8E7-9F7E220D6869}"/>
              </a:ext>
            </a:extLst>
          </p:cNvPr>
          <p:cNvSpPr>
            <a:spLocks noGrp="1"/>
          </p:cNvSpPr>
          <p:nvPr>
            <p:ph idx="1"/>
          </p:nvPr>
        </p:nvSpPr>
        <p:spPr>
          <a:xfrm>
            <a:off x="1741519" y="1549332"/>
            <a:ext cx="6279652" cy="2867399"/>
          </a:xfrm>
        </p:spPr>
        <p:txBody>
          <a:bodyPr numCol="2" spcCol="182880">
            <a:normAutofit lnSpcReduction="10000"/>
          </a:bodyPr>
          <a:lstStyle/>
          <a:p>
            <a:pPr>
              <a:lnSpc>
                <a:spcPct val="100000"/>
              </a:lnSpc>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Whole grains: </a:t>
            </a:r>
            <a:r>
              <a:rPr lang="en-US" sz="1600" dirty="0">
                <a:solidFill>
                  <a:schemeClr val="tx1"/>
                </a:solidFill>
                <a:latin typeface="Arial" panose="020B0604020202020204" pitchFamily="34" charset="0"/>
                <a:cs typeface="Arial" panose="020B0604020202020204" pitchFamily="34" charset="0"/>
              </a:rPr>
              <a:t>All whole-grain products and whole grains used as ingredients: for example, amaranth, barley (not pearled), brown rice, buckwheat, bulgur, millet, oats, popcorn, quinoa, dark rye, whole-grain cornmeal, whole-wheat bread, whole-wheat chapati, whole-grain cereals and crackers, and wild rice.</a:t>
            </a:r>
          </a:p>
          <a:p>
            <a:pPr>
              <a:lnSpc>
                <a:spcPct val="100000"/>
              </a:lnSpc>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Refined grains: </a:t>
            </a:r>
            <a:r>
              <a:rPr lang="en-US" sz="1600" dirty="0">
                <a:solidFill>
                  <a:schemeClr val="tx1"/>
                </a:solidFill>
                <a:latin typeface="Arial" panose="020B0604020202020204" pitchFamily="34" charset="0"/>
                <a:cs typeface="Arial" panose="020B0604020202020204" pitchFamily="34" charset="0"/>
              </a:rPr>
              <a:t>All refined-grain products and refined grains used as ingredients: for example, white breads, refined-grain cereals and crackers, corn grits, cream of rice, cream of wheat, barley (pearled), masa, pasta, and white rice. Refined-grain choices should be enriched</a:t>
            </a:r>
            <a:r>
              <a:rPr lang="en-US" sz="1600" dirty="0">
                <a:latin typeface="Arial" panose="020B0604020202020204" pitchFamily="34" charset="0"/>
                <a:cs typeface="Arial" panose="020B0604020202020204" pitchFamily="34" charset="0"/>
              </a:rPr>
              <a:t>.</a:t>
            </a:r>
          </a:p>
        </p:txBody>
      </p:sp>
      <p:pic>
        <p:nvPicPr>
          <p:cNvPr id="8" name="Picture 7" descr="&quot;  &quot;">
            <a:extLst>
              <a:ext uri="{FF2B5EF4-FFF2-40B4-BE49-F238E27FC236}">
                <a16:creationId xmlns:a16="http://schemas.microsoft.com/office/drawing/2014/main" id="{9B4F3B31-A008-4248-B608-2184809A4E7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90261" y="1618488"/>
            <a:ext cx="3520440" cy="2358873"/>
          </a:xfrm>
          <a:prstGeom prst="rect">
            <a:avLst/>
          </a:prstGeom>
        </p:spPr>
      </p:pic>
      <p:pic>
        <p:nvPicPr>
          <p:cNvPr id="9" name="Picture 8" descr="&quot;  &quot;">
            <a:extLst>
              <a:ext uri="{FF2B5EF4-FFF2-40B4-BE49-F238E27FC236}">
                <a16:creationId xmlns:a16="http://schemas.microsoft.com/office/drawing/2014/main" id="{7F8F301C-853C-4979-B672-5454E8E546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31740" y="1627198"/>
            <a:ext cx="689805" cy="1054100"/>
          </a:xfrm>
          <a:prstGeom prst="rect">
            <a:avLst/>
          </a:prstGeom>
        </p:spPr>
      </p:pic>
    </p:spTree>
    <p:extLst>
      <p:ext uri="{BB962C8B-B14F-4D97-AF65-F5344CB8AC3E}">
        <p14:creationId xmlns:p14="http://schemas.microsoft.com/office/powerpoint/2010/main" val="2360502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FE2A-6ECB-524A-B4DF-6377AC4B67DF}"/>
              </a:ext>
            </a:extLst>
          </p:cNvPr>
          <p:cNvSpPr>
            <a:spLocks noGrp="1"/>
          </p:cNvSpPr>
          <p:nvPr>
            <p:ph type="title"/>
          </p:nvPr>
        </p:nvSpPr>
        <p:spPr>
          <a:xfrm>
            <a:off x="904704" y="155448"/>
            <a:ext cx="10515600" cy="1325563"/>
          </a:xfrm>
        </p:spPr>
        <p:txBody>
          <a:bodyPr anchor="ctr">
            <a:noAutofit/>
          </a:bodyPr>
          <a:lstStyle/>
          <a:p>
            <a:r>
              <a:rPr lang="en-US" dirty="0">
                <a:latin typeface="Arial" panose="020B0604020202020204" pitchFamily="34" charset="0"/>
                <a:cs typeface="Arial" panose="020B0604020202020204" pitchFamily="34" charset="0"/>
              </a:rPr>
              <a:t>Customizing the </a:t>
            </a:r>
            <a:r>
              <a:rPr lang="en-US" i="1" dirty="0">
                <a:latin typeface="Arial" panose="020B0604020202020204" pitchFamily="34" charset="0"/>
                <a:cs typeface="Arial" panose="020B0604020202020204" pitchFamily="34" charset="0"/>
              </a:rPr>
              <a:t>Dietary Guidelines</a:t>
            </a:r>
            <a:r>
              <a:rPr lang="en-US" dirty="0">
                <a:latin typeface="Arial" panose="020B0604020202020204" pitchFamily="34" charset="0"/>
                <a:cs typeface="Arial" panose="020B0604020202020204" pitchFamily="34" charset="0"/>
              </a:rPr>
              <a:t> Framework: Dairy and Fortified Soy Products</a:t>
            </a:r>
          </a:p>
        </p:txBody>
      </p:sp>
      <p:sp>
        <p:nvSpPr>
          <p:cNvPr id="9" name="Content Placeholder 2">
            <a:extLst>
              <a:ext uri="{FF2B5EF4-FFF2-40B4-BE49-F238E27FC236}">
                <a16:creationId xmlns:a16="http://schemas.microsoft.com/office/drawing/2014/main" id="{6EC66434-C447-E342-BEB4-E6168909584B}"/>
              </a:ext>
            </a:extLst>
          </p:cNvPr>
          <p:cNvSpPr txBox="1">
            <a:spLocks/>
          </p:cNvSpPr>
          <p:nvPr/>
        </p:nvSpPr>
        <p:spPr>
          <a:xfrm>
            <a:off x="1809846" y="1587752"/>
            <a:ext cx="6219969" cy="1994867"/>
          </a:xfrm>
          <a:prstGeom prst="rect">
            <a:avLst/>
          </a:prstGeom>
        </p:spPr>
        <p:txBody>
          <a:bodyPr vert="horz" lIns="91440" tIns="45720" rIns="91440" bIns="45720" numCol="1" spcCol="18288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All fluid, dry, or evaporated milk, including lactose-free and lactose-reduced products and fortified soy beverages (soy milk), buttermilk, yogurt, kefir, frozen yogurt, dairy desserts, and cheeses. Most choices should be fat-free or low-fat. Cream, sour cream, and cream cheese are not included due to their low calcium content. </a:t>
            </a:r>
          </a:p>
        </p:txBody>
      </p:sp>
      <p:pic>
        <p:nvPicPr>
          <p:cNvPr id="7" name="Picture 6" descr="&quot;  &quot;">
            <a:extLst>
              <a:ext uri="{FF2B5EF4-FFF2-40B4-BE49-F238E27FC236}">
                <a16:creationId xmlns:a16="http://schemas.microsoft.com/office/drawing/2014/main" id="{894AD088-DA5C-4298-B3F0-69EF25ECC4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68999" y="1690688"/>
            <a:ext cx="3520440" cy="2358874"/>
          </a:xfrm>
          <a:prstGeom prst="rect">
            <a:avLst/>
          </a:prstGeom>
        </p:spPr>
      </p:pic>
      <p:pic>
        <p:nvPicPr>
          <p:cNvPr id="8" name="Picture 7" descr="&quot;  &quot;">
            <a:extLst>
              <a:ext uri="{FF2B5EF4-FFF2-40B4-BE49-F238E27FC236}">
                <a16:creationId xmlns:a16="http://schemas.microsoft.com/office/drawing/2014/main" id="{3728D26B-7F2D-4E16-BF35-E68320FA0A0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663" y="1618489"/>
            <a:ext cx="688900" cy="1054100"/>
          </a:xfrm>
          <a:prstGeom prst="rect">
            <a:avLst/>
          </a:prstGeom>
        </p:spPr>
      </p:pic>
    </p:spTree>
    <p:extLst>
      <p:ext uri="{BB962C8B-B14F-4D97-AF65-F5344CB8AC3E}">
        <p14:creationId xmlns:p14="http://schemas.microsoft.com/office/powerpoint/2010/main" val="4200471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275621"/>
            <a:ext cx="10515600" cy="1325563"/>
          </a:xfrm>
        </p:spPr>
        <p:txBody>
          <a:bodyPr>
            <a:normAutofit fontScale="90000"/>
          </a:bodyPr>
          <a:lstStyle/>
          <a:p>
            <a:r>
              <a:rPr lang="en-US" dirty="0"/>
              <a:t>Once the Committee submitted its Scientific Report, USDA and HHS used the findings to develop the </a:t>
            </a:r>
            <a:r>
              <a:rPr lang="en-US" i="1" dirty="0"/>
              <a:t>Dietary Guidelines for Americans</a:t>
            </a:r>
            <a:endParaRPr lang="en-US" sz="3400" dirty="0"/>
          </a:p>
        </p:txBody>
      </p:sp>
      <p:sp>
        <p:nvSpPr>
          <p:cNvPr id="3" name="Content Placeholder 2"/>
          <p:cNvSpPr>
            <a:spLocks noGrp="1"/>
          </p:cNvSpPr>
          <p:nvPr>
            <p:ph idx="1"/>
          </p:nvPr>
        </p:nvSpPr>
        <p:spPr>
          <a:xfrm>
            <a:off x="904704" y="1914138"/>
            <a:ext cx="7779550" cy="4357524"/>
          </a:xfrm>
        </p:spPr>
        <p:txBody>
          <a:bodyPr>
            <a:noAutofit/>
          </a:bodyPr>
          <a:lstStyle/>
          <a:p>
            <a:r>
              <a:rPr lang="en-US" sz="1800" dirty="0">
                <a:latin typeface="Arial" panose="020B0604020202020204" pitchFamily="34" charset="0"/>
                <a:cs typeface="Arial" panose="020B0604020202020204" pitchFamily="34" charset="0"/>
              </a:rPr>
              <a:t>Each edition of the </a:t>
            </a:r>
            <a:r>
              <a:rPr lang="en-US" sz="1800" i="1" dirty="0">
                <a:latin typeface="Arial" panose="020B0604020202020204" pitchFamily="34" charset="0"/>
                <a:cs typeface="Arial" panose="020B0604020202020204" pitchFamily="34" charset="0"/>
              </a:rPr>
              <a:t>Dietary Guidelines</a:t>
            </a:r>
            <a:r>
              <a:rPr lang="en-US" sz="1800" dirty="0">
                <a:latin typeface="Arial" panose="020B0604020202020204" pitchFamily="34" charset="0"/>
                <a:cs typeface="Arial" panose="020B0604020202020204" pitchFamily="34" charset="0"/>
              </a:rPr>
              <a:t> builds on the preceding edition, with the scientific justification for revisions informed by the Advisory Committee’s Scientific Report, consultation with subject matter experts within Federal agencies, and consideration of comments from these agencies and the public. </a:t>
            </a:r>
          </a:p>
          <a:p>
            <a:r>
              <a:rPr lang="en-US" sz="1800" dirty="0">
                <a:latin typeface="Arial" panose="020B0604020202020204" pitchFamily="34" charset="0"/>
                <a:cs typeface="Arial" panose="020B0604020202020204" pitchFamily="34" charset="0"/>
              </a:rPr>
              <a:t>Development of the </a:t>
            </a:r>
            <a:r>
              <a:rPr lang="en-US" sz="1800" i="1" dirty="0">
                <a:latin typeface="Arial" panose="020B0604020202020204" pitchFamily="34" charset="0"/>
                <a:cs typeface="Arial" panose="020B0604020202020204" pitchFamily="34" charset="0"/>
              </a:rPr>
              <a:t>Dietary Guidelines for Americans, 2020-2025</a:t>
            </a:r>
            <a:r>
              <a:rPr lang="en-US" sz="1800" dirty="0">
                <a:latin typeface="Arial" panose="020B0604020202020204" pitchFamily="34" charset="0"/>
                <a:cs typeface="Arial" panose="020B0604020202020204" pitchFamily="34" charset="0"/>
              </a:rPr>
              <a:t> involved a step-by-step process of writing, review, and revision conducted by a writing team of Federal staff from USDA and HHS. </a:t>
            </a:r>
          </a:p>
          <a:p>
            <a:r>
              <a:rPr lang="en-US" sz="1800" dirty="0">
                <a:latin typeface="Arial" panose="020B0604020202020204" pitchFamily="34" charset="0"/>
                <a:cs typeface="Arial" panose="020B0604020202020204" pitchFamily="34" charset="0"/>
              </a:rPr>
              <a:t>The writing team included Federal nutrition scientists with expertise in the </a:t>
            </a:r>
            <a:r>
              <a:rPr lang="en-US" sz="1800" i="1" dirty="0">
                <a:latin typeface="Arial" panose="020B0604020202020204" pitchFamily="34" charset="0"/>
                <a:cs typeface="Arial" panose="020B0604020202020204" pitchFamily="34" charset="0"/>
              </a:rPr>
              <a:t>Dietary Guidelines</a:t>
            </a:r>
            <a:r>
              <a:rPr lang="en-US" sz="1800" dirty="0">
                <a:latin typeface="Arial" panose="020B0604020202020204" pitchFamily="34" charset="0"/>
                <a:cs typeface="Arial" panose="020B0604020202020204" pitchFamily="34" charset="0"/>
              </a:rPr>
              <a:t> and related research and programs as well as specialists with expertise in communicating nutrition information. </a:t>
            </a:r>
          </a:p>
          <a:p>
            <a:pPr marL="0" indent="0">
              <a:buNone/>
            </a:pPr>
            <a:endParaRPr lang="en-US" sz="1800" dirty="0">
              <a:latin typeface="Arial" panose="020B0604020202020204" pitchFamily="34" charset="0"/>
              <a:cs typeface="Arial" panose="020B0604020202020204" pitchFamily="34" charset="0"/>
            </a:endParaRPr>
          </a:p>
        </p:txBody>
      </p:sp>
      <p:pic>
        <p:nvPicPr>
          <p:cNvPr id="5" name="Content Placeholder 3">
            <a:extLst>
              <a:ext uri="{FF2B5EF4-FFF2-40B4-BE49-F238E27FC236}">
                <a16:creationId xmlns:a16="http://schemas.microsoft.com/office/drawing/2014/main" id="{A82D0311-32AF-4351-94B8-EDA7DE74BC77}"/>
              </a:ext>
              <a:ext uri="{C183D7F6-B498-43B3-948B-1728B52AA6E4}">
                <adec:decorative xmlns:adec="http://schemas.microsoft.com/office/drawing/2017/decorative" val="1"/>
              </a:ext>
            </a:extLst>
          </p:cNvPr>
          <p:cNvPicPr>
            <a:picLocks noChangeAspect="1"/>
          </p:cNvPicPr>
          <p:nvPr/>
        </p:nvPicPr>
        <p:blipFill rotWithShape="1">
          <a:blip r:embed="rId3"/>
          <a:srcRect l="50577" t="13125" r="26523" b="11857"/>
          <a:stretch/>
        </p:blipFill>
        <p:spPr>
          <a:xfrm>
            <a:off x="8949083" y="3956422"/>
            <a:ext cx="2783369" cy="2699025"/>
          </a:xfrm>
          <a:prstGeom prst="ellipse">
            <a:avLst/>
          </a:prstGeom>
          <a:ln>
            <a:solidFill>
              <a:schemeClr val="tx1"/>
            </a:solidFill>
          </a:ln>
        </p:spPr>
      </p:pic>
    </p:spTree>
    <p:extLst>
      <p:ext uri="{BB962C8B-B14F-4D97-AF65-F5344CB8AC3E}">
        <p14:creationId xmlns:p14="http://schemas.microsoft.com/office/powerpoint/2010/main" val="12399178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CFE2A-6ECB-524A-B4DF-6377AC4B67DF}"/>
              </a:ext>
            </a:extLst>
          </p:cNvPr>
          <p:cNvSpPr>
            <a:spLocks noGrp="1"/>
          </p:cNvSpPr>
          <p:nvPr>
            <p:ph type="title"/>
          </p:nvPr>
        </p:nvSpPr>
        <p:spPr>
          <a:xfrm>
            <a:off x="904704" y="155448"/>
            <a:ext cx="10515600" cy="1325563"/>
          </a:xfrm>
        </p:spPr>
        <p:txBody>
          <a:bodyPr anchor="ctr">
            <a:noAutofit/>
          </a:bodyPr>
          <a:lstStyle/>
          <a:p>
            <a:r>
              <a:rPr lang="en-US" dirty="0">
                <a:latin typeface="Arial" panose="020B0604020202020204" pitchFamily="34" charset="0"/>
                <a:cs typeface="Arial" panose="020B0604020202020204" pitchFamily="34" charset="0"/>
              </a:rPr>
              <a:t>Customizing the </a:t>
            </a:r>
            <a:r>
              <a:rPr lang="en-US" i="1" dirty="0">
                <a:latin typeface="Arial" panose="020B0604020202020204" pitchFamily="34" charset="0"/>
                <a:cs typeface="Arial" panose="020B0604020202020204" pitchFamily="34" charset="0"/>
              </a:rPr>
              <a:t>Dietary Guidelines</a:t>
            </a:r>
            <a:r>
              <a:rPr lang="en-US" dirty="0">
                <a:latin typeface="Arial" panose="020B0604020202020204" pitchFamily="34" charset="0"/>
                <a:cs typeface="Arial" panose="020B0604020202020204" pitchFamily="34" charset="0"/>
              </a:rPr>
              <a:t> Framework: Protein Foods</a:t>
            </a:r>
          </a:p>
        </p:txBody>
      </p:sp>
      <p:sp>
        <p:nvSpPr>
          <p:cNvPr id="3" name="Content Placeholder 2">
            <a:extLst>
              <a:ext uri="{FF2B5EF4-FFF2-40B4-BE49-F238E27FC236}">
                <a16:creationId xmlns:a16="http://schemas.microsoft.com/office/drawing/2014/main" id="{ECF6BF7A-3C4A-ED41-A8E7-9F7E220D6869}"/>
              </a:ext>
            </a:extLst>
          </p:cNvPr>
          <p:cNvSpPr>
            <a:spLocks noGrp="1"/>
          </p:cNvSpPr>
          <p:nvPr>
            <p:ph idx="1"/>
          </p:nvPr>
        </p:nvSpPr>
        <p:spPr>
          <a:xfrm>
            <a:off x="1843548" y="1580068"/>
            <a:ext cx="6968613" cy="3345398"/>
          </a:xfrm>
        </p:spPr>
        <p:txBody>
          <a:bodyPr numCol="2" spcCol="182880">
            <a:noAutofit/>
          </a:bodyPr>
          <a:lstStyle/>
          <a:p>
            <a:pPr>
              <a:lnSpc>
                <a:spcPct val="100000"/>
              </a:lnSpc>
            </a:pPr>
            <a:r>
              <a:rPr lang="en-US" sz="1400" b="1" dirty="0">
                <a:solidFill>
                  <a:schemeClr val="tx1"/>
                </a:solidFill>
                <a:latin typeface="Arial" panose="020B0604020202020204" pitchFamily="34" charset="0"/>
                <a:ea typeface="Roboto" panose="02000000000000000000" pitchFamily="2" charset="0"/>
                <a:cs typeface="Arial" panose="020B0604020202020204" pitchFamily="34" charset="0"/>
              </a:rPr>
              <a:t>Meats, Poultry, Eggs: </a:t>
            </a:r>
            <a:r>
              <a:rPr lang="en-US" sz="1400" dirty="0">
                <a:solidFill>
                  <a:schemeClr val="tx1"/>
                </a:solidFill>
                <a:latin typeface="Arial" panose="020B0604020202020204" pitchFamily="34" charset="0"/>
                <a:cs typeface="Arial" panose="020B0604020202020204" pitchFamily="34" charset="0"/>
              </a:rPr>
              <a:t>Meats include beef, goat, lamb, pork, and game meat (e.g., bison, moose, elk, deer). Poultry includes chicken, Cornish hens, duck, game birds (e.g., ostrich, pheasant, and quail), goose, and turkey. Organ meats include chitterlings, giblets, gizzard, liver, sweetbreads, tongue, and tripe. Eggs include chicken eggs and other birds’ eggs. Meats and poultry should be lean or low-fat.</a:t>
            </a:r>
          </a:p>
          <a:p>
            <a:pPr>
              <a:lnSpc>
                <a:spcPct val="100000"/>
              </a:lnSpc>
            </a:pPr>
            <a:r>
              <a:rPr lang="en-US" sz="1400" b="1" dirty="0">
                <a:solidFill>
                  <a:schemeClr val="tx1"/>
                </a:solidFill>
                <a:latin typeface="Arial" panose="020B0604020202020204" pitchFamily="34" charset="0"/>
                <a:ea typeface="Roboto" panose="02000000000000000000" pitchFamily="2" charset="0"/>
                <a:cs typeface="Arial" panose="020B0604020202020204" pitchFamily="34" charset="0"/>
              </a:rPr>
              <a:t>Seafood: </a:t>
            </a:r>
            <a:r>
              <a:rPr lang="en-US" sz="1400" dirty="0">
                <a:solidFill>
                  <a:schemeClr val="tx1"/>
                </a:solidFill>
                <a:latin typeface="Arial" panose="020B0604020202020204" pitchFamily="34" charset="0"/>
                <a:cs typeface="Arial" panose="020B0604020202020204" pitchFamily="34" charset="0"/>
              </a:rPr>
              <a:t>Seafood examples that are lower in methylmercury include: anchovy, black sea bass, catfish, clams, cod, crab, crawfish, flounder, haddock, hake, herring, lobster, mullet, oyster, perch, pollock, salmon, sardine, scallop, shrimp, sole, squid, tilapia, freshwater trout, light tuna, and whiting. </a:t>
            </a:r>
          </a:p>
          <a:p>
            <a:pPr>
              <a:lnSpc>
                <a:spcPct val="100000"/>
              </a:lnSpc>
            </a:pPr>
            <a:r>
              <a:rPr lang="en-US" sz="1400" b="1" dirty="0">
                <a:solidFill>
                  <a:schemeClr val="tx1"/>
                </a:solidFill>
                <a:latin typeface="Arial" panose="020B0604020202020204" pitchFamily="34" charset="0"/>
                <a:ea typeface="Roboto" panose="02000000000000000000" pitchFamily="2" charset="0"/>
                <a:cs typeface="Arial" panose="020B0604020202020204" pitchFamily="34" charset="0"/>
              </a:rPr>
              <a:t>Nuts, Seeds, Soy Products: </a:t>
            </a:r>
            <a:r>
              <a:rPr lang="en-US" sz="1400" dirty="0">
                <a:solidFill>
                  <a:schemeClr val="tx1"/>
                </a:solidFill>
                <a:latin typeface="Arial" panose="020B0604020202020204" pitchFamily="34" charset="0"/>
                <a:cs typeface="Arial" panose="020B0604020202020204" pitchFamily="34" charset="0"/>
              </a:rPr>
              <a:t>Nuts and seeds include all nuts (tree nuts and peanuts), nut butters, seeds (e.g., chia, flax, pumpkin, sesame, and sunflower), and seed butters (e.g., sesame or tahini and sunflower). Soy includes tofu, tempeh, and products made from soy flour, soy protein isolate, and soy concentrate. Nuts should be unsalted.</a:t>
            </a:r>
          </a:p>
        </p:txBody>
      </p:sp>
      <p:grpSp>
        <p:nvGrpSpPr>
          <p:cNvPr id="11" name="Group 10" descr="&quot;  &quot;">
            <a:extLst>
              <a:ext uri="{FF2B5EF4-FFF2-40B4-BE49-F238E27FC236}">
                <a16:creationId xmlns:a16="http://schemas.microsoft.com/office/drawing/2014/main" id="{8E892433-F1B1-4CFB-9D91-A7975A2266A5}"/>
              </a:ext>
              <a:ext uri="{C183D7F6-B498-43B3-948B-1728B52AA6E4}">
                <adec:decorative xmlns:adec="http://schemas.microsoft.com/office/drawing/2017/decorative" val="1"/>
              </a:ext>
            </a:extLst>
          </p:cNvPr>
          <p:cNvGrpSpPr>
            <a:grpSpLocks noChangeAspect="1"/>
          </p:cNvGrpSpPr>
          <p:nvPr/>
        </p:nvGrpSpPr>
        <p:grpSpPr>
          <a:xfrm>
            <a:off x="9156192" y="1699973"/>
            <a:ext cx="3035808" cy="4237305"/>
            <a:chOff x="9690100" y="1618488"/>
            <a:chExt cx="2501900" cy="3486912"/>
          </a:xfrm>
        </p:grpSpPr>
        <p:pic>
          <p:nvPicPr>
            <p:cNvPr id="12" name="Picture 11" descr="&quot;  &quot;">
              <a:extLst>
                <a:ext uri="{FF2B5EF4-FFF2-40B4-BE49-F238E27FC236}">
                  <a16:creationId xmlns:a16="http://schemas.microsoft.com/office/drawing/2014/main" id="{71F43A56-EDC8-448D-965A-C2FA4D728BE8}"/>
                </a:ext>
              </a:extLst>
            </p:cNvPr>
            <p:cNvPicPr>
              <a:picLocks noChangeAspect="1"/>
            </p:cNvPicPr>
            <p:nvPr/>
          </p:nvPicPr>
          <p:blipFill>
            <a:blip r:embed="rId3"/>
            <a:stretch>
              <a:fillRect/>
            </a:stretch>
          </p:blipFill>
          <p:spPr>
            <a:xfrm>
              <a:off x="9690100" y="1618488"/>
              <a:ext cx="2501900" cy="1676400"/>
            </a:xfrm>
            <a:prstGeom prst="rect">
              <a:avLst/>
            </a:prstGeom>
          </p:spPr>
        </p:pic>
        <p:pic>
          <p:nvPicPr>
            <p:cNvPr id="13" name="Picture 12" descr="&quot;  &quot;">
              <a:extLst>
                <a:ext uri="{FF2B5EF4-FFF2-40B4-BE49-F238E27FC236}">
                  <a16:creationId xmlns:a16="http://schemas.microsoft.com/office/drawing/2014/main" id="{0A87F869-40F6-4190-9C61-C6333CB2CD02}"/>
                </a:ext>
              </a:extLst>
            </p:cNvPr>
            <p:cNvPicPr>
              <a:picLocks noChangeAspect="1"/>
            </p:cNvPicPr>
            <p:nvPr/>
          </p:nvPicPr>
          <p:blipFill>
            <a:blip r:embed="rId4"/>
            <a:stretch>
              <a:fillRect/>
            </a:stretch>
          </p:blipFill>
          <p:spPr>
            <a:xfrm>
              <a:off x="9690100" y="3429000"/>
              <a:ext cx="2501900" cy="1676400"/>
            </a:xfrm>
            <a:prstGeom prst="rect">
              <a:avLst/>
            </a:prstGeom>
          </p:spPr>
        </p:pic>
      </p:grpSp>
      <p:pic>
        <p:nvPicPr>
          <p:cNvPr id="14" name="Picture 13" descr="&quot;  &quot;">
            <a:extLst>
              <a:ext uri="{FF2B5EF4-FFF2-40B4-BE49-F238E27FC236}">
                <a16:creationId xmlns:a16="http://schemas.microsoft.com/office/drawing/2014/main" id="{8E0E0E53-CEDE-41B4-9280-A25C11BFBDB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6749" y="1618487"/>
            <a:ext cx="687097" cy="1054101"/>
          </a:xfrm>
          <a:prstGeom prst="rect">
            <a:avLst/>
          </a:prstGeom>
        </p:spPr>
      </p:pic>
    </p:spTree>
    <p:extLst>
      <p:ext uri="{BB962C8B-B14F-4D97-AF65-F5344CB8AC3E}">
        <p14:creationId xmlns:p14="http://schemas.microsoft.com/office/powerpoint/2010/main" val="21444658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CA64DC-A652-4748-A96C-F59D5AB64217}"/>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Making Healthy Choices: One Day At a Time Breakfast</a:t>
            </a:r>
          </a:p>
        </p:txBody>
      </p:sp>
      <p:sp>
        <p:nvSpPr>
          <p:cNvPr id="5" name="Content Placeholder 4">
            <a:extLst>
              <a:ext uri="{FF2B5EF4-FFF2-40B4-BE49-F238E27FC236}">
                <a16:creationId xmlns:a16="http://schemas.microsoft.com/office/drawing/2014/main" id="{FE8431B1-A3A3-C741-BC57-F06D11079574}"/>
              </a:ext>
            </a:extLst>
          </p:cNvPr>
          <p:cNvSpPr>
            <a:spLocks noGrp="1"/>
          </p:cNvSpPr>
          <p:nvPr>
            <p:ph idx="1"/>
          </p:nvPr>
        </p:nvSpPr>
        <p:spPr>
          <a:xfrm>
            <a:off x="937263" y="1253331"/>
            <a:ext cx="10450481" cy="4351338"/>
          </a:xfrm>
        </p:spPr>
        <p:txBody>
          <a:bodyPr>
            <a:noAutofit/>
          </a:bodyPr>
          <a:lstStyle/>
          <a:p>
            <a:pPr marL="0" indent="0">
              <a:lnSpc>
                <a:spcPct val="100000"/>
              </a:lnSpc>
              <a:buNone/>
            </a:pPr>
            <a:r>
              <a:rPr lang="en-US" sz="1200" dirty="0">
                <a:solidFill>
                  <a:schemeClr val="tx1"/>
                </a:solidFill>
                <a:latin typeface="Arial" panose="020B0604020202020204" pitchFamily="34" charset="0"/>
                <a:cs typeface="Arial" panose="020B0604020202020204" pitchFamily="34" charset="0"/>
              </a:rPr>
              <a:t>Small changes to more nutrient-dense, single food and beverage choices that, when combined, become a nutrient-dense meal, can lead to a whole day made up of nutrient-dense meals and snacks. The following example, which comes in under 2,000 calories, shows how people can make thoughtful choices that meet their food group needs, stay within limits, and, importantly, that they can enjoy. </a:t>
            </a:r>
          </a:p>
          <a:p>
            <a:pPr marL="0" indent="0">
              <a:lnSpc>
                <a:spcPct val="100000"/>
              </a:lnSpc>
              <a:buNone/>
            </a:pPr>
            <a:endParaRPr lang="en-US" sz="1200" dirty="0"/>
          </a:p>
        </p:txBody>
      </p:sp>
      <p:sp>
        <p:nvSpPr>
          <p:cNvPr id="10" name="Content Placeholder 4">
            <a:extLst>
              <a:ext uri="{FF2B5EF4-FFF2-40B4-BE49-F238E27FC236}">
                <a16:creationId xmlns:a16="http://schemas.microsoft.com/office/drawing/2014/main" id="{75AA2B96-FFB9-AE42-B05D-216C84907C21}"/>
              </a:ext>
            </a:extLst>
          </p:cNvPr>
          <p:cNvSpPr txBox="1">
            <a:spLocks/>
          </p:cNvSpPr>
          <p:nvPr/>
        </p:nvSpPr>
        <p:spPr>
          <a:xfrm>
            <a:off x="6904113" y="1930588"/>
            <a:ext cx="4937413" cy="40892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Breakfast</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Total calories: 375</a:t>
            </a:r>
          </a:p>
          <a:p>
            <a:pPr marL="228600" marR="0" lvl="0" indent="-22860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Banana-Walnut Overnight Oats (350 calories):</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Oats (½ cup raw)</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Low-fat, plain Greek yogurt (¼ cup)</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Fat-free milk (¼ cup)</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Banana (½ banana)</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Walnuts (4 nuts)</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Honey (1 tsp)</a:t>
            </a:r>
          </a:p>
          <a:p>
            <a:pPr marL="228600" marR="0" lvl="0" indent="-22860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Coffee (25 calories):</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Coffee (1 cup)</a:t>
            </a:r>
          </a:p>
          <a:p>
            <a:pPr marL="685800" marR="0" lvl="1" indent="-228600" algn="l" defTabSz="914400" rtl="0" eaLnBrk="1" fontAlgn="auto" latinLnBrk="0" hangingPunct="1">
              <a:lnSpc>
                <a:spcPct val="10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Fat-free milk (¼ cup</a:t>
            </a:r>
            <a:r>
              <a:rPr kumimoji="0" lang="en-US" sz="2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4144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7" name="Picture 6" descr="&quot;  &quot;">
            <a:extLst>
              <a:ext uri="{FF2B5EF4-FFF2-40B4-BE49-F238E27FC236}">
                <a16:creationId xmlns:a16="http://schemas.microsoft.com/office/drawing/2014/main" id="{691E0B5D-8417-E64B-B793-4BAAE26EA9D9}"/>
              </a:ext>
            </a:extLst>
          </p:cNvPr>
          <p:cNvPicPr>
            <a:picLocks noChangeAspect="1"/>
          </p:cNvPicPr>
          <p:nvPr/>
        </p:nvPicPr>
        <p:blipFill>
          <a:blip r:embed="rId3"/>
          <a:stretch>
            <a:fillRect/>
          </a:stretch>
        </p:blipFill>
        <p:spPr>
          <a:xfrm>
            <a:off x="937263" y="1928393"/>
            <a:ext cx="5882136" cy="4250005"/>
          </a:xfrm>
          <a:prstGeom prst="rect">
            <a:avLst/>
          </a:prstGeom>
        </p:spPr>
      </p:pic>
    </p:spTree>
    <p:extLst>
      <p:ext uri="{BB962C8B-B14F-4D97-AF65-F5344CB8AC3E}">
        <p14:creationId xmlns:p14="http://schemas.microsoft.com/office/powerpoint/2010/main" val="23225049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A27ED5EA-1A57-134D-934F-B8DB76644E5F}"/>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Making Healthy Choices: One Day At a Time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Lunch</a:t>
            </a:r>
          </a:p>
        </p:txBody>
      </p:sp>
      <p:sp>
        <p:nvSpPr>
          <p:cNvPr id="22" name="Content Placeholder 4">
            <a:extLst>
              <a:ext uri="{FF2B5EF4-FFF2-40B4-BE49-F238E27FC236}">
                <a16:creationId xmlns:a16="http://schemas.microsoft.com/office/drawing/2014/main" id="{C4695E11-A8D0-F54B-BB37-9EF8DE0D168E}"/>
              </a:ext>
            </a:extLst>
          </p:cNvPr>
          <p:cNvSpPr>
            <a:spLocks noGrp="1"/>
          </p:cNvSpPr>
          <p:nvPr>
            <p:ph idx="1"/>
          </p:nvPr>
        </p:nvSpPr>
        <p:spPr>
          <a:xfrm>
            <a:off x="929484" y="1253331"/>
            <a:ext cx="10450481" cy="4351338"/>
          </a:xfrm>
        </p:spPr>
        <p:txBody>
          <a:bodyPr>
            <a:noAutofit/>
          </a:bodyPr>
          <a:lstStyle/>
          <a:p>
            <a:pPr marL="0" indent="0">
              <a:lnSpc>
                <a:spcPct val="100000"/>
              </a:lnSpc>
              <a:buNone/>
            </a:pPr>
            <a:r>
              <a:rPr lang="en-US" sz="1200" dirty="0">
                <a:solidFill>
                  <a:schemeClr val="tx1"/>
                </a:solidFill>
                <a:latin typeface="Arial" panose="020B0604020202020204" pitchFamily="34" charset="0"/>
                <a:cs typeface="Arial" panose="020B0604020202020204" pitchFamily="34" charset="0"/>
              </a:rPr>
              <a:t>Small changes to more nutrient-dense, single food and beverage choices that, when combined, become a nutrient-dense meal, can lead to a whole day made up of nutrient-dense meals and snacks. The following example, which comes in under 2,000 calories, shows how people can make thoughtful choices that meet their food group needs, stay within limits, and, importantly, that they can enjoy. </a:t>
            </a:r>
          </a:p>
          <a:p>
            <a:pPr marL="0" indent="0">
              <a:lnSpc>
                <a:spcPct val="100000"/>
              </a:lnSpc>
              <a:buNone/>
            </a:pPr>
            <a:endParaRPr lang="en-US" sz="1200" dirty="0"/>
          </a:p>
        </p:txBody>
      </p:sp>
      <p:sp>
        <p:nvSpPr>
          <p:cNvPr id="10" name="Content Placeholder 4">
            <a:extLst>
              <a:ext uri="{FF2B5EF4-FFF2-40B4-BE49-F238E27FC236}">
                <a16:creationId xmlns:a16="http://schemas.microsoft.com/office/drawing/2014/main" id="{75AA2B96-FFB9-AE42-B05D-216C84907C21}"/>
              </a:ext>
            </a:extLst>
          </p:cNvPr>
          <p:cNvSpPr txBox="1">
            <a:spLocks/>
          </p:cNvSpPr>
          <p:nvPr/>
        </p:nvSpPr>
        <p:spPr>
          <a:xfrm>
            <a:off x="6990532" y="2005510"/>
            <a:ext cx="4937413" cy="41685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Lunch</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Total calories: 715</a:t>
            </a:r>
          </a:p>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Chicken Burrito Bowl (710 calories)</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Brown rice (1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Romaine lettuce (½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Black beans, low sodium (⅓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Grilled chicken with spice rub (2 ounces)</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Grilled vegetables (⅓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Sliced avocado (5 slices)</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Fresh salsa/</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pico</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de </a:t>
            </a:r>
            <a:r>
              <a:rPr kumimoji="0" lang="en-US" sz="1600" b="0" i="0" u="none" strike="noStrike" kern="1200" cap="none" spc="0" normalizeH="0" baseline="0" noProof="0" dirty="0" err="1">
                <a:ln>
                  <a:noFill/>
                </a:ln>
                <a:solidFill>
                  <a:schemeClr val="tx1"/>
                </a:solidFill>
                <a:effectLst/>
                <a:uLnTx/>
                <a:uFillTx/>
                <a:latin typeface="Arial" panose="020B0604020202020204" pitchFamily="34" charset="0"/>
                <a:cs typeface="Arial" panose="020B0604020202020204" pitchFamily="34" charset="0"/>
              </a:rPr>
              <a:t>gallo</a:t>
            </a: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 (¼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Reduced-fat cheese (⅓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Jalapeño (5 slices)</a:t>
            </a:r>
          </a:p>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Iced Tea, No Sugar (16 ounces) (5 calories)</a:t>
            </a:r>
          </a:p>
        </p:txBody>
      </p:sp>
      <p:pic>
        <p:nvPicPr>
          <p:cNvPr id="3" name="Picture 2" descr="&quot;  &quot;">
            <a:extLst>
              <a:ext uri="{FF2B5EF4-FFF2-40B4-BE49-F238E27FC236}">
                <a16:creationId xmlns:a16="http://schemas.microsoft.com/office/drawing/2014/main" id="{F74691A3-4AE3-A943-9AC5-29E03A0B0A5C}"/>
              </a:ext>
            </a:extLst>
          </p:cNvPr>
          <p:cNvPicPr>
            <a:picLocks noChangeAspect="1"/>
          </p:cNvPicPr>
          <p:nvPr/>
        </p:nvPicPr>
        <p:blipFill>
          <a:blip r:embed="rId3"/>
          <a:stretch>
            <a:fillRect/>
          </a:stretch>
        </p:blipFill>
        <p:spPr>
          <a:xfrm>
            <a:off x="974476" y="2005510"/>
            <a:ext cx="5767518" cy="4168524"/>
          </a:xfrm>
          <a:prstGeom prst="rect">
            <a:avLst/>
          </a:prstGeom>
        </p:spPr>
      </p:pic>
    </p:spTree>
    <p:extLst>
      <p:ext uri="{BB962C8B-B14F-4D97-AF65-F5344CB8AC3E}">
        <p14:creationId xmlns:p14="http://schemas.microsoft.com/office/powerpoint/2010/main" val="370749246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2A7AC37B-5622-0445-8479-07ED31DA7D40}"/>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Making Healthy Choices: One Day At a Time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Dinner</a:t>
            </a:r>
          </a:p>
        </p:txBody>
      </p:sp>
      <p:sp>
        <p:nvSpPr>
          <p:cNvPr id="22" name="Content Placeholder 4">
            <a:extLst>
              <a:ext uri="{FF2B5EF4-FFF2-40B4-BE49-F238E27FC236}">
                <a16:creationId xmlns:a16="http://schemas.microsoft.com/office/drawing/2014/main" id="{5A748D4F-4F32-D842-8752-A2D2C2E554AA}"/>
              </a:ext>
            </a:extLst>
          </p:cNvPr>
          <p:cNvSpPr>
            <a:spLocks noGrp="1"/>
          </p:cNvSpPr>
          <p:nvPr>
            <p:ph idx="1"/>
          </p:nvPr>
        </p:nvSpPr>
        <p:spPr>
          <a:xfrm>
            <a:off x="937263" y="1253331"/>
            <a:ext cx="10450481" cy="4351338"/>
          </a:xfrm>
        </p:spPr>
        <p:txBody>
          <a:bodyPr>
            <a:noAutofit/>
          </a:bodyPr>
          <a:lstStyle/>
          <a:p>
            <a:pPr marL="0" indent="0">
              <a:lnSpc>
                <a:spcPct val="100000"/>
              </a:lnSpc>
              <a:buNone/>
            </a:pPr>
            <a:r>
              <a:rPr lang="en-US" sz="1200" dirty="0">
                <a:solidFill>
                  <a:schemeClr val="tx1"/>
                </a:solidFill>
                <a:latin typeface="Arial" panose="020B0604020202020204" pitchFamily="34" charset="0"/>
                <a:cs typeface="Arial" panose="020B0604020202020204" pitchFamily="34" charset="0"/>
              </a:rPr>
              <a:t>Small changes to more nutrient-dense, single food and beverage choices that, when combined, become a nutrient-dense meal, can lead to a whole day made up of nutrient-dense meals and snacks. The following example, which comes in under 2,000 calories, shows how people can make thoughtful choices that meet their food group needs, stay within limits, and, importantly, that they can enjoy. </a:t>
            </a:r>
          </a:p>
          <a:p>
            <a:pPr marL="0" indent="0">
              <a:lnSpc>
                <a:spcPct val="100000"/>
              </a:lnSpc>
              <a:buNone/>
            </a:pPr>
            <a:endParaRPr lang="en-US" sz="1200" dirty="0"/>
          </a:p>
        </p:txBody>
      </p:sp>
      <p:sp>
        <p:nvSpPr>
          <p:cNvPr id="10" name="Content Placeholder 4">
            <a:extLst>
              <a:ext uri="{FF2B5EF4-FFF2-40B4-BE49-F238E27FC236}">
                <a16:creationId xmlns:a16="http://schemas.microsoft.com/office/drawing/2014/main" id="{75AA2B96-FFB9-AE42-B05D-216C84907C21}"/>
              </a:ext>
            </a:extLst>
          </p:cNvPr>
          <p:cNvSpPr txBox="1">
            <a:spLocks/>
          </p:cNvSpPr>
          <p:nvPr/>
        </p:nvSpPr>
        <p:spPr>
          <a:xfrm>
            <a:off x="6904113" y="2081634"/>
            <a:ext cx="4937413" cy="38768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Dinner</a:t>
            </a:r>
            <a:endPar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Total calories: 375</a:t>
            </a:r>
          </a:p>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Oven-Roasted Tilapia and Vegetables With Pasta </a:t>
            </a:r>
            <a:b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(510 calories)</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Tilapia (4 ounces)</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Broccoli (½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Carrots (⅓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Summer squash (⅓ cup)</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Pasta (¾ cup cooked)</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Garlic-herb oil (1 Tbsp) </a:t>
            </a:r>
          </a:p>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Orange (1 medium) (75 calories)</a:t>
            </a:r>
          </a:p>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Roboto" panose="02000000000000000000" pitchFamily="2" charset="0"/>
                <a:cs typeface="Arial" panose="020B0604020202020204" pitchFamily="34" charset="0"/>
              </a:rPr>
              <a:t>Sparkling Water (8 ounces) (0 calories)</a:t>
            </a:r>
          </a:p>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endParaRPr kumimoji="0" lang="en-US" sz="2000" b="0" i="0" u="none" strike="noStrike" kern="1200" cap="none" spc="0" normalizeH="0" baseline="0" noProof="0" dirty="0">
              <a:ln>
                <a:noFill/>
              </a:ln>
              <a:solidFill>
                <a:srgbClr val="4144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3" name="Picture 2" descr="&quot;  &quot;">
            <a:extLst>
              <a:ext uri="{FF2B5EF4-FFF2-40B4-BE49-F238E27FC236}">
                <a16:creationId xmlns:a16="http://schemas.microsoft.com/office/drawing/2014/main" id="{498B05B0-AA06-B34E-8055-7CB69ABDF7A2}"/>
              </a:ext>
            </a:extLst>
          </p:cNvPr>
          <p:cNvPicPr>
            <a:picLocks noChangeAspect="1"/>
          </p:cNvPicPr>
          <p:nvPr/>
        </p:nvPicPr>
        <p:blipFill>
          <a:blip r:embed="rId3"/>
          <a:stretch>
            <a:fillRect/>
          </a:stretch>
        </p:blipFill>
        <p:spPr>
          <a:xfrm>
            <a:off x="1018868" y="2081634"/>
            <a:ext cx="5603039" cy="4046211"/>
          </a:xfrm>
          <a:prstGeom prst="rect">
            <a:avLst/>
          </a:prstGeom>
        </p:spPr>
      </p:pic>
    </p:spTree>
    <p:extLst>
      <p:ext uri="{BB962C8B-B14F-4D97-AF65-F5344CB8AC3E}">
        <p14:creationId xmlns:p14="http://schemas.microsoft.com/office/powerpoint/2010/main" val="31404882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3">
            <a:extLst>
              <a:ext uri="{FF2B5EF4-FFF2-40B4-BE49-F238E27FC236}">
                <a16:creationId xmlns:a16="http://schemas.microsoft.com/office/drawing/2014/main" id="{EFF1309D-DE2E-BA48-9233-4B5E3E5FA9BA}"/>
              </a:ext>
            </a:extLst>
          </p:cNvPr>
          <p:cNvSpPr>
            <a:spLocks noGrp="1"/>
          </p:cNvSpPr>
          <p:nvPr>
            <p:ph type="title"/>
          </p:nvPr>
        </p:nvSpPr>
        <p:spPr/>
        <p:txBody>
          <a:bodyPr>
            <a:noAutofit/>
          </a:bodyPr>
          <a:lstStyle/>
          <a:p>
            <a:r>
              <a:rPr lang="en-US" dirty="0">
                <a:latin typeface="Arial" panose="020B0604020202020204" pitchFamily="34" charset="0"/>
                <a:cs typeface="Arial" panose="020B0604020202020204" pitchFamily="34" charset="0"/>
              </a:rPr>
              <a:t>Making Healthy Choices: One Day At a Time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Snacks</a:t>
            </a:r>
          </a:p>
        </p:txBody>
      </p:sp>
      <p:sp>
        <p:nvSpPr>
          <p:cNvPr id="25" name="Content Placeholder 4">
            <a:extLst>
              <a:ext uri="{FF2B5EF4-FFF2-40B4-BE49-F238E27FC236}">
                <a16:creationId xmlns:a16="http://schemas.microsoft.com/office/drawing/2014/main" id="{4E0EFED2-6462-6F4A-AD09-83BC29A95CC2}"/>
              </a:ext>
            </a:extLst>
          </p:cNvPr>
          <p:cNvSpPr>
            <a:spLocks noGrp="1"/>
          </p:cNvSpPr>
          <p:nvPr>
            <p:ph idx="1"/>
          </p:nvPr>
        </p:nvSpPr>
        <p:spPr>
          <a:xfrm>
            <a:off x="902942" y="1253331"/>
            <a:ext cx="10450481" cy="4351338"/>
          </a:xfrm>
        </p:spPr>
        <p:txBody>
          <a:bodyPr>
            <a:noAutofit/>
          </a:bodyPr>
          <a:lstStyle/>
          <a:p>
            <a:pPr marL="0" indent="0">
              <a:lnSpc>
                <a:spcPct val="100000"/>
              </a:lnSpc>
              <a:buNone/>
            </a:pPr>
            <a:r>
              <a:rPr lang="en-US" sz="1200" dirty="0">
                <a:solidFill>
                  <a:schemeClr val="tx1"/>
                </a:solidFill>
                <a:latin typeface="Arial" panose="020B0604020202020204" pitchFamily="34" charset="0"/>
                <a:cs typeface="Arial" panose="020B0604020202020204" pitchFamily="34" charset="0"/>
              </a:rPr>
              <a:t>Small changes to more nutrient-dense, single food and beverage choices that, when combined, become a nutrient-dense meal, can lead to a whole day made up of nutrient-dense meals and snacks. The following example, which comes in under 2,000 calories, shows how people can make thoughtful choices that meet their food group needs, stay within limits, and, importantly, that they can enjoy. </a:t>
            </a:r>
          </a:p>
          <a:p>
            <a:pPr marL="0" indent="0">
              <a:lnSpc>
                <a:spcPct val="100000"/>
              </a:lnSpc>
              <a:buNone/>
            </a:pPr>
            <a:endParaRPr lang="en-US" sz="1200" dirty="0"/>
          </a:p>
        </p:txBody>
      </p:sp>
      <p:sp>
        <p:nvSpPr>
          <p:cNvPr id="10" name="Content Placeholder 4">
            <a:extLst>
              <a:ext uri="{FF2B5EF4-FFF2-40B4-BE49-F238E27FC236}">
                <a16:creationId xmlns:a16="http://schemas.microsoft.com/office/drawing/2014/main" id="{75AA2B96-FFB9-AE42-B05D-216C84907C21}"/>
              </a:ext>
            </a:extLst>
          </p:cNvPr>
          <p:cNvSpPr txBox="1">
            <a:spLocks/>
          </p:cNvSpPr>
          <p:nvPr/>
        </p:nvSpPr>
        <p:spPr>
          <a:xfrm>
            <a:off x="6904113" y="2060595"/>
            <a:ext cx="4937413" cy="42683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rgbClr val="414444"/>
                </a:solidFill>
                <a:effectLst/>
                <a:uLnTx/>
                <a:uFillTx/>
                <a:latin typeface="Arial" panose="020B0604020202020204" pitchFamily="34" charset="0"/>
                <a:ea typeface="Roboto" panose="02000000000000000000" pitchFamily="2" charset="0"/>
                <a:cs typeface="Arial" panose="020B0604020202020204" pitchFamily="34" charset="0"/>
              </a:rPr>
              <a:t>Snacks</a:t>
            </a:r>
          </a:p>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600" b="1" i="0" u="none" strike="noStrike" kern="1200" cap="none" spc="0" normalizeH="0" baseline="0" noProof="0" dirty="0">
                <a:ln>
                  <a:noFill/>
                </a:ln>
                <a:solidFill>
                  <a:srgbClr val="414444"/>
                </a:solidFill>
                <a:effectLst/>
                <a:uLnTx/>
                <a:uFillTx/>
                <a:latin typeface="Arial" panose="020B0604020202020204" pitchFamily="34" charset="0"/>
                <a:ea typeface="Roboto" panose="02000000000000000000" pitchFamily="2" charset="0"/>
                <a:cs typeface="Arial" panose="020B0604020202020204" pitchFamily="34" charset="0"/>
              </a:rPr>
              <a:t>Total calories: 375</a:t>
            </a:r>
          </a:p>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414444"/>
                </a:solidFill>
                <a:effectLst/>
                <a:uLnTx/>
                <a:uFillTx/>
                <a:latin typeface="Arial" panose="020B0604020202020204" pitchFamily="34" charset="0"/>
                <a:ea typeface="Roboto" panose="02000000000000000000" pitchFamily="2" charset="0"/>
                <a:cs typeface="Arial" panose="020B0604020202020204" pitchFamily="34" charset="0"/>
              </a:rPr>
              <a:t>Air-Popped Popcorn (2 cups) (60 calories)</a:t>
            </a:r>
          </a:p>
          <a:p>
            <a:pPr marL="228600" marR="0" lvl="0" indent="-228600" algn="l" defTabSz="914400" rtl="0" eaLnBrk="1" fontAlgn="auto" latinLnBrk="0" hangingPunct="1">
              <a:lnSpc>
                <a:spcPct val="90000"/>
              </a:lnSpc>
              <a:spcBef>
                <a:spcPts val="1000"/>
              </a:spcBef>
              <a:spcAft>
                <a:spcPts val="0"/>
              </a:spcAft>
              <a:buClr>
                <a:srgbClr val="F17442"/>
              </a:buClr>
              <a:buSzTx/>
              <a:buFont typeface="Arial" panose="020B0604020202020204" pitchFamily="34" charset="0"/>
              <a:buChar char="•"/>
              <a:tabLst/>
              <a:defRPr/>
            </a:pPr>
            <a:r>
              <a:rPr kumimoji="0" lang="en-US" sz="1600" b="1" i="0" u="none" strike="noStrike" kern="1200" cap="none" spc="0" normalizeH="0" baseline="0" noProof="0" dirty="0">
                <a:ln>
                  <a:noFill/>
                </a:ln>
                <a:solidFill>
                  <a:srgbClr val="414444"/>
                </a:solidFill>
                <a:effectLst/>
                <a:uLnTx/>
                <a:uFillTx/>
                <a:latin typeface="Arial" panose="020B0604020202020204" pitchFamily="34" charset="0"/>
                <a:ea typeface="Roboto" panose="02000000000000000000" pitchFamily="2" charset="0"/>
                <a:cs typeface="Arial" panose="020B0604020202020204" pitchFamily="34" charset="0"/>
              </a:rPr>
              <a:t>Yogurt and Peaches (240 calories)</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rgbClr val="414444"/>
                </a:solidFill>
                <a:effectLst/>
                <a:uLnTx/>
                <a:uFillTx/>
                <a:latin typeface="Arial" panose="020B0604020202020204" pitchFamily="34" charset="0"/>
                <a:cs typeface="Arial" panose="020B0604020202020204" pitchFamily="34" charset="0"/>
              </a:rPr>
              <a:t>Plain, low-fat Greek yogurt </a:t>
            </a:r>
            <a:br>
              <a:rPr kumimoji="0" lang="en-US" sz="1600" b="0" i="0" u="none" strike="noStrike" kern="1200" cap="none" spc="0" normalizeH="0" baseline="0" noProof="0" dirty="0">
                <a:ln>
                  <a:noFill/>
                </a:ln>
                <a:solidFill>
                  <a:srgbClr val="414444"/>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414444"/>
                </a:solidFill>
                <a:effectLst/>
                <a:uLnTx/>
                <a:uFillTx/>
                <a:latin typeface="Arial" panose="020B0604020202020204" pitchFamily="34" charset="0"/>
                <a:cs typeface="Arial" panose="020B0604020202020204" pitchFamily="34" charset="0"/>
              </a:rPr>
              <a:t>(1 cup yogurt)</a:t>
            </a:r>
          </a:p>
          <a:p>
            <a:pPr marL="685800" marR="0" lvl="1" indent="-228600" algn="l" defTabSz="914400" rtl="0" eaLnBrk="1" fontAlgn="auto" latinLnBrk="0" hangingPunct="1">
              <a:lnSpc>
                <a:spcPct val="90000"/>
              </a:lnSpc>
              <a:spcBef>
                <a:spcPts val="500"/>
              </a:spcBef>
              <a:spcAft>
                <a:spcPts val="0"/>
              </a:spcAft>
              <a:buClr>
                <a:srgbClr val="F17442"/>
              </a:buClr>
              <a:buSzTx/>
              <a:buFont typeface="System Font Regular"/>
              <a:buChar char="»"/>
              <a:tabLst/>
              <a:defRPr/>
            </a:pPr>
            <a:r>
              <a:rPr kumimoji="0" lang="en-US" sz="1600" b="0" i="0" u="none" strike="noStrike" kern="1200" cap="none" spc="0" normalizeH="0" baseline="0" noProof="0" dirty="0">
                <a:ln>
                  <a:noFill/>
                </a:ln>
                <a:solidFill>
                  <a:srgbClr val="414444"/>
                </a:solidFill>
                <a:effectLst/>
                <a:uLnTx/>
                <a:uFillTx/>
                <a:latin typeface="Arial" panose="020B0604020202020204" pitchFamily="34" charset="0"/>
                <a:cs typeface="Arial" panose="020B0604020202020204" pitchFamily="34" charset="0"/>
              </a:rPr>
              <a:t>Canned peaches packed in 100% juice </a:t>
            </a:r>
            <a:br>
              <a:rPr kumimoji="0" lang="en-US" sz="1600" b="0" i="0" u="none" strike="noStrike" kern="1200" cap="none" spc="0" normalizeH="0" baseline="0" noProof="0" dirty="0">
                <a:ln>
                  <a:noFill/>
                </a:ln>
                <a:solidFill>
                  <a:srgbClr val="414444"/>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414444"/>
                </a:solidFill>
                <a:effectLst/>
                <a:uLnTx/>
                <a:uFillTx/>
                <a:latin typeface="Arial" panose="020B0604020202020204" pitchFamily="34" charset="0"/>
                <a:cs typeface="Arial" panose="020B0604020202020204" pitchFamily="34" charset="0"/>
              </a:rPr>
              <a:t>(½ cup)</a:t>
            </a:r>
          </a:p>
        </p:txBody>
      </p:sp>
      <p:grpSp>
        <p:nvGrpSpPr>
          <p:cNvPr id="26" name="Group 25" descr="&quot;  &quot;">
            <a:extLst>
              <a:ext uri="{FF2B5EF4-FFF2-40B4-BE49-F238E27FC236}">
                <a16:creationId xmlns:a16="http://schemas.microsoft.com/office/drawing/2014/main" id="{4F0E2A09-C65F-DD43-876D-A710F35C6974}"/>
              </a:ext>
            </a:extLst>
          </p:cNvPr>
          <p:cNvGrpSpPr/>
          <p:nvPr/>
        </p:nvGrpSpPr>
        <p:grpSpPr>
          <a:xfrm>
            <a:off x="962460" y="2060595"/>
            <a:ext cx="5711296" cy="4053602"/>
            <a:chOff x="1006610" y="1963058"/>
            <a:chExt cx="5882136" cy="4234680"/>
          </a:xfrm>
        </p:grpSpPr>
        <p:pic>
          <p:nvPicPr>
            <p:cNvPr id="3" name="Picture 2" descr="&quot;  &quot;">
              <a:extLst>
                <a:ext uri="{FF2B5EF4-FFF2-40B4-BE49-F238E27FC236}">
                  <a16:creationId xmlns:a16="http://schemas.microsoft.com/office/drawing/2014/main" id="{21B4FFC3-A45A-BA46-AEE2-8CC55A49E86E}"/>
                </a:ext>
              </a:extLst>
            </p:cNvPr>
            <p:cNvPicPr>
              <a:picLocks noChangeAspect="1"/>
            </p:cNvPicPr>
            <p:nvPr/>
          </p:nvPicPr>
          <p:blipFill rotWithShape="1">
            <a:blip r:embed="rId2"/>
            <a:srcRect b="3024"/>
            <a:stretch/>
          </p:blipFill>
          <p:spPr>
            <a:xfrm>
              <a:off x="3955501" y="1967214"/>
              <a:ext cx="2933245" cy="4230524"/>
            </a:xfrm>
            <a:prstGeom prst="rect">
              <a:avLst/>
            </a:prstGeom>
          </p:spPr>
        </p:pic>
        <p:pic>
          <p:nvPicPr>
            <p:cNvPr id="9" name="Picture 8" descr="&quot;  &quot;">
              <a:extLst>
                <a:ext uri="{FF2B5EF4-FFF2-40B4-BE49-F238E27FC236}">
                  <a16:creationId xmlns:a16="http://schemas.microsoft.com/office/drawing/2014/main" id="{D0686F0C-85D8-404B-94E6-2FAAE0878907}"/>
                </a:ext>
              </a:extLst>
            </p:cNvPr>
            <p:cNvPicPr>
              <a:picLocks noChangeAspect="1"/>
            </p:cNvPicPr>
            <p:nvPr/>
          </p:nvPicPr>
          <p:blipFill rotWithShape="1">
            <a:blip r:embed="rId3"/>
            <a:srcRect b="3024"/>
            <a:stretch/>
          </p:blipFill>
          <p:spPr>
            <a:xfrm>
              <a:off x="1006610" y="1963058"/>
              <a:ext cx="2919374" cy="4230524"/>
            </a:xfrm>
            <a:prstGeom prst="rect">
              <a:avLst/>
            </a:prstGeom>
          </p:spPr>
        </p:pic>
      </p:grpSp>
    </p:spTree>
    <p:extLst>
      <p:ext uri="{BB962C8B-B14F-4D97-AF65-F5344CB8AC3E}">
        <p14:creationId xmlns:p14="http://schemas.microsoft.com/office/powerpoint/2010/main" val="8954373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3FBFB"/>
        </a:solidFill>
        <a:effectLst/>
      </p:bgPr>
    </p:bg>
    <p:spTree>
      <p:nvGrpSpPr>
        <p:cNvPr id="1" name=""/>
        <p:cNvGrpSpPr/>
        <p:nvPr/>
      </p:nvGrpSpPr>
      <p:grpSpPr>
        <a:xfrm>
          <a:off x="0" y="0"/>
          <a:ext cx="0" cy="0"/>
          <a:chOff x="0" y="0"/>
          <a:chExt cx="0" cy="0"/>
        </a:xfrm>
      </p:grpSpPr>
      <p:pic>
        <p:nvPicPr>
          <p:cNvPr id="9" name="Picture 8" descr="&quot;  &quot;">
            <a:extLst>
              <a:ext uri="{FF2B5EF4-FFF2-40B4-BE49-F238E27FC236}">
                <a16:creationId xmlns:a16="http://schemas.microsoft.com/office/drawing/2014/main" id="{18F5F8C1-7303-460E-ADDB-220EF96182BF}"/>
              </a:ext>
            </a:extLst>
          </p:cNvPr>
          <p:cNvPicPr>
            <a:picLocks noChangeAspect="1"/>
          </p:cNvPicPr>
          <p:nvPr/>
        </p:nvPicPr>
        <p:blipFill rotWithShape="1">
          <a:blip r:embed="rId3"/>
          <a:srcRect r="9732"/>
          <a:stretch/>
        </p:blipFill>
        <p:spPr>
          <a:xfrm>
            <a:off x="-13649" y="0"/>
            <a:ext cx="12205649" cy="6857999"/>
          </a:xfrm>
          <a:prstGeom prst="rect">
            <a:avLst/>
          </a:prstGeom>
        </p:spPr>
      </p:pic>
      <p:sp>
        <p:nvSpPr>
          <p:cNvPr id="15" name="Rectangle: Rounded Corners 14" descr="&quot;  &quot;">
            <a:extLst>
              <a:ext uri="{FF2B5EF4-FFF2-40B4-BE49-F238E27FC236}">
                <a16:creationId xmlns:a16="http://schemas.microsoft.com/office/drawing/2014/main" id="{135603F6-19A8-40AD-932E-874B3587DD0C}"/>
              </a:ext>
            </a:extLst>
          </p:cNvPr>
          <p:cNvSpPr/>
          <p:nvPr/>
        </p:nvSpPr>
        <p:spPr>
          <a:xfrm>
            <a:off x="4776717" y="1064526"/>
            <a:ext cx="7415284" cy="5793474"/>
          </a:xfrm>
          <a:prstGeom prst="roundRect">
            <a:avLst/>
          </a:prstGeom>
          <a:solidFill>
            <a:srgbClr val="E2F3F5"/>
          </a:solidFill>
          <a:ln>
            <a:solidFill>
              <a:srgbClr val="F3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descr="&quot;  &quot;">
            <a:extLst>
              <a:ext uri="{FF2B5EF4-FFF2-40B4-BE49-F238E27FC236}">
                <a16:creationId xmlns:a16="http://schemas.microsoft.com/office/drawing/2014/main" id="{A023EDFE-0B79-44AC-A80B-C0FAA9C9B7BF}"/>
              </a:ext>
            </a:extLst>
          </p:cNvPr>
          <p:cNvSpPr/>
          <p:nvPr/>
        </p:nvSpPr>
        <p:spPr>
          <a:xfrm>
            <a:off x="4776717" y="3261815"/>
            <a:ext cx="7415283" cy="3596185"/>
          </a:xfrm>
          <a:prstGeom prst="rect">
            <a:avLst/>
          </a:prstGeom>
          <a:solidFill>
            <a:srgbClr val="E2F3F5"/>
          </a:solidFill>
          <a:ln>
            <a:solidFill>
              <a:srgbClr val="F3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descr="&quot;  &quot;">
            <a:extLst>
              <a:ext uri="{FF2B5EF4-FFF2-40B4-BE49-F238E27FC236}">
                <a16:creationId xmlns:a16="http://schemas.microsoft.com/office/drawing/2014/main" id="{67EA4D1F-09F0-4AD7-821D-3FB571F4F094}"/>
              </a:ext>
            </a:extLst>
          </p:cNvPr>
          <p:cNvSpPr/>
          <p:nvPr/>
        </p:nvSpPr>
        <p:spPr>
          <a:xfrm>
            <a:off x="4776718" y="1932190"/>
            <a:ext cx="7265158" cy="3405117"/>
          </a:xfrm>
          <a:prstGeom prst="rect">
            <a:avLst/>
          </a:prstGeom>
          <a:solidFill>
            <a:srgbClr val="E2F3F5"/>
          </a:solidFill>
          <a:ln>
            <a:solidFill>
              <a:srgbClr val="E2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7DEEAFA-6526-4928-9C26-44B77D6C8260}"/>
              </a:ext>
            </a:extLst>
          </p:cNvPr>
          <p:cNvSpPr txBox="1"/>
          <p:nvPr/>
        </p:nvSpPr>
        <p:spPr>
          <a:xfrm>
            <a:off x="5337127" y="2511948"/>
            <a:ext cx="6569123" cy="4154984"/>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Physical activity is an important component of a healthy lifestyle across all life stages. </a:t>
            </a:r>
            <a:endParaRPr lang="en-US" sz="2400" b="1" dirty="0">
              <a:latin typeface="Arial" panose="020B0604020202020204" pitchFamily="34" charset="0"/>
              <a:ea typeface="Roboto Light" panose="020B0604020202020204" charset="0"/>
              <a:cs typeface="Arial" panose="020B0604020202020204" pitchFamily="34" charset="0"/>
            </a:endParaRPr>
          </a:p>
          <a:p>
            <a:endParaRPr lang="en-US" sz="2400" b="1" dirty="0">
              <a:latin typeface="Arial" panose="020B0604020202020204" pitchFamily="34" charset="0"/>
              <a:ea typeface="Roboto Light" panose="020B0604020202020204" charset="0"/>
              <a:cs typeface="Arial" panose="020B0604020202020204" pitchFamily="34" charset="0"/>
            </a:endParaRPr>
          </a:p>
          <a:p>
            <a:r>
              <a:rPr lang="en-US" sz="2400" dirty="0">
                <a:latin typeface="Arial" panose="020B0604020202020204" pitchFamily="34" charset="0"/>
                <a:cs typeface="Arial" panose="020B0604020202020204" pitchFamily="34" charset="0"/>
              </a:rPr>
              <a:t>The U.S. Department of Health and Human Service’s </a:t>
            </a:r>
            <a:r>
              <a:rPr lang="en-US" sz="2400" i="1" dirty="0">
                <a:latin typeface="Arial" panose="020B0604020202020204" pitchFamily="34" charset="0"/>
                <a:cs typeface="Arial" panose="020B0604020202020204" pitchFamily="34" charset="0"/>
              </a:rPr>
              <a:t>Physical Activity Guidelines for Americans</a:t>
            </a:r>
            <a:r>
              <a:rPr lang="en-US" sz="2400" dirty="0">
                <a:latin typeface="Arial" panose="020B0604020202020204" pitchFamily="34" charset="0"/>
                <a:cs typeface="Arial" panose="020B0604020202020204" pitchFamily="34" charset="0"/>
              </a:rPr>
              <a:t> and related </a:t>
            </a:r>
            <a:r>
              <a:rPr lang="en-US" sz="2400" i="1" dirty="0">
                <a:latin typeface="Arial" panose="020B0604020202020204" pitchFamily="34" charset="0"/>
                <a:cs typeface="Arial" panose="020B0604020202020204" pitchFamily="34" charset="0"/>
              </a:rPr>
              <a:t>Move Your Way</a:t>
            </a:r>
            <a:r>
              <a:rPr lang="en-US" sz="2400" dirty="0">
                <a:latin typeface="Arial" panose="020B0604020202020204" pitchFamily="34" charset="0"/>
                <a:cs typeface="Arial" panose="020B0604020202020204" pitchFamily="34" charset="0"/>
              </a:rPr>
              <a:t> resources have information about the benefits of physical activity and tips on how to get started.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Available at</a:t>
            </a:r>
            <a:r>
              <a:rPr lang="en-US" sz="2400" dirty="0"/>
              <a:t> </a:t>
            </a:r>
            <a:r>
              <a:rPr lang="en-US" sz="2400" u="sng" dirty="0">
                <a:latin typeface="Arial" panose="020B0604020202020204" pitchFamily="34" charset="0"/>
                <a:cs typeface="Arial" panose="020B0604020202020204" pitchFamily="34" charset="0"/>
                <a:hlinkClick r:id="rId4"/>
              </a:rPr>
              <a:t>health.gov/</a:t>
            </a:r>
            <a:r>
              <a:rPr lang="en-US" sz="2400" u="sng" dirty="0" err="1">
                <a:latin typeface="Arial" panose="020B0604020202020204" pitchFamily="34" charset="0"/>
                <a:cs typeface="Arial" panose="020B0604020202020204" pitchFamily="34" charset="0"/>
                <a:hlinkClick r:id="rId4"/>
              </a:rPr>
              <a:t>paguidelines</a:t>
            </a:r>
            <a:r>
              <a:rPr lang="en-US" b="1" dirty="0">
                <a:latin typeface="Roboto Light" panose="020B0604020202020204" charset="0"/>
                <a:ea typeface="Roboto Light" panose="020B0604020202020204" charset="0"/>
                <a:cs typeface="Roboto Light" panose="020B0604020202020204" charset="0"/>
              </a:rPr>
              <a:t> </a:t>
            </a:r>
          </a:p>
        </p:txBody>
      </p:sp>
      <p:sp>
        <p:nvSpPr>
          <p:cNvPr id="2" name="Title 1"/>
          <p:cNvSpPr>
            <a:spLocks noGrp="1"/>
          </p:cNvSpPr>
          <p:nvPr>
            <p:ph type="title"/>
          </p:nvPr>
        </p:nvSpPr>
        <p:spPr>
          <a:xfrm>
            <a:off x="5322627" y="1554194"/>
            <a:ext cx="6297873" cy="957753"/>
          </a:xfrm>
        </p:spPr>
        <p:txBody>
          <a:bodyPr>
            <a:normAutofit fontScale="90000"/>
          </a:bodyPr>
          <a:lstStyle/>
          <a:p>
            <a:r>
              <a:rPr lang="en-US" sz="3100" dirty="0">
                <a:latin typeface="Arial" panose="020B0604020202020204" pitchFamily="34" charset="0"/>
                <a:ea typeface="Roboto Light" panose="020B0604020202020204" charset="0"/>
                <a:cs typeface="Arial" panose="020B0604020202020204" pitchFamily="34" charset="0"/>
              </a:rPr>
              <a:t>The Importance of Physical Activity</a:t>
            </a:r>
            <a:br>
              <a:rPr lang="en-US" dirty="0">
                <a:latin typeface="Arial" panose="020B0604020202020204" pitchFamily="34" charset="0"/>
                <a:ea typeface="Roboto Light" panose="020B0604020202020204" charset="0"/>
                <a:cs typeface="Arial" panose="020B0604020202020204" pitchFamily="34" charset="0"/>
              </a:rPr>
            </a:br>
            <a:endParaRPr lang="en-US" dirty="0"/>
          </a:p>
        </p:txBody>
      </p:sp>
    </p:spTree>
    <p:extLst>
      <p:ext uri="{BB962C8B-B14F-4D97-AF65-F5344CB8AC3E}">
        <p14:creationId xmlns:p14="http://schemas.microsoft.com/office/powerpoint/2010/main" val="26965384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6910"/>
            <a:ext cx="10515600" cy="1325563"/>
          </a:xfrm>
        </p:spPr>
        <p:txBody>
          <a:bodyPr/>
          <a:lstStyle/>
          <a:p>
            <a:r>
              <a:rPr lang="en-US" b="1" dirty="0">
                <a:latin typeface="Arial" panose="020B0604020202020204" pitchFamily="34" charset="0"/>
                <a:cs typeface="Arial" panose="020B0604020202020204" pitchFamily="34" charset="0"/>
              </a:rPr>
              <a:t>Food Safety </a:t>
            </a:r>
          </a:p>
        </p:txBody>
      </p:sp>
      <p:pic>
        <p:nvPicPr>
          <p:cNvPr id="17" name="Picture 16" descr="This infographic shows the four basic food safety principles that work together to&#10;reduce the risk of foodborne illness—Clean, Separate, Cook, and Chill.">
            <a:extLst>
              <a:ext uri="{FF2B5EF4-FFF2-40B4-BE49-F238E27FC236}">
                <a16:creationId xmlns:a16="http://schemas.microsoft.com/office/drawing/2014/main" id="{7AE1E9EC-A2C9-46DE-AFB5-47CD6D2D8802}"/>
              </a:ext>
            </a:extLst>
          </p:cNvPr>
          <p:cNvPicPr>
            <a:picLocks noChangeAspect="1"/>
          </p:cNvPicPr>
          <p:nvPr/>
        </p:nvPicPr>
        <p:blipFill>
          <a:blip r:embed="rId3"/>
          <a:stretch>
            <a:fillRect/>
          </a:stretch>
        </p:blipFill>
        <p:spPr>
          <a:xfrm>
            <a:off x="909071" y="1696640"/>
            <a:ext cx="10373859" cy="3464720"/>
          </a:xfrm>
          <a:prstGeom prst="rect">
            <a:avLst/>
          </a:prstGeom>
        </p:spPr>
      </p:pic>
    </p:spTree>
    <p:extLst>
      <p:ext uri="{BB962C8B-B14F-4D97-AF65-F5344CB8AC3E}">
        <p14:creationId xmlns:p14="http://schemas.microsoft.com/office/powerpoint/2010/main" val="18942996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452E5A2-B59F-4F0F-ABF6-FD384E589067}"/>
              </a:ext>
            </a:extLst>
          </p:cNvPr>
          <p:cNvSpPr txBox="1">
            <a:spLocks noGrp="1"/>
          </p:cNvSpPr>
          <p:nvPr>
            <p:ph type="title" idx="4294967295"/>
          </p:nvPr>
        </p:nvSpPr>
        <p:spPr>
          <a:xfrm>
            <a:off x="979340" y="71051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a:lstStyle>
          <a:p>
            <a:pPr defTabSz="914377">
              <a:defRPr/>
            </a:pPr>
            <a:r>
              <a:rPr lang="en-US" sz="3600" dirty="0">
                <a:latin typeface="Arial" panose="020B0604020202020204" pitchFamily="34" charset="0"/>
                <a:cs typeface="Arial" panose="020B0604020202020204" pitchFamily="34" charset="0"/>
              </a:rPr>
              <a:t>Access the </a:t>
            </a:r>
            <a:r>
              <a:rPr lang="en-US" sz="3600" i="1" dirty="0">
                <a:latin typeface="Arial" panose="020B0604020202020204" pitchFamily="34" charset="0"/>
                <a:cs typeface="Arial" panose="020B0604020202020204" pitchFamily="34" charset="0"/>
              </a:rPr>
              <a:t>Dietary Guidelines</a:t>
            </a:r>
            <a:br>
              <a:rPr lang="en-US" sz="3600" i="1"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and Supporting Materials</a:t>
            </a:r>
            <a:endParaRPr lang="en-US" sz="3600" i="1"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1CD5A22-4B05-4074-A1C4-E6E3300E8C26}"/>
              </a:ext>
            </a:extLst>
          </p:cNvPr>
          <p:cNvSpPr txBox="1">
            <a:spLocks/>
          </p:cNvSpPr>
          <p:nvPr/>
        </p:nvSpPr>
        <p:spPr>
          <a:xfrm>
            <a:off x="1378370" y="2088296"/>
            <a:ext cx="10375479" cy="1422023"/>
          </a:xfrm>
          <a:prstGeom prst="rect">
            <a:avLst/>
          </a:prstGeom>
        </p:spPr>
        <p:txBody>
          <a:bodyPr>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4" indent="-228594" defTabSz="914377">
              <a:defRPr/>
            </a:pPr>
            <a:r>
              <a:rPr lang="en-US" sz="2400" dirty="0">
                <a:solidFill>
                  <a:schemeClr val="tx1"/>
                </a:solidFill>
                <a:latin typeface="Arial" panose="020B0604020202020204" pitchFamily="34" charset="0"/>
                <a:cs typeface="Arial" panose="020B0604020202020204" pitchFamily="34" charset="0"/>
              </a:rPr>
              <a:t>Visit DietaryGuidelines.gov to access the </a:t>
            </a:r>
            <a:r>
              <a:rPr lang="en-US" sz="2400" i="1" dirty="0">
                <a:solidFill>
                  <a:schemeClr val="tx1"/>
                </a:solidFill>
                <a:latin typeface="Arial" panose="020B0604020202020204" pitchFamily="34" charset="0"/>
                <a:cs typeface="Arial" panose="020B0604020202020204" pitchFamily="34" charset="0"/>
              </a:rPr>
              <a:t>Dietary Guidelines </a:t>
            </a:r>
            <a:r>
              <a:rPr lang="en-US" sz="2400" dirty="0">
                <a:solidFill>
                  <a:schemeClr val="tx1"/>
                </a:solidFill>
                <a:latin typeface="Arial" panose="020B0604020202020204" pitchFamily="34" charset="0"/>
                <a:cs typeface="Arial" panose="020B0604020202020204" pitchFamily="34" charset="0"/>
              </a:rPr>
              <a:t>and online-only supporting materials. </a:t>
            </a:r>
          </a:p>
          <a:p>
            <a:pPr marL="228594" indent="-228594" defTabSz="914377">
              <a:defRPr/>
            </a:pPr>
            <a:r>
              <a:rPr lang="en-US" sz="2400" dirty="0">
                <a:solidFill>
                  <a:schemeClr val="tx1"/>
                </a:solidFill>
                <a:latin typeface="Arial" panose="020B0604020202020204" pitchFamily="34" charset="0"/>
                <a:cs typeface="Arial" panose="020B0604020202020204" pitchFamily="34" charset="0"/>
              </a:rPr>
              <a:t>Sign up to receive email updates about additional materials. </a:t>
            </a:r>
          </a:p>
        </p:txBody>
      </p:sp>
      <p:pic>
        <p:nvPicPr>
          <p:cNvPr id="2" name="Picture 1" descr="An image of an infographic available on DietaryGuidelines.gov "/>
          <p:cNvPicPr>
            <a:picLocks noChangeAspect="1"/>
          </p:cNvPicPr>
          <p:nvPr/>
        </p:nvPicPr>
        <p:blipFill rotWithShape="1">
          <a:blip r:embed="rId3"/>
          <a:srcRect l="17689" t="11749" r="21026" b="3830"/>
          <a:stretch/>
        </p:blipFill>
        <p:spPr>
          <a:xfrm>
            <a:off x="5685684" y="3550256"/>
            <a:ext cx="2916895" cy="2260239"/>
          </a:xfrm>
          <a:prstGeom prst="rect">
            <a:avLst/>
          </a:prstGeom>
        </p:spPr>
      </p:pic>
      <p:pic>
        <p:nvPicPr>
          <p:cNvPr id="3" name="Picture 2" descr="A picture of an infographic available on DietaryGuidelines.gov"/>
          <p:cNvPicPr>
            <a:picLocks noChangeAspect="1"/>
          </p:cNvPicPr>
          <p:nvPr/>
        </p:nvPicPr>
        <p:blipFill rotWithShape="1">
          <a:blip r:embed="rId4"/>
          <a:srcRect l="31312" t="11773" r="32289" b="3811"/>
          <a:stretch/>
        </p:blipFill>
        <p:spPr>
          <a:xfrm>
            <a:off x="3099564" y="3546798"/>
            <a:ext cx="2218394" cy="2893949"/>
          </a:xfrm>
          <a:prstGeom prst="rect">
            <a:avLst/>
          </a:prstGeom>
        </p:spPr>
      </p:pic>
      <p:pic>
        <p:nvPicPr>
          <p:cNvPr id="6" name="Picture 5" descr="An image of an infographic available on DietaryGuidelines.gov ">
            <a:extLst>
              <a:ext uri="{FF2B5EF4-FFF2-40B4-BE49-F238E27FC236}">
                <a16:creationId xmlns:a16="http://schemas.microsoft.com/office/drawing/2014/main" id="{B3005709-4D7F-4163-8DF4-0B0F16DFA887}"/>
              </a:ext>
            </a:extLst>
          </p:cNvPr>
          <p:cNvPicPr>
            <a:picLocks noChangeAspect="1"/>
          </p:cNvPicPr>
          <p:nvPr/>
        </p:nvPicPr>
        <p:blipFill>
          <a:blip r:embed="rId5"/>
          <a:stretch>
            <a:fillRect/>
          </a:stretch>
        </p:blipFill>
        <p:spPr>
          <a:xfrm>
            <a:off x="8970305" y="3546798"/>
            <a:ext cx="2218394" cy="2863459"/>
          </a:xfrm>
          <a:prstGeom prst="rect">
            <a:avLst/>
          </a:prstGeom>
        </p:spPr>
      </p:pic>
    </p:spTree>
    <p:extLst>
      <p:ext uri="{BB962C8B-B14F-4D97-AF65-F5344CB8AC3E}">
        <p14:creationId xmlns:p14="http://schemas.microsoft.com/office/powerpoint/2010/main" val="3266720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CB3F1-E439-4EDC-AEA5-92A5D38645A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Online Resources</a:t>
            </a:r>
            <a:br>
              <a:rPr lang="en-US"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DietaryGuidelines.gov</a:t>
            </a:r>
          </a:p>
        </p:txBody>
      </p:sp>
    </p:spTree>
    <p:extLst>
      <p:ext uri="{BB962C8B-B14F-4D97-AF65-F5344CB8AC3E}">
        <p14:creationId xmlns:p14="http://schemas.microsoft.com/office/powerpoint/2010/main" val="237700096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FD936-081E-4C29-A759-B60226BE593D}"/>
              </a:ext>
            </a:extLst>
          </p:cNvPr>
          <p:cNvSpPr>
            <a:spLocks noGrp="1"/>
          </p:cNvSpPr>
          <p:nvPr>
            <p:ph type="title"/>
          </p:nvPr>
        </p:nvSpPr>
        <p:spPr>
          <a:xfrm>
            <a:off x="839790" y="325898"/>
            <a:ext cx="10442231" cy="1018342"/>
          </a:xfrm>
        </p:spPr>
        <p:txBody>
          <a:bodyPr>
            <a:normAutofit fontScale="90000"/>
          </a:bodyPr>
          <a:lstStyle/>
          <a:p>
            <a:r>
              <a:rPr lang="en-US" dirty="0">
                <a:latin typeface="Arial" panose="020B0604020202020204" pitchFamily="34" charset="0"/>
                <a:cs typeface="Arial" panose="020B0604020202020204" pitchFamily="34" charset="0"/>
              </a:rPr>
              <a:t>Visit DietaryGuidelines.gov</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 access online resources</a:t>
            </a:r>
          </a:p>
        </p:txBody>
      </p:sp>
      <p:sp>
        <p:nvSpPr>
          <p:cNvPr id="23" name="TextBox 22">
            <a:extLst>
              <a:ext uri="{FF2B5EF4-FFF2-40B4-BE49-F238E27FC236}">
                <a16:creationId xmlns:a16="http://schemas.microsoft.com/office/drawing/2014/main" id="{4EDFCF5B-8A7A-4BA9-B091-37E8103C38DE}"/>
              </a:ext>
            </a:extLst>
          </p:cNvPr>
          <p:cNvSpPr txBox="1"/>
          <p:nvPr/>
        </p:nvSpPr>
        <p:spPr>
          <a:xfrm>
            <a:off x="1147742" y="4764759"/>
            <a:ext cx="1774845"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Professional</a:t>
            </a:r>
          </a:p>
          <a:p>
            <a:pPr algn="ctr"/>
            <a:r>
              <a:rPr lang="en-US" b="1" dirty="0">
                <a:latin typeface="Arial" panose="020B0604020202020204" pitchFamily="34" charset="0"/>
                <a:cs typeface="Arial" panose="020B0604020202020204" pitchFamily="34" charset="0"/>
              </a:rPr>
              <a:t>Presentations</a:t>
            </a:r>
          </a:p>
        </p:txBody>
      </p:sp>
      <p:sp>
        <p:nvSpPr>
          <p:cNvPr id="25" name="TextBox 24">
            <a:extLst>
              <a:ext uri="{FF2B5EF4-FFF2-40B4-BE49-F238E27FC236}">
                <a16:creationId xmlns:a16="http://schemas.microsoft.com/office/drawing/2014/main" id="{5D7AD974-F8B5-4402-99D3-6B74A74989A7}"/>
              </a:ext>
            </a:extLst>
          </p:cNvPr>
          <p:cNvSpPr txBox="1"/>
          <p:nvPr/>
        </p:nvSpPr>
        <p:spPr>
          <a:xfrm>
            <a:off x="6961463" y="4744084"/>
            <a:ext cx="2462015"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Healthcare</a:t>
            </a:r>
          </a:p>
          <a:p>
            <a:pPr algn="ctr"/>
            <a:r>
              <a:rPr lang="en-US" b="1" dirty="0">
                <a:latin typeface="Arial" panose="020B0604020202020204" pitchFamily="34" charset="0"/>
                <a:cs typeface="Arial" panose="020B0604020202020204" pitchFamily="34" charset="0"/>
              </a:rPr>
              <a:t>Provider Toolkit</a:t>
            </a:r>
          </a:p>
        </p:txBody>
      </p:sp>
      <p:sp>
        <p:nvSpPr>
          <p:cNvPr id="20" name="TextBox 19">
            <a:extLst>
              <a:ext uri="{FF2B5EF4-FFF2-40B4-BE49-F238E27FC236}">
                <a16:creationId xmlns:a16="http://schemas.microsoft.com/office/drawing/2014/main" id="{42952ABC-1F9E-4463-B232-A337F4A245F8}"/>
              </a:ext>
            </a:extLst>
          </p:cNvPr>
          <p:cNvSpPr txBox="1"/>
          <p:nvPr/>
        </p:nvSpPr>
        <p:spPr>
          <a:xfrm>
            <a:off x="9479250" y="4744084"/>
            <a:ext cx="2462015"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Most </a:t>
            </a:r>
          </a:p>
          <a:p>
            <a:pPr algn="ctr"/>
            <a:r>
              <a:rPr lang="en-US" b="1" dirty="0">
                <a:latin typeface="Arial" panose="020B0604020202020204" pitchFamily="34" charset="0"/>
                <a:cs typeface="Arial" panose="020B0604020202020204" pitchFamily="34" charset="0"/>
              </a:rPr>
              <a:t>Popular Questions</a:t>
            </a:r>
          </a:p>
        </p:txBody>
      </p:sp>
      <p:grpSp>
        <p:nvGrpSpPr>
          <p:cNvPr id="4" name="Group 3">
            <a:extLst>
              <a:ext uri="{FF2B5EF4-FFF2-40B4-BE49-F238E27FC236}">
                <a16:creationId xmlns:a16="http://schemas.microsoft.com/office/drawing/2014/main" id="{EFB5DB97-B291-4925-85DD-69C72C6E8AE9}"/>
              </a:ext>
              <a:ext uri="{C183D7F6-B498-43B3-948B-1728B52AA6E4}">
                <adec:decorative xmlns:adec="http://schemas.microsoft.com/office/drawing/2017/decorative" val="1"/>
              </a:ext>
            </a:extLst>
          </p:cNvPr>
          <p:cNvGrpSpPr/>
          <p:nvPr/>
        </p:nvGrpSpPr>
        <p:grpSpPr>
          <a:xfrm>
            <a:off x="623569" y="1735861"/>
            <a:ext cx="11034947" cy="2579632"/>
            <a:chOff x="623569" y="1735861"/>
            <a:chExt cx="11034947" cy="2579632"/>
          </a:xfrm>
        </p:grpSpPr>
        <p:grpSp>
          <p:nvGrpSpPr>
            <p:cNvPr id="30" name="Group 29">
              <a:extLst>
                <a:ext uri="{FF2B5EF4-FFF2-40B4-BE49-F238E27FC236}">
                  <a16:creationId xmlns:a16="http://schemas.microsoft.com/office/drawing/2014/main" id="{FAFE67CD-E43E-4634-8809-FD5069F06541}"/>
                </a:ext>
              </a:extLst>
            </p:cNvPr>
            <p:cNvGrpSpPr/>
            <p:nvPr/>
          </p:nvGrpSpPr>
          <p:grpSpPr>
            <a:xfrm>
              <a:off x="623569" y="2188099"/>
              <a:ext cx="2823192" cy="1723040"/>
              <a:chOff x="733930" y="2188099"/>
              <a:chExt cx="2823192" cy="1723040"/>
            </a:xfrm>
          </p:grpSpPr>
          <p:pic>
            <p:nvPicPr>
              <p:cNvPr id="27" name="Picture 26">
                <a:extLst>
                  <a:ext uri="{FF2B5EF4-FFF2-40B4-BE49-F238E27FC236}">
                    <a16:creationId xmlns:a16="http://schemas.microsoft.com/office/drawing/2014/main" id="{D9B5B5D2-9B97-4B83-85D3-E9AEA7CEF612}"/>
                  </a:ext>
                </a:extLst>
              </p:cNvPr>
              <p:cNvPicPr>
                <a:picLocks noChangeAspect="1"/>
              </p:cNvPicPr>
              <p:nvPr/>
            </p:nvPicPr>
            <p:blipFill>
              <a:blip r:embed="rId3"/>
              <a:stretch>
                <a:fillRect/>
              </a:stretch>
            </p:blipFill>
            <p:spPr>
              <a:xfrm>
                <a:off x="733930" y="2188099"/>
                <a:ext cx="2518392" cy="1418240"/>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8B7EC2FA-A121-48E3-A697-0F7AABFF963D}"/>
                  </a:ext>
                </a:extLst>
              </p:cNvPr>
              <p:cNvPicPr>
                <a:picLocks noChangeAspect="1"/>
              </p:cNvPicPr>
              <p:nvPr/>
            </p:nvPicPr>
            <p:blipFill>
              <a:blip r:embed="rId3"/>
              <a:stretch>
                <a:fillRect/>
              </a:stretch>
            </p:blipFill>
            <p:spPr>
              <a:xfrm>
                <a:off x="886330" y="2340499"/>
                <a:ext cx="2518392" cy="1418240"/>
              </a:xfrm>
              <a:prstGeom prst="rect">
                <a:avLst/>
              </a:prstGeom>
              <a:ln>
                <a:noFill/>
              </a:ln>
              <a:effectLst>
                <a:outerShdw blurRad="292100" dist="139700" dir="2700000" algn="tl" rotWithShape="0">
                  <a:srgbClr val="333333">
                    <a:alpha val="65000"/>
                  </a:srgbClr>
                </a:outerShdw>
              </a:effectLst>
            </p:spPr>
          </p:pic>
          <p:pic>
            <p:nvPicPr>
              <p:cNvPr id="39" name="Picture 38">
                <a:extLst>
                  <a:ext uri="{FF2B5EF4-FFF2-40B4-BE49-F238E27FC236}">
                    <a16:creationId xmlns:a16="http://schemas.microsoft.com/office/drawing/2014/main" id="{33B6F46E-6602-42AD-BF0A-205AA359106C}"/>
                  </a:ext>
                </a:extLst>
              </p:cNvPr>
              <p:cNvPicPr>
                <a:picLocks noChangeAspect="1"/>
              </p:cNvPicPr>
              <p:nvPr/>
            </p:nvPicPr>
            <p:blipFill>
              <a:blip r:embed="rId3"/>
              <a:stretch>
                <a:fillRect/>
              </a:stretch>
            </p:blipFill>
            <p:spPr>
              <a:xfrm>
                <a:off x="1038730" y="2492899"/>
                <a:ext cx="2518392" cy="1418240"/>
              </a:xfrm>
              <a:prstGeom prst="rect">
                <a:avLst/>
              </a:prstGeom>
              <a:ln>
                <a:noFill/>
              </a:ln>
              <a:effectLst>
                <a:outerShdw blurRad="292100" dist="139700" dir="2700000" algn="tl" rotWithShape="0">
                  <a:srgbClr val="333333">
                    <a:alpha val="65000"/>
                  </a:srgbClr>
                </a:outerShdw>
              </a:effectLst>
            </p:spPr>
          </p:pic>
        </p:grpSp>
        <p:grpSp>
          <p:nvGrpSpPr>
            <p:cNvPr id="2" name="Group 1">
              <a:extLst>
                <a:ext uri="{FF2B5EF4-FFF2-40B4-BE49-F238E27FC236}">
                  <a16:creationId xmlns:a16="http://schemas.microsoft.com/office/drawing/2014/main" id="{A5F3F398-008C-4849-A5B3-8D467D405DC5}"/>
                </a:ext>
              </a:extLst>
            </p:cNvPr>
            <p:cNvGrpSpPr/>
            <p:nvPr/>
          </p:nvGrpSpPr>
          <p:grpSpPr>
            <a:xfrm>
              <a:off x="7098656" y="1735861"/>
              <a:ext cx="2035231" cy="2579632"/>
              <a:chOff x="9755936" y="1933081"/>
              <a:chExt cx="2035231" cy="2579632"/>
            </a:xfrm>
          </p:grpSpPr>
          <p:pic>
            <p:nvPicPr>
              <p:cNvPr id="3" name="Picture 2" descr="A picture containing graphical user interface&#10;&#10;Description automatically generated">
                <a:extLst>
                  <a:ext uri="{FF2B5EF4-FFF2-40B4-BE49-F238E27FC236}">
                    <a16:creationId xmlns:a16="http://schemas.microsoft.com/office/drawing/2014/main" id="{CB07B67A-47BC-4012-B867-0A1E1D9EE6F5}"/>
                  </a:ext>
                </a:extLst>
              </p:cNvPr>
              <p:cNvPicPr>
                <a:picLocks noChangeAspect="1"/>
              </p:cNvPicPr>
              <p:nvPr/>
            </p:nvPicPr>
            <p:blipFill>
              <a:blip r:embed="rId4"/>
              <a:stretch>
                <a:fillRect/>
              </a:stretch>
            </p:blipFill>
            <p:spPr>
              <a:xfrm>
                <a:off x="9755936" y="1933081"/>
                <a:ext cx="1882831" cy="2427232"/>
              </a:xfrm>
              <a:prstGeom prst="rect">
                <a:avLst/>
              </a:prstGeom>
              <a:ln>
                <a:noFill/>
              </a:ln>
              <a:effectLst>
                <a:outerShdw blurRad="292100" dist="139700" dir="2700000" algn="tl" rotWithShape="0">
                  <a:srgbClr val="333333">
                    <a:alpha val="65000"/>
                  </a:srgbClr>
                </a:outerShdw>
              </a:effectLst>
            </p:spPr>
          </p:pic>
          <p:pic>
            <p:nvPicPr>
              <p:cNvPr id="18" name="Picture 17" descr="A picture containing graphical user interface&#10;&#10;Description automatically generated">
                <a:extLst>
                  <a:ext uri="{FF2B5EF4-FFF2-40B4-BE49-F238E27FC236}">
                    <a16:creationId xmlns:a16="http://schemas.microsoft.com/office/drawing/2014/main" id="{9FA13EF0-844B-480E-B4FB-0880A3B5E93E}"/>
                  </a:ext>
                </a:extLst>
              </p:cNvPr>
              <p:cNvPicPr>
                <a:picLocks noChangeAspect="1"/>
              </p:cNvPicPr>
              <p:nvPr/>
            </p:nvPicPr>
            <p:blipFill>
              <a:blip r:embed="rId4"/>
              <a:stretch>
                <a:fillRect/>
              </a:stretch>
            </p:blipFill>
            <p:spPr>
              <a:xfrm>
                <a:off x="9908336" y="2085481"/>
                <a:ext cx="1882831" cy="2427232"/>
              </a:xfrm>
              <a:prstGeom prst="rect">
                <a:avLst/>
              </a:prstGeom>
              <a:ln>
                <a:noFill/>
              </a:ln>
              <a:effectLst>
                <a:outerShdw blurRad="292100" dist="139700" dir="2700000" algn="tl" rotWithShape="0">
                  <a:srgbClr val="333333">
                    <a:alpha val="65000"/>
                  </a:srgbClr>
                </a:outerShdw>
              </a:effectLst>
            </p:spPr>
          </p:pic>
        </p:grpSp>
        <p:pic>
          <p:nvPicPr>
            <p:cNvPr id="19" name="Picture 18">
              <a:extLst>
                <a:ext uri="{FF2B5EF4-FFF2-40B4-BE49-F238E27FC236}">
                  <a16:creationId xmlns:a16="http://schemas.microsoft.com/office/drawing/2014/main" id="{74DBFAA5-3681-4540-A08C-26184229138E}"/>
                </a:ext>
              </a:extLst>
            </p:cNvPr>
            <p:cNvPicPr>
              <a:picLocks noChangeAspect="1"/>
            </p:cNvPicPr>
            <p:nvPr/>
          </p:nvPicPr>
          <p:blipFill>
            <a:blip r:embed="rId5"/>
            <a:stretch>
              <a:fillRect/>
            </a:stretch>
          </p:blipFill>
          <p:spPr>
            <a:xfrm>
              <a:off x="9762000" y="2188099"/>
              <a:ext cx="1896516" cy="1807716"/>
            </a:xfrm>
            <a:prstGeom prst="rect">
              <a:avLst/>
            </a:prstGeom>
          </p:spPr>
        </p:pic>
      </p:grpSp>
      <p:pic>
        <p:nvPicPr>
          <p:cNvPr id="17" name="Picture 16" descr="Image of the Eat Healthy to Be Healthy Infographic">
            <a:extLst>
              <a:ext uri="{FF2B5EF4-FFF2-40B4-BE49-F238E27FC236}">
                <a16:creationId xmlns:a16="http://schemas.microsoft.com/office/drawing/2014/main" id="{41371EC6-1AAA-4F08-835A-032DFB654464}"/>
              </a:ext>
            </a:extLst>
          </p:cNvPr>
          <p:cNvPicPr>
            <a:picLocks noChangeAspect="1"/>
          </p:cNvPicPr>
          <p:nvPr/>
        </p:nvPicPr>
        <p:blipFill>
          <a:blip r:embed="rId6"/>
          <a:stretch>
            <a:fillRect/>
          </a:stretch>
        </p:blipFill>
        <p:spPr>
          <a:xfrm>
            <a:off x="4406551" y="2015684"/>
            <a:ext cx="1831803" cy="2372669"/>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F9E1D271-17D9-4623-975C-3B6667ACC1EE}"/>
              </a:ext>
            </a:extLst>
          </p:cNvPr>
          <p:cNvSpPr txBox="1"/>
          <p:nvPr/>
        </p:nvSpPr>
        <p:spPr>
          <a:xfrm>
            <a:off x="4553603" y="4875131"/>
            <a:ext cx="1569660"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Infographics</a:t>
            </a:r>
          </a:p>
        </p:txBody>
      </p:sp>
    </p:spTree>
    <p:extLst>
      <p:ext uri="{BB962C8B-B14F-4D97-AF65-F5344CB8AC3E}">
        <p14:creationId xmlns:p14="http://schemas.microsoft.com/office/powerpoint/2010/main" val="2349335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Stage 4: Implement the </a:t>
            </a:r>
            <a:r>
              <a:rPr lang="en-US" u="sng" dirty="0"/>
              <a:t>Dietary Guidelines</a:t>
            </a:r>
          </a:p>
        </p:txBody>
      </p:sp>
      <p:sp>
        <p:nvSpPr>
          <p:cNvPr id="6" name="Content Placeholder 5"/>
          <p:cNvSpPr>
            <a:spLocks noGrp="1"/>
          </p:cNvSpPr>
          <p:nvPr>
            <p:ph sz="half" idx="2"/>
          </p:nvPr>
        </p:nvSpPr>
        <p:spPr>
          <a:xfrm>
            <a:off x="4833257" y="1815992"/>
            <a:ext cx="6587047" cy="4262571"/>
          </a:xfrm>
        </p:spPr>
        <p:txBody>
          <a:bodyPr>
            <a:normAutofit/>
          </a:bodyPr>
          <a:lstStyle/>
          <a:p>
            <a:r>
              <a:rPr lang="en-US" sz="2400" dirty="0"/>
              <a:t>The </a:t>
            </a:r>
            <a:r>
              <a:rPr lang="en-US" sz="2400" i="1" dirty="0"/>
              <a:t>Dietary Guidelines </a:t>
            </a:r>
            <a:r>
              <a:rPr lang="en-US" sz="2400" dirty="0"/>
              <a:t>provides the framework for following a healthy dietary pattern from birth through older adulthood.</a:t>
            </a:r>
          </a:p>
          <a:p>
            <a:r>
              <a:rPr lang="en-US" sz="2400" dirty="0"/>
              <a:t>Everyone has a role to play in helping all Americans shift to a healthy dietary pattern and achieve better health.</a:t>
            </a:r>
          </a:p>
          <a:p>
            <a:r>
              <a:rPr lang="en-US" sz="2400" dirty="0"/>
              <a:t>Broad and multisector collaboration is needed to help people achieve this goal.</a:t>
            </a:r>
          </a:p>
          <a:p>
            <a:endParaRPr lang="en-US" sz="2400" dirty="0">
              <a:solidFill>
                <a:schemeClr val="tx1"/>
              </a:solidFill>
            </a:endParaRPr>
          </a:p>
          <a:p>
            <a:endParaRPr lang="en-US" dirty="0"/>
          </a:p>
        </p:txBody>
      </p:sp>
      <p:pic>
        <p:nvPicPr>
          <p:cNvPr id="2" name="Picture 1">
            <a:extLst>
              <a:ext uri="{FF2B5EF4-FFF2-40B4-BE49-F238E27FC236}">
                <a16:creationId xmlns:a16="http://schemas.microsoft.com/office/drawing/2014/main" id="{9BC5E9EE-78C7-48FB-A991-D982D759CF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54007" y="1807398"/>
            <a:ext cx="3195574" cy="3031991"/>
          </a:xfrm>
          <a:prstGeom prst="rect">
            <a:avLst/>
          </a:prstGeom>
          <a:ln>
            <a:solidFill>
              <a:schemeClr val="bg1">
                <a:lumMod val="85000"/>
              </a:schemeClr>
            </a:solidFill>
          </a:ln>
        </p:spPr>
      </p:pic>
    </p:spTree>
    <p:extLst>
      <p:ext uri="{BB962C8B-B14F-4D97-AF65-F5344CB8AC3E}">
        <p14:creationId xmlns:p14="http://schemas.microsoft.com/office/powerpoint/2010/main" val="246782348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5FD936-081E-4C29-A759-B60226BE593D}"/>
              </a:ext>
            </a:extLst>
          </p:cNvPr>
          <p:cNvSpPr>
            <a:spLocks noGrp="1"/>
          </p:cNvSpPr>
          <p:nvPr>
            <p:ph type="title"/>
          </p:nvPr>
        </p:nvSpPr>
        <p:spPr>
          <a:xfrm>
            <a:off x="839790" y="338598"/>
            <a:ext cx="10442231" cy="1018342"/>
          </a:xfrm>
        </p:spPr>
        <p:txBody>
          <a:bodyPr>
            <a:normAutofit fontScale="90000"/>
          </a:bodyPr>
          <a:lstStyle/>
          <a:p>
            <a:r>
              <a:rPr lang="en-US" dirty="0">
                <a:latin typeface="Arial" panose="020B0604020202020204" pitchFamily="34" charset="0"/>
                <a:cs typeface="Arial" panose="020B0604020202020204" pitchFamily="34" charset="0"/>
              </a:rPr>
              <a:t>Visit DietaryGuidelines.gov</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to access online resources (continued)</a:t>
            </a:r>
          </a:p>
        </p:txBody>
      </p:sp>
      <p:sp>
        <p:nvSpPr>
          <p:cNvPr id="31" name="TextBox 30">
            <a:extLst>
              <a:ext uri="{FF2B5EF4-FFF2-40B4-BE49-F238E27FC236}">
                <a16:creationId xmlns:a16="http://schemas.microsoft.com/office/drawing/2014/main" id="{8E3B6C5B-C38A-4A8D-A79D-7639D18D6749}"/>
              </a:ext>
            </a:extLst>
          </p:cNvPr>
          <p:cNvSpPr txBox="1"/>
          <p:nvPr/>
        </p:nvSpPr>
        <p:spPr>
          <a:xfrm>
            <a:off x="1571163" y="4901006"/>
            <a:ext cx="2210862" cy="646331"/>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Customizing the </a:t>
            </a:r>
          </a:p>
          <a:p>
            <a:pPr algn="ctr"/>
            <a:r>
              <a:rPr lang="en-US" b="1" i="1" dirty="0">
                <a:latin typeface="Arial" panose="020B0604020202020204" pitchFamily="34" charset="0"/>
                <a:cs typeface="Arial" panose="020B0604020202020204" pitchFamily="34" charset="0"/>
              </a:rPr>
              <a:t>Dietary Guidelines</a:t>
            </a:r>
          </a:p>
        </p:txBody>
      </p:sp>
      <p:pic>
        <p:nvPicPr>
          <p:cNvPr id="20" name="Picture 19" descr="Image of Customizing the Dietary Guidelines Framework">
            <a:extLst>
              <a:ext uri="{FF2B5EF4-FFF2-40B4-BE49-F238E27FC236}">
                <a16:creationId xmlns:a16="http://schemas.microsoft.com/office/drawing/2014/main" id="{C5D0632B-01E9-4BF7-86D8-7A3441132A79}"/>
              </a:ext>
            </a:extLst>
          </p:cNvPr>
          <p:cNvPicPr>
            <a:picLocks noChangeAspect="1"/>
          </p:cNvPicPr>
          <p:nvPr/>
        </p:nvPicPr>
        <p:blipFill>
          <a:blip r:embed="rId3"/>
          <a:stretch>
            <a:fillRect/>
          </a:stretch>
        </p:blipFill>
        <p:spPr>
          <a:xfrm>
            <a:off x="1761155" y="2078281"/>
            <a:ext cx="1830878" cy="2372669"/>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4EDFCF5B-8A7A-4BA9-B091-37E8103C38DE}"/>
              </a:ext>
            </a:extLst>
          </p:cNvPr>
          <p:cNvSpPr txBox="1"/>
          <p:nvPr/>
        </p:nvSpPr>
        <p:spPr>
          <a:xfrm>
            <a:off x="4682913" y="5039505"/>
            <a:ext cx="2198038"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Food Source Lists</a:t>
            </a:r>
          </a:p>
        </p:txBody>
      </p:sp>
      <p:pic>
        <p:nvPicPr>
          <p:cNvPr id="21" name="Picture 20" descr="Image of the Food Sources of Calcium Food Source List">
            <a:extLst>
              <a:ext uri="{FF2B5EF4-FFF2-40B4-BE49-F238E27FC236}">
                <a16:creationId xmlns:a16="http://schemas.microsoft.com/office/drawing/2014/main" id="{241D7230-FFE2-43BD-B825-C8849EF5A03C}"/>
              </a:ext>
            </a:extLst>
          </p:cNvPr>
          <p:cNvPicPr>
            <a:picLocks noChangeAspect="1"/>
          </p:cNvPicPr>
          <p:nvPr/>
        </p:nvPicPr>
        <p:blipFill rotWithShape="1">
          <a:blip r:embed="rId4"/>
          <a:srcRect l="23622" r="3897"/>
          <a:stretch/>
        </p:blipFill>
        <p:spPr>
          <a:xfrm>
            <a:off x="4658672" y="2217401"/>
            <a:ext cx="2143050" cy="2157347"/>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28E17806-766A-4214-8FD4-B6A08710EA3A}"/>
              </a:ext>
            </a:extLst>
          </p:cNvPr>
          <p:cNvSpPr txBox="1"/>
          <p:nvPr/>
        </p:nvSpPr>
        <p:spPr>
          <a:xfrm>
            <a:off x="8167096" y="5041092"/>
            <a:ext cx="1377300"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All Figures</a:t>
            </a:r>
          </a:p>
        </p:txBody>
      </p:sp>
      <p:grpSp>
        <p:nvGrpSpPr>
          <p:cNvPr id="2" name="Group 1" descr="A series of images showcasing the figures that are available for download on DietaryGuidelines.gov">
            <a:extLst>
              <a:ext uri="{FF2B5EF4-FFF2-40B4-BE49-F238E27FC236}">
                <a16:creationId xmlns:a16="http://schemas.microsoft.com/office/drawing/2014/main" id="{9AD9299C-1945-44C9-9708-126D3EBC73D9}"/>
              </a:ext>
            </a:extLst>
          </p:cNvPr>
          <p:cNvGrpSpPr/>
          <p:nvPr/>
        </p:nvGrpSpPr>
        <p:grpSpPr>
          <a:xfrm>
            <a:off x="7634106" y="1867581"/>
            <a:ext cx="2443279" cy="2583369"/>
            <a:chOff x="9007867" y="2336445"/>
            <a:chExt cx="2443279" cy="2583369"/>
          </a:xfrm>
        </p:grpSpPr>
        <p:pic>
          <p:nvPicPr>
            <p:cNvPr id="26" name="Picture 2">
              <a:extLst>
                <a:ext uri="{FF2B5EF4-FFF2-40B4-BE49-F238E27FC236}">
                  <a16:creationId xmlns:a16="http://schemas.microsoft.com/office/drawing/2014/main" id="{1941BC4C-30B1-4DA2-9B28-F6C391782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867" y="2336445"/>
              <a:ext cx="1453625" cy="1771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10CB262-ABE9-42C3-87F0-B9D1E2F10826}"/>
                </a:ext>
              </a:extLst>
            </p:cNvPr>
            <p:cNvPicPr>
              <a:picLocks noChangeAspect="1"/>
            </p:cNvPicPr>
            <p:nvPr/>
          </p:nvPicPr>
          <p:blipFill rotWithShape="1">
            <a:blip r:embed="rId6"/>
            <a:srcRect t="2235"/>
            <a:stretch/>
          </p:blipFill>
          <p:spPr>
            <a:xfrm>
              <a:off x="9982785" y="2648398"/>
              <a:ext cx="1468361" cy="1856339"/>
            </a:xfrm>
            <a:prstGeom prst="rect">
              <a:avLst/>
            </a:prstGeom>
            <a:ln>
              <a:noFill/>
            </a:ln>
            <a:effectLst>
              <a:outerShdw blurRad="292100" dist="139700" dir="2700000" algn="tl" rotWithShape="0">
                <a:srgbClr val="333333">
                  <a:alpha val="65000"/>
                </a:srgbClr>
              </a:outerShdw>
            </a:effectLst>
          </p:spPr>
        </p:pic>
        <p:pic>
          <p:nvPicPr>
            <p:cNvPr id="37" name="Picture 36">
              <a:extLst>
                <a:ext uri="{FF2B5EF4-FFF2-40B4-BE49-F238E27FC236}">
                  <a16:creationId xmlns:a16="http://schemas.microsoft.com/office/drawing/2014/main" id="{72101A9C-6848-4C0E-96A8-F96DD344C9F3}"/>
                </a:ext>
              </a:extLst>
            </p:cNvPr>
            <p:cNvPicPr>
              <a:picLocks noChangeAspect="1"/>
            </p:cNvPicPr>
            <p:nvPr/>
          </p:nvPicPr>
          <p:blipFill>
            <a:blip r:embed="rId7"/>
            <a:stretch>
              <a:fillRect/>
            </a:stretch>
          </p:blipFill>
          <p:spPr>
            <a:xfrm>
              <a:off x="9623692" y="3274139"/>
              <a:ext cx="1269351" cy="164567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244113528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tes and a knife and fork"/>
          <p:cNvPicPr>
            <a:picLocks noChangeAspect="1"/>
          </p:cNvPicPr>
          <p:nvPr/>
        </p:nvPicPr>
        <p:blipFill rotWithShape="1">
          <a:blip r:embed="rId2">
            <a:extLst>
              <a:ext uri="{28A0092B-C50C-407E-A947-70E740481C1C}">
                <a14:useLocalDpi xmlns:a14="http://schemas.microsoft.com/office/drawing/2010/main" val="0"/>
              </a:ext>
            </a:extLst>
          </a:blip>
          <a:srcRect l="6126" t="-2664" r="1141" b="2664"/>
          <a:stretch/>
        </p:blipFill>
        <p:spPr>
          <a:xfrm>
            <a:off x="0" y="546538"/>
            <a:ext cx="12202510" cy="6311462"/>
          </a:xfrm>
          <a:prstGeom prst="rect">
            <a:avLst/>
          </a:prstGeom>
        </p:spPr>
      </p:pic>
      <p:pic>
        <p:nvPicPr>
          <p:cNvPr id="6" name="Picture 5"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4" name="Rectangle 3" descr="white rectangle"/>
          <p:cNvSpPr/>
          <p:nvPr/>
        </p:nvSpPr>
        <p:spPr>
          <a:xfrm>
            <a:off x="2764496" y="2577435"/>
            <a:ext cx="6695092" cy="2238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bwMode="black">
          <a:xfrm>
            <a:off x="0" y="3696786"/>
            <a:ext cx="12192000" cy="494449"/>
          </a:xfrm>
          <a:prstGeom prst="rect">
            <a:avLst/>
          </a:prstGeom>
          <a:no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lvl="0">
              <a:defRPr/>
            </a:pPr>
            <a:br>
              <a:rPr lang="en-US" b="1" cap="none" spc="0" dirty="0">
                <a:solidFill>
                  <a:schemeClr val="tx1"/>
                </a:solidFill>
                <a:latin typeface="Calibri" panose="020F0502020204030204" pitchFamily="34" charset="0"/>
                <a:cs typeface="Calibri" panose="020F0502020204030204" pitchFamily="34" charset="0"/>
              </a:rPr>
            </a:br>
            <a:r>
              <a:rPr lang="en-US" cap="none" spc="0" dirty="0">
                <a:solidFill>
                  <a:schemeClr val="tx1"/>
                </a:solidFill>
                <a:latin typeface="Calibri" panose="020F0502020204030204" pitchFamily="34" charset="0"/>
                <a:cs typeface="Calibri" panose="020F0502020204030204" pitchFamily="34" charset="0"/>
              </a:rPr>
              <a:t>Supporting The Dietary Guidelines </a:t>
            </a:r>
            <a:br>
              <a:rPr lang="en-US" cap="none" spc="0" dirty="0">
                <a:solidFill>
                  <a:schemeClr val="tx1"/>
                </a:solidFill>
                <a:latin typeface="Calibri" panose="020F0502020204030204" pitchFamily="34" charset="0"/>
                <a:cs typeface="Calibri" panose="020F0502020204030204" pitchFamily="34" charset="0"/>
              </a:rPr>
            </a:br>
            <a:r>
              <a:rPr lang="en-US" cap="none" spc="0" dirty="0">
                <a:solidFill>
                  <a:schemeClr val="tx1"/>
                </a:solidFill>
                <a:latin typeface="Calibri" panose="020F0502020204030204" pitchFamily="34" charset="0"/>
                <a:cs typeface="Calibri" panose="020F0502020204030204" pitchFamily="34" charset="0"/>
              </a:rPr>
              <a:t>for Americans, 2020-2025</a:t>
            </a:r>
            <a:endParaRPr lang="en-US" sz="4400" cap="none" spc="0" dirty="0">
              <a:solidFill>
                <a:schemeClr val="tx1"/>
              </a:solidFill>
              <a:latin typeface="Calibri" panose="020F0502020204030204" pitchFamily="34" charset="0"/>
              <a:cs typeface="Calibri" panose="020F0502020204030204" pitchFamily="34" charset="0"/>
            </a:endParaRPr>
          </a:p>
        </p:txBody>
      </p:sp>
      <p:sp>
        <p:nvSpPr>
          <p:cNvPr id="5" name="Title 4"/>
          <p:cNvSpPr>
            <a:spLocks noGrp="1"/>
          </p:cNvSpPr>
          <p:nvPr>
            <p:ph type="ctrTitle"/>
          </p:nvPr>
        </p:nvSpPr>
        <p:spPr>
          <a:xfrm>
            <a:off x="1550276" y="1334427"/>
            <a:ext cx="9144000" cy="2387600"/>
          </a:xfrm>
        </p:spPr>
        <p:txBody>
          <a:bodyPr/>
          <a:lstStyle/>
          <a:p>
            <a:r>
              <a:rPr lang="en-US" b="1" dirty="0">
                <a:latin typeface="+mn-lt"/>
              </a:rPr>
              <a:t>MyPlate Resources</a:t>
            </a:r>
          </a:p>
        </p:txBody>
      </p:sp>
      <p:pic>
        <p:nvPicPr>
          <p:cNvPr id="8" name="Picture 7" descr="USDA logo with text United States Department of Agriculture"/>
          <p:cNvPicPr>
            <a:picLocks noChangeAspect="1"/>
          </p:cNvPicPr>
          <p:nvPr/>
        </p:nvPicPr>
        <p:blipFill rotWithShape="1">
          <a:blip r:embed="rId4">
            <a:extLst>
              <a:ext uri="{28A0092B-C50C-407E-A947-70E740481C1C}">
                <a14:useLocalDpi xmlns:a14="http://schemas.microsoft.com/office/drawing/2010/main" val="0"/>
              </a:ext>
            </a:extLst>
          </a:blip>
          <a:srcRect l="1" r="-431" b="87893"/>
          <a:stretch/>
        </p:blipFill>
        <p:spPr>
          <a:xfrm>
            <a:off x="0" y="0"/>
            <a:ext cx="12244552" cy="830317"/>
          </a:xfrm>
          <a:prstGeom prst="rect">
            <a:avLst/>
          </a:prstGeom>
        </p:spPr>
      </p:pic>
    </p:spTree>
    <p:extLst>
      <p:ext uri="{BB962C8B-B14F-4D97-AF65-F5344CB8AC3E}">
        <p14:creationId xmlns:p14="http://schemas.microsoft.com/office/powerpoint/2010/main" val="5707154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6247" y="1675690"/>
            <a:ext cx="5866352" cy="4678204"/>
          </a:xfrm>
          <a:prstGeom prst="rect">
            <a:avLst/>
          </a:prstGeom>
        </p:spPr>
        <p:txBody>
          <a:bodyPr wrap="square">
            <a:spAutoFit/>
          </a:bodyPr>
          <a:lstStyle/>
          <a:p>
            <a:pPr marL="285750" indent="-285750">
              <a:spcAft>
                <a:spcPts val="600"/>
              </a:spcAft>
              <a:buSzPct val="120000"/>
              <a:buFont typeface="Arial" panose="020B0604020202020204" pitchFamily="34" charset="0"/>
              <a:buChar char="•"/>
            </a:pPr>
            <a:r>
              <a:rPr lang="en-US" sz="2400" dirty="0">
                <a:latin typeface="+mn-lt"/>
              </a:rPr>
              <a:t>MyPlate is used by professionals to help people become more aware of and informed about making healthy food and beverage choices over time. </a:t>
            </a:r>
            <a:br>
              <a:rPr lang="en-US" sz="2400" dirty="0">
                <a:latin typeface="+mn-lt"/>
              </a:rPr>
            </a:br>
            <a:endParaRPr lang="en-US" sz="2400" dirty="0">
              <a:latin typeface="+mn-lt"/>
            </a:endParaRPr>
          </a:p>
          <a:p>
            <a:pPr marL="285750" indent="-285750">
              <a:spcAft>
                <a:spcPts val="600"/>
              </a:spcAft>
              <a:buSzPct val="120000"/>
              <a:buFont typeface="Arial" panose="020B0604020202020204" pitchFamily="34" charset="0"/>
              <a:buChar char="•"/>
            </a:pPr>
            <a:r>
              <a:rPr lang="en-US" sz="2400" dirty="0">
                <a:latin typeface="+mn-lt"/>
              </a:rPr>
              <a:t>USDA’s </a:t>
            </a:r>
            <a:r>
              <a:rPr lang="en-US" sz="2400" i="1" dirty="0">
                <a:latin typeface="+mn-lt"/>
              </a:rPr>
              <a:t>Start Simple with MyPlate</a:t>
            </a:r>
            <a:r>
              <a:rPr lang="en-US" sz="2400" dirty="0">
                <a:latin typeface="+mn-lt"/>
              </a:rPr>
              <a:t> campaign offers resources to help Americans put the Guidelines into practice starting today. </a:t>
            </a:r>
            <a:br>
              <a:rPr lang="en-US" sz="2400" dirty="0">
                <a:latin typeface="+mn-lt"/>
              </a:rPr>
            </a:br>
            <a:endParaRPr lang="en-US" sz="2400" dirty="0">
              <a:latin typeface="+mn-lt"/>
            </a:endParaRPr>
          </a:p>
          <a:p>
            <a:pPr marL="285750" indent="-285750">
              <a:spcAft>
                <a:spcPts val="600"/>
              </a:spcAft>
              <a:buSzPct val="120000"/>
              <a:buFont typeface="Arial" panose="020B0604020202020204" pitchFamily="34" charset="0"/>
              <a:buChar char="•"/>
            </a:pPr>
            <a:r>
              <a:rPr lang="en-US" sz="2400" dirty="0">
                <a:latin typeface="+mn-lt"/>
              </a:rPr>
              <a:t>The benefits of healthy eating add up over time, bite by bite. Small changes matter. Start Simple with </a:t>
            </a:r>
            <a:r>
              <a:rPr lang="en-US" sz="2400" dirty="0" err="1">
                <a:latin typeface="+mn-lt"/>
              </a:rPr>
              <a:t>MyPlate</a:t>
            </a:r>
            <a:r>
              <a:rPr lang="en-US" sz="2400" dirty="0">
                <a:latin typeface="+mn-lt"/>
              </a:rPr>
              <a:t>.</a:t>
            </a:r>
          </a:p>
        </p:txBody>
      </p:sp>
      <p:sp>
        <p:nvSpPr>
          <p:cNvPr id="8" name="Rectangle 7" descr="blue rectangle">
            <a:extLst>
              <a:ext uri="{FF2B5EF4-FFF2-40B4-BE49-F238E27FC236}">
                <a16:creationId xmlns:a16="http://schemas.microsoft.com/office/drawing/2014/main" id="{EFB68293-FEEB-438F-8C92-34FC1A4CA54E}"/>
              </a:ext>
            </a:extLst>
          </p:cNvPr>
          <p:cNvSpPr/>
          <p:nvPr/>
        </p:nvSpPr>
        <p:spPr>
          <a:xfrm rot="20143218">
            <a:off x="8110236" y="2288477"/>
            <a:ext cx="2718200" cy="3668821"/>
          </a:xfrm>
          <a:prstGeom prst="rect">
            <a:avLst/>
          </a:prstGeom>
          <a:solidFill>
            <a:srgbClr val="0F4B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Image of a Start Simple with MyPlate Today handout">
            <a:extLst>
              <a:ext uri="{FF2B5EF4-FFF2-40B4-BE49-F238E27FC236}">
                <a16:creationId xmlns:a16="http://schemas.microsoft.com/office/drawing/2014/main" id="{2CBA2D32-8D51-40CC-8846-C99F15F0B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77257">
            <a:off x="7681465" y="2009847"/>
            <a:ext cx="3138417" cy="4043729"/>
          </a:xfrm>
          <a:prstGeom prst="rect">
            <a:avLst/>
          </a:prstGeom>
          <a:solidFill>
            <a:srgbClr val="0F4B74"/>
          </a:solidFill>
          <a:ln w="6350">
            <a:solidFill>
              <a:schemeClr val="tx1"/>
            </a:solidFill>
          </a:ln>
        </p:spPr>
      </p:pic>
      <p:sp>
        <p:nvSpPr>
          <p:cNvPr id="13" name="Rectangle 12"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0" name="Picture 9" descr="MyPlate icon with MyPlate.gov tex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12" name="Title 1"/>
          <p:cNvSpPr>
            <a:spLocks noGrp="1"/>
          </p:cNvSpPr>
          <p:nvPr>
            <p:ph type="title"/>
          </p:nvPr>
        </p:nvSpPr>
        <p:spPr>
          <a:xfrm>
            <a:off x="0" y="45521"/>
            <a:ext cx="12192000" cy="1325563"/>
          </a:xfrm>
        </p:spPr>
        <p:txBody>
          <a:bodyPr/>
          <a:lstStyle/>
          <a:p>
            <a:pPr algn="ctr"/>
            <a:r>
              <a:rPr lang="en-US" b="1" dirty="0">
                <a:solidFill>
                  <a:srgbClr val="524C44"/>
                </a:solidFill>
                <a:latin typeface="+mn-lt"/>
              </a:rPr>
              <a:t>Implementing the Dietary Guidelines Through MyPlate</a:t>
            </a:r>
          </a:p>
        </p:txBody>
      </p:sp>
    </p:spTree>
    <p:extLst>
      <p:ext uri="{BB962C8B-B14F-4D97-AF65-F5344CB8AC3E}">
        <p14:creationId xmlns:p14="http://schemas.microsoft.com/office/powerpoint/2010/main" val="30262234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424899" y="5232229"/>
            <a:ext cx="376177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Encourages people to choose foods, beverages, meals that are full of important nutrients</a:t>
            </a:r>
          </a:p>
        </p:txBody>
      </p:sp>
      <p:sp>
        <p:nvSpPr>
          <p:cNvPr id="22" name="TextBox 21"/>
          <p:cNvSpPr txBox="1"/>
          <p:nvPr/>
        </p:nvSpPr>
        <p:spPr>
          <a:xfrm>
            <a:off x="6582135" y="4911242"/>
            <a:ext cx="440572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rPr>
              <a:t>Provides inspiration and simple ideas people can incorporate into their busy lives to help them improve their health and well-being over time</a:t>
            </a:r>
          </a:p>
        </p:txBody>
      </p:sp>
      <p:pic>
        <p:nvPicPr>
          <p:cNvPr id="23" name="Picture 22" descr="Dietary Guidelines for Americans logo">
            <a:extLst>
              <a:ext uri="{FF2B5EF4-FFF2-40B4-BE49-F238E27FC236}">
                <a16:creationId xmlns:a16="http://schemas.microsoft.com/office/drawing/2014/main" id="{C37B62EA-DC8C-4391-BB39-CA7B04CAAD44}"/>
              </a:ext>
            </a:extLst>
          </p:cNvPr>
          <p:cNvPicPr>
            <a:picLocks noChangeAspect="1"/>
          </p:cNvPicPr>
          <p:nvPr/>
        </p:nvPicPr>
        <p:blipFill>
          <a:blip r:embed="rId3"/>
          <a:stretch>
            <a:fillRect/>
          </a:stretch>
        </p:blipFill>
        <p:spPr>
          <a:xfrm>
            <a:off x="1385277" y="2189528"/>
            <a:ext cx="3514791" cy="1063976"/>
          </a:xfrm>
          <a:prstGeom prst="rect">
            <a:avLst/>
          </a:prstGeom>
          <a:ln>
            <a:solidFill>
              <a:srgbClr val="3366FF"/>
            </a:solidFill>
          </a:ln>
        </p:spPr>
      </p:pic>
      <p:sp>
        <p:nvSpPr>
          <p:cNvPr id="25" name="TextBox 24"/>
          <p:cNvSpPr txBox="1"/>
          <p:nvPr/>
        </p:nvSpPr>
        <p:spPr>
          <a:xfrm>
            <a:off x="436035" y="3717250"/>
            <a:ext cx="50360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srgbClr val="000000"/>
                </a:solidFill>
                <a:effectLst/>
                <a:uLnTx/>
                <a:uFillTx/>
                <a:latin typeface="Calibri" panose="020F0502020204030204"/>
                <a:ea typeface="+mn-ea"/>
                <a:cs typeface="+mn-cs"/>
              </a:rPr>
              <a:t>2020-2025 DGA call to action (“what”)</a:t>
            </a:r>
          </a:p>
        </p:txBody>
      </p:sp>
      <p:sp>
        <p:nvSpPr>
          <p:cNvPr id="26" name="TextBox 25"/>
          <p:cNvSpPr txBox="1"/>
          <p:nvPr/>
        </p:nvSpPr>
        <p:spPr>
          <a:xfrm>
            <a:off x="6547390" y="3723320"/>
            <a:ext cx="39580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000000"/>
                </a:solidFill>
                <a:effectLst/>
                <a:uLnTx/>
                <a:uFillTx/>
                <a:latin typeface="Calibri" panose="020F0502020204030204"/>
                <a:ea typeface="+mn-ea"/>
                <a:cs typeface="+mn-cs"/>
              </a:rPr>
              <a:t>MyPlate</a:t>
            </a:r>
            <a:r>
              <a:rPr kumimoji="0" lang="en-US" sz="2200" b="1" i="0" u="sng" strike="noStrike" kern="1200" cap="none" spc="0" normalizeH="0" baseline="0" noProof="0" dirty="0">
                <a:ln>
                  <a:noFill/>
                </a:ln>
                <a:solidFill>
                  <a:srgbClr val="000000"/>
                </a:solidFill>
                <a:effectLst/>
                <a:uLnTx/>
                <a:uFillTx/>
                <a:latin typeface="Calibri" panose="020F0502020204030204"/>
                <a:ea typeface="+mn-ea"/>
                <a:cs typeface="+mn-cs"/>
              </a:rPr>
              <a:t> call to action (“how”)</a:t>
            </a:r>
          </a:p>
        </p:txBody>
      </p:sp>
      <p:sp>
        <p:nvSpPr>
          <p:cNvPr id="27" name="TextBox 26"/>
          <p:cNvSpPr txBox="1"/>
          <p:nvPr/>
        </p:nvSpPr>
        <p:spPr>
          <a:xfrm>
            <a:off x="1411250" y="4488104"/>
            <a:ext cx="38635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3300"/>
                </a:solidFill>
                <a:effectLst/>
                <a:uLnTx/>
                <a:uFillTx/>
                <a:latin typeface="Calibri" panose="020F0502020204030204"/>
                <a:ea typeface="+mn-ea"/>
                <a:cs typeface="+mn-cs"/>
              </a:rPr>
              <a:t>Make every bite count with the Dietary Guidelines</a:t>
            </a:r>
          </a:p>
        </p:txBody>
      </p:sp>
      <p:sp>
        <p:nvSpPr>
          <p:cNvPr id="33" name="TextBox 32"/>
          <p:cNvSpPr txBox="1"/>
          <p:nvPr/>
        </p:nvSpPr>
        <p:spPr>
          <a:xfrm>
            <a:off x="6554840" y="4518782"/>
            <a:ext cx="35147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3300"/>
                </a:solidFill>
                <a:effectLst/>
                <a:uLnTx/>
                <a:uFillTx/>
                <a:latin typeface="Calibri" panose="020F0502020204030204"/>
                <a:ea typeface="+mn-ea"/>
                <a:cs typeface="+mn-cs"/>
              </a:rPr>
              <a:t>Start Simple with </a:t>
            </a:r>
            <a:r>
              <a:rPr kumimoji="0" lang="en-US" sz="2400" b="1" i="1" u="none" strike="noStrike" kern="1200" cap="none" spc="0" normalizeH="0" baseline="0" noProof="0" dirty="0" err="1">
                <a:ln>
                  <a:noFill/>
                </a:ln>
                <a:solidFill>
                  <a:srgbClr val="FF3300"/>
                </a:solidFill>
                <a:effectLst/>
                <a:uLnTx/>
                <a:uFillTx/>
                <a:latin typeface="Calibri" panose="020F0502020204030204"/>
                <a:ea typeface="+mn-ea"/>
                <a:cs typeface="+mn-cs"/>
              </a:rPr>
              <a:t>MyPlate</a:t>
            </a:r>
            <a:endParaRPr kumimoji="0" lang="en-US" sz="2400" b="1" i="1" u="none" strike="noStrike" kern="1200" cap="none" spc="0" normalizeH="0" baseline="0" noProof="0" dirty="0">
              <a:ln>
                <a:noFill/>
              </a:ln>
              <a:solidFill>
                <a:srgbClr val="FF3300"/>
              </a:solidFill>
              <a:effectLst/>
              <a:uLnTx/>
              <a:uFillTx/>
              <a:latin typeface="Calibri" panose="020F0502020204030204"/>
              <a:ea typeface="+mn-ea"/>
              <a:cs typeface="+mn-cs"/>
            </a:endParaRPr>
          </a:p>
        </p:txBody>
      </p:sp>
      <p:grpSp>
        <p:nvGrpSpPr>
          <p:cNvPr id="2" name="Group 1" descr="right arrow"/>
          <p:cNvGrpSpPr/>
          <p:nvPr/>
        </p:nvGrpSpPr>
        <p:grpSpPr>
          <a:xfrm>
            <a:off x="5296845" y="2590053"/>
            <a:ext cx="915814" cy="2293427"/>
            <a:chOff x="5296845" y="2590053"/>
            <a:chExt cx="915814" cy="2293427"/>
          </a:xfrm>
        </p:grpSpPr>
        <p:sp>
          <p:nvSpPr>
            <p:cNvPr id="37" name="Right Arrow 36"/>
            <p:cNvSpPr/>
            <p:nvPr/>
          </p:nvSpPr>
          <p:spPr>
            <a:xfrm>
              <a:off x="5296845" y="2590053"/>
              <a:ext cx="915814" cy="2629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ight Arrow 37"/>
            <p:cNvSpPr/>
            <p:nvPr/>
          </p:nvSpPr>
          <p:spPr>
            <a:xfrm>
              <a:off x="5296845" y="3807403"/>
              <a:ext cx="915814" cy="2629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9" name="Right Arrow 38"/>
            <p:cNvSpPr/>
            <p:nvPr/>
          </p:nvSpPr>
          <p:spPr>
            <a:xfrm>
              <a:off x="5296845" y="4620554"/>
              <a:ext cx="915814" cy="26292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40" name="Picture 39" descr="MyPlate logo with text Small Changes Matter. Start Simple with MyPlate Today"/>
          <p:cNvPicPr>
            <a:picLocks noChangeAspect="1"/>
          </p:cNvPicPr>
          <p:nvPr/>
        </p:nvPicPr>
        <p:blipFill rotWithShape="1">
          <a:blip r:embed="rId4"/>
          <a:srcRect l="37083" t="32332" r="25765" b="48162"/>
          <a:stretch/>
        </p:blipFill>
        <p:spPr>
          <a:xfrm>
            <a:off x="6644755" y="2109262"/>
            <a:ext cx="4138667" cy="1222261"/>
          </a:xfrm>
          <a:prstGeom prst="rect">
            <a:avLst/>
          </a:prstGeom>
          <a:ln w="19050">
            <a:noFill/>
          </a:ln>
        </p:spPr>
      </p:pic>
      <p:sp>
        <p:nvSpPr>
          <p:cNvPr id="19" name="AutoShape 2" descr="MyPlate Graphic Resources | ChooseMyPlat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 name="AutoShape 4" descr="MyPlate Graphic Resources | ChooseMyPla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4" name="Rectangle 23"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lvl="0" algn="ctr" defTabSz="457200">
              <a:defRPr/>
            </a:pPr>
            <a:r>
              <a:rPr lang="en-US" kern="0">
                <a:solidFill>
                  <a:srgbClr val="F6A21D">
                    <a:lumMod val="40000"/>
                    <a:lumOff val="60000"/>
                  </a:srgbClr>
                </a:solidFill>
                <a:latin typeface="Gill Sans MT" panose="020B0502020104020203"/>
              </a:rPr>
              <a:t>peach colored rectangle</a:t>
            </a: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8" name="Picture 17" descr="MyPlate icon with MyPlate.gov tex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29" name="Title 1"/>
          <p:cNvSpPr>
            <a:spLocks noGrp="1"/>
          </p:cNvSpPr>
          <p:nvPr>
            <p:ph type="title"/>
          </p:nvPr>
        </p:nvSpPr>
        <p:spPr>
          <a:xfrm>
            <a:off x="0" y="45521"/>
            <a:ext cx="12192000" cy="1325563"/>
          </a:xfrm>
        </p:spPr>
        <p:txBody>
          <a:bodyPr/>
          <a:lstStyle/>
          <a:p>
            <a:pPr algn="ctr"/>
            <a:r>
              <a:rPr lang="en-US" b="1" dirty="0">
                <a:solidFill>
                  <a:srgbClr val="524C44"/>
                </a:solidFill>
                <a:latin typeface="+mn-lt"/>
              </a:rPr>
              <a:t>MyPlate Consumer Messaging</a:t>
            </a:r>
          </a:p>
        </p:txBody>
      </p:sp>
    </p:spTree>
    <p:extLst>
      <p:ext uri="{BB962C8B-B14F-4D97-AF65-F5344CB8AC3E}">
        <p14:creationId xmlns:p14="http://schemas.microsoft.com/office/powerpoint/2010/main" val="151435345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0" y="1916784"/>
            <a:ext cx="3705128" cy="440120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A healthy eating routine is important at every stage of life and can have positive effects that add up over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It’s important to eat a variety of fruits, vegetables, grains, protein foods, and dairy and fortified soy alternatives.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dirty="0">
                <a:ln>
                  <a:noFill/>
                </a:ln>
                <a:solidFill>
                  <a:srgbClr val="000000"/>
                </a:solidFill>
                <a:effectLst/>
                <a:uLnTx/>
                <a:uFillTx/>
                <a:latin typeface="Calibri" panose="020F0502020204030204"/>
                <a:ea typeface="+mn-ea"/>
                <a:cs typeface="+mn-cs"/>
              </a:rPr>
              <a:t>When deciding what to eat or drink, choose options that are full of nutrients. Make every bite count.</a:t>
            </a:r>
          </a:p>
        </p:txBody>
      </p:sp>
      <p:pic>
        <p:nvPicPr>
          <p:cNvPr id="16" name="Picture 15" descr="Food group icons with text Healthy eating is important at every stage of life. "/>
          <p:cNvPicPr>
            <a:picLocks noChangeAspect="1"/>
          </p:cNvPicPr>
          <p:nvPr/>
        </p:nvPicPr>
        <p:blipFill rotWithShape="1">
          <a:blip r:embed="rId3"/>
          <a:srcRect l="39902" t="53205" r="26011" b="8272"/>
          <a:stretch/>
        </p:blipFill>
        <p:spPr>
          <a:xfrm>
            <a:off x="4724400" y="2459843"/>
            <a:ext cx="6113124" cy="3886200"/>
          </a:xfrm>
          <a:prstGeom prst="rect">
            <a:avLst/>
          </a:prstGeom>
        </p:spPr>
      </p:pic>
      <p:sp>
        <p:nvSpPr>
          <p:cNvPr id="17" name="TextBox 16"/>
          <p:cNvSpPr txBox="1"/>
          <p:nvPr/>
        </p:nvSpPr>
        <p:spPr>
          <a:xfrm>
            <a:off x="10464800" y="1690370"/>
            <a:ext cx="14224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*Dairy message was updated to be more inclusive</a:t>
            </a:r>
          </a:p>
        </p:txBody>
      </p:sp>
      <p:cxnSp>
        <p:nvCxnSpPr>
          <p:cNvPr id="18" name="Straight Arrow Connector 17" descr="arrow"/>
          <p:cNvCxnSpPr/>
          <p:nvPr/>
        </p:nvCxnSpPr>
        <p:spPr>
          <a:xfrm flipV="1">
            <a:off x="9909868" y="2300927"/>
            <a:ext cx="554932" cy="933321"/>
          </a:xfrm>
          <a:prstGeom prst="straightConnector1">
            <a:avLst/>
          </a:prstGeom>
          <a:ln w="12700">
            <a:solidFill>
              <a:schemeClr val="accent3">
                <a:lumMod val="40000"/>
                <a:lumOff val="60000"/>
              </a:schemeClr>
            </a:solidFill>
            <a:headEnd type="triangle" w="lg" len="med"/>
            <a:tailEnd type="none"/>
          </a:ln>
        </p:spPr>
        <p:style>
          <a:lnRef idx="1">
            <a:schemeClr val="accent1"/>
          </a:lnRef>
          <a:fillRef idx="0">
            <a:schemeClr val="accent1"/>
          </a:fillRef>
          <a:effectRef idx="0">
            <a:schemeClr val="accent1"/>
          </a:effectRef>
          <a:fontRef idx="minor">
            <a:schemeClr val="tx1"/>
          </a:fontRef>
        </p:style>
      </p:cxnSp>
      <p:sp>
        <p:nvSpPr>
          <p:cNvPr id="11" name="AutoShape 4" descr="MyPlate Graphic Resources | ChooseMyPla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2" name="Rectangle 11"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6A21D">
                  <a:lumMod val="40000"/>
                  <a:lumOff val="60000"/>
                </a:srgbClr>
              </a:solidFill>
              <a:effectLst/>
              <a:uLnTx/>
              <a:uFillTx/>
              <a:latin typeface="Gill Sans MT" panose="020B0502020104020203"/>
              <a:ea typeface="+mn-ea"/>
              <a:cs typeface="+mn-cs"/>
            </a:endParaRPr>
          </a:p>
        </p:txBody>
      </p:sp>
      <p:pic>
        <p:nvPicPr>
          <p:cNvPr id="10" name="Picture 9" descr="MyPlate icon with MyPlate.gov tex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14" name="Title 1"/>
          <p:cNvSpPr>
            <a:spLocks noGrp="1"/>
          </p:cNvSpPr>
          <p:nvPr>
            <p:ph type="title"/>
          </p:nvPr>
        </p:nvSpPr>
        <p:spPr>
          <a:xfrm>
            <a:off x="0" y="45521"/>
            <a:ext cx="12192000" cy="1325563"/>
          </a:xfrm>
        </p:spPr>
        <p:txBody>
          <a:bodyPr/>
          <a:lstStyle/>
          <a:p>
            <a:pPr algn="ctr"/>
            <a:r>
              <a:rPr lang="en-US" b="1" dirty="0">
                <a:solidFill>
                  <a:srgbClr val="524C44"/>
                </a:solidFill>
                <a:latin typeface="+mn-lt"/>
              </a:rPr>
              <a:t>Key Consumer Messages</a:t>
            </a:r>
          </a:p>
        </p:txBody>
      </p:sp>
    </p:spTree>
    <p:extLst>
      <p:ext uri="{BB962C8B-B14F-4D97-AF65-F5344CB8AC3E}">
        <p14:creationId xmlns:p14="http://schemas.microsoft.com/office/powerpoint/2010/main" val="289713229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4" descr="MyPlate Graphic Resources | ChooseMyPlate"/>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2" name="Rectangle 21"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6A21D">
                  <a:lumMod val="40000"/>
                  <a:lumOff val="60000"/>
                </a:srgbClr>
              </a:solidFill>
              <a:effectLst/>
              <a:uLnTx/>
              <a:uFillTx/>
              <a:latin typeface="Gill Sans MT" panose="020B0502020104020203"/>
              <a:ea typeface="+mn-ea"/>
              <a:cs typeface="+mn-cs"/>
            </a:endParaRPr>
          </a:p>
        </p:txBody>
      </p:sp>
      <p:sp>
        <p:nvSpPr>
          <p:cNvPr id="27" name="Title 1"/>
          <p:cNvSpPr>
            <a:spLocks noGrp="1"/>
          </p:cNvSpPr>
          <p:nvPr>
            <p:ph type="title"/>
          </p:nvPr>
        </p:nvSpPr>
        <p:spPr>
          <a:xfrm>
            <a:off x="0" y="45521"/>
            <a:ext cx="12192000" cy="1325563"/>
          </a:xfrm>
        </p:spPr>
        <p:txBody>
          <a:bodyPr/>
          <a:lstStyle/>
          <a:p>
            <a:pPr algn="ctr"/>
            <a:r>
              <a:rPr lang="en-US" b="1" dirty="0">
                <a:solidFill>
                  <a:srgbClr val="524C44"/>
                </a:solidFill>
                <a:latin typeface="+mn-lt"/>
              </a:rPr>
              <a:t>Key MyPlate Tools and Resources</a:t>
            </a:r>
          </a:p>
        </p:txBody>
      </p:sp>
      <p:sp>
        <p:nvSpPr>
          <p:cNvPr id="25" name="Rectangle 24">
            <a:extLst>
              <a:ext uri="{FF2B5EF4-FFF2-40B4-BE49-F238E27FC236}">
                <a16:creationId xmlns:a16="http://schemas.microsoft.com/office/drawing/2014/main" id="{3AD80316-499D-4AEA-A041-12D44BE4D10A}"/>
              </a:ext>
            </a:extLst>
          </p:cNvPr>
          <p:cNvSpPr/>
          <p:nvPr/>
        </p:nvSpPr>
        <p:spPr>
          <a:xfrm>
            <a:off x="7517599" y="1636684"/>
            <a:ext cx="4145529" cy="36933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MyPlate on Alexa</a:t>
            </a:r>
          </a:p>
          <a:p>
            <a:pPr lvl="0" defTabSz="914400">
              <a:defRPr/>
            </a:pPr>
            <a:r>
              <a:rPr lang="en-US" dirty="0"/>
              <a:t>MyPlate is now available as an Alexa skill! Get MyPlate healthy eating tips for feeding babies and toddlers.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Toolkits for Partners and Professionals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Targeted roadmaps to key assets for dietitians, food industry, public health, educators, and communication partners.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Calibri" panose="020F0502020204030204"/>
            </a:endParaRPr>
          </a:p>
          <a:p>
            <a:r>
              <a:rPr lang="en-US" b="1" dirty="0"/>
              <a:t>Shop Simple with MyPlate tool</a:t>
            </a:r>
          </a:p>
          <a:p>
            <a:r>
              <a:rPr lang="en-US" dirty="0"/>
              <a:t>Find savings in your area and discover new ways to prepare budget-friendly foods. </a:t>
            </a:r>
          </a:p>
        </p:txBody>
      </p:sp>
      <p:sp>
        <p:nvSpPr>
          <p:cNvPr id="33" name="Rectangle 32">
            <a:extLst>
              <a:ext uri="{FF2B5EF4-FFF2-40B4-BE49-F238E27FC236}">
                <a16:creationId xmlns:a16="http://schemas.microsoft.com/office/drawing/2014/main" id="{A3EC4C2D-236B-42DB-B297-29ABBB9EDE44}"/>
              </a:ext>
            </a:extLst>
          </p:cNvPr>
          <p:cNvSpPr/>
          <p:nvPr/>
        </p:nvSpPr>
        <p:spPr>
          <a:xfrm>
            <a:off x="2043411" y="1639421"/>
            <a:ext cx="3927321"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MyPlate.gov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newly designed website will be more visual and streamlined with easy-to-find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MyPlate Quiz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Consumers receive a snapshot of how they're doing on the MyPlate food groups and get personalized resources based on their quiz results.</a:t>
            </a:r>
          </a:p>
        </p:txBody>
      </p:sp>
      <p:sp>
        <p:nvSpPr>
          <p:cNvPr id="34" name="Rectangle 33">
            <a:extLst>
              <a:ext uri="{FF2B5EF4-FFF2-40B4-BE49-F238E27FC236}">
                <a16:creationId xmlns:a16="http://schemas.microsoft.com/office/drawing/2014/main" id="{0294B4FD-8658-4330-AAC5-DAFE1DC6ABCA}"/>
              </a:ext>
            </a:extLst>
          </p:cNvPr>
          <p:cNvSpPr/>
          <p:nvPr/>
        </p:nvSpPr>
        <p:spPr>
          <a:xfrm>
            <a:off x="2043410" y="4649321"/>
            <a:ext cx="4051326"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Start Simple with MyPlate app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Set simple daily food group goals, see progress, and earn badges to celebrate success!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NEW</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sync results from the MyPlate Quiz to set goals! Available in the App Store and Google Play. </a:t>
            </a:r>
          </a:p>
        </p:txBody>
      </p:sp>
      <p:grpSp>
        <p:nvGrpSpPr>
          <p:cNvPr id="2" name="Group 1" descr="Icons"/>
          <p:cNvGrpSpPr/>
          <p:nvPr/>
        </p:nvGrpSpPr>
        <p:grpSpPr>
          <a:xfrm>
            <a:off x="932688" y="1837944"/>
            <a:ext cx="6476373" cy="3818120"/>
            <a:chOff x="932688" y="1837944"/>
            <a:chExt cx="6476373" cy="3818120"/>
          </a:xfrm>
        </p:grpSpPr>
        <p:sp>
          <p:nvSpPr>
            <p:cNvPr id="35" name="Oval 34" descr="&quot;  &quot;">
              <a:extLst>
                <a:ext uri="{FF2B5EF4-FFF2-40B4-BE49-F238E27FC236}">
                  <a16:creationId xmlns:a16="http://schemas.microsoft.com/office/drawing/2014/main" id="{E5A6A88B-7A70-4130-AEA7-D4268292396E}"/>
                </a:ext>
              </a:extLst>
            </p:cNvPr>
            <p:cNvSpPr/>
            <p:nvPr/>
          </p:nvSpPr>
          <p:spPr>
            <a:xfrm>
              <a:off x="936433" y="1838330"/>
              <a:ext cx="1005385" cy="1017134"/>
            </a:xfrm>
            <a:prstGeom prst="ellipse">
              <a:avLst/>
            </a:prstGeom>
            <a:solidFill>
              <a:srgbClr val="EA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Icons of computer monitor, phone and MyPlate logo, each with the text New next to it">
              <a:extLst>
                <a:ext uri="{FF2B5EF4-FFF2-40B4-BE49-F238E27FC236}">
                  <a16:creationId xmlns:a16="http://schemas.microsoft.com/office/drawing/2014/main" id="{E6D072E2-D5B1-4747-BCCD-B318449E0583}"/>
                </a:ext>
              </a:extLst>
            </p:cNvPr>
            <p:cNvPicPr>
              <a:picLocks noChangeAspect="1"/>
            </p:cNvPicPr>
            <p:nvPr/>
          </p:nvPicPr>
          <p:blipFill rotWithShape="1">
            <a:blip r:embed="rId3"/>
            <a:srcRect l="4916" t="12064" r="87754" b="75636"/>
            <a:stretch/>
          </p:blipFill>
          <p:spPr>
            <a:xfrm>
              <a:off x="1110338" y="2073128"/>
              <a:ext cx="666750" cy="523875"/>
            </a:xfrm>
            <a:prstGeom prst="rect">
              <a:avLst/>
            </a:prstGeom>
          </p:spPr>
        </p:pic>
        <p:sp>
          <p:nvSpPr>
            <p:cNvPr id="38" name="Oval 37">
              <a:extLst>
                <a:ext uri="{FF2B5EF4-FFF2-40B4-BE49-F238E27FC236}">
                  <a16:creationId xmlns:a16="http://schemas.microsoft.com/office/drawing/2014/main" id="{BFD8C0E2-53B1-4FA6-A756-30F2FA61823A}"/>
                </a:ext>
              </a:extLst>
            </p:cNvPr>
            <p:cNvSpPr/>
            <p:nvPr/>
          </p:nvSpPr>
          <p:spPr>
            <a:xfrm>
              <a:off x="932688" y="3238630"/>
              <a:ext cx="1005385" cy="1017134"/>
            </a:xfrm>
            <a:prstGeom prst="ellipse">
              <a:avLst/>
            </a:prstGeom>
            <a:solidFill>
              <a:srgbClr val="EA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Icons of computer monitor, phone and MyPlate logo, each with the text New next to it">
              <a:extLst>
                <a:ext uri="{FF2B5EF4-FFF2-40B4-BE49-F238E27FC236}">
                  <a16:creationId xmlns:a16="http://schemas.microsoft.com/office/drawing/2014/main" id="{62673844-5CCF-4313-BF2D-A1060B5F38AB}"/>
                </a:ext>
              </a:extLst>
            </p:cNvPr>
            <p:cNvPicPr>
              <a:picLocks noChangeAspect="1"/>
            </p:cNvPicPr>
            <p:nvPr/>
          </p:nvPicPr>
          <p:blipFill rotWithShape="1">
            <a:blip r:embed="rId3"/>
            <a:srcRect l="3973" t="43148" r="87859" b="41869"/>
            <a:stretch/>
          </p:blipFill>
          <p:spPr>
            <a:xfrm>
              <a:off x="1055888" y="3419305"/>
              <a:ext cx="742950" cy="638175"/>
            </a:xfrm>
            <a:prstGeom prst="rect">
              <a:avLst/>
            </a:prstGeom>
          </p:spPr>
        </p:pic>
        <p:sp>
          <p:nvSpPr>
            <p:cNvPr id="40" name="Oval 39" descr="&quot;  &quot;">
              <a:extLst>
                <a:ext uri="{FF2B5EF4-FFF2-40B4-BE49-F238E27FC236}">
                  <a16:creationId xmlns:a16="http://schemas.microsoft.com/office/drawing/2014/main" id="{BAD1FD68-3785-47D6-9571-746F7E15C04B}"/>
                </a:ext>
              </a:extLst>
            </p:cNvPr>
            <p:cNvSpPr/>
            <p:nvPr/>
          </p:nvSpPr>
          <p:spPr>
            <a:xfrm>
              <a:off x="932688" y="4638930"/>
              <a:ext cx="1005385" cy="1017134"/>
            </a:xfrm>
            <a:prstGeom prst="ellipse">
              <a:avLst/>
            </a:prstGeom>
            <a:solidFill>
              <a:srgbClr val="EA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8B799C9-5106-4D8D-9082-A6AE0F3D3C7F}"/>
                </a:ext>
              </a:extLst>
            </p:cNvPr>
            <p:cNvSpPr/>
            <p:nvPr/>
          </p:nvSpPr>
          <p:spPr>
            <a:xfrm>
              <a:off x="6403676" y="1837944"/>
              <a:ext cx="1005385" cy="1017134"/>
            </a:xfrm>
            <a:prstGeom prst="ellipse">
              <a:avLst/>
            </a:prstGeom>
            <a:solidFill>
              <a:srgbClr val="EA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Icons of computer monitor, phone and MyPlate logo, each with the text New next to it">
              <a:extLst>
                <a:ext uri="{FF2B5EF4-FFF2-40B4-BE49-F238E27FC236}">
                  <a16:creationId xmlns:a16="http://schemas.microsoft.com/office/drawing/2014/main" id="{B3865338-AB7C-434E-86F0-FF8B67A09C58}"/>
                </a:ext>
              </a:extLst>
            </p:cNvPr>
            <p:cNvPicPr>
              <a:picLocks noChangeAspect="1"/>
            </p:cNvPicPr>
            <p:nvPr/>
          </p:nvPicPr>
          <p:blipFill rotWithShape="1">
            <a:blip r:embed="rId3"/>
            <a:srcRect l="5649" t="75796" r="88906" b="8103"/>
            <a:stretch/>
          </p:blipFill>
          <p:spPr>
            <a:xfrm>
              <a:off x="1182528" y="4790830"/>
              <a:ext cx="495300" cy="685800"/>
            </a:xfrm>
            <a:prstGeom prst="rect">
              <a:avLst/>
            </a:prstGeom>
          </p:spPr>
        </p:pic>
        <p:sp>
          <p:nvSpPr>
            <p:cNvPr id="43" name="Oval 42">
              <a:extLst>
                <a:ext uri="{FF2B5EF4-FFF2-40B4-BE49-F238E27FC236}">
                  <a16:creationId xmlns:a16="http://schemas.microsoft.com/office/drawing/2014/main" id="{0C8A7E7E-B5F2-4E14-B879-2064AAE49FF9}"/>
                </a:ext>
              </a:extLst>
            </p:cNvPr>
            <p:cNvSpPr/>
            <p:nvPr/>
          </p:nvSpPr>
          <p:spPr>
            <a:xfrm>
              <a:off x="6400800" y="3236976"/>
              <a:ext cx="1005385" cy="1017134"/>
            </a:xfrm>
            <a:prstGeom prst="ellipse">
              <a:avLst/>
            </a:prstGeom>
            <a:solidFill>
              <a:srgbClr val="EA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Icons of a calculator and a plate with knife and fork">
              <a:extLst>
                <a:ext uri="{FF2B5EF4-FFF2-40B4-BE49-F238E27FC236}">
                  <a16:creationId xmlns:a16="http://schemas.microsoft.com/office/drawing/2014/main" id="{A3C55E8E-CE6E-4512-81CF-1B88574C26E5}"/>
                </a:ext>
              </a:extLst>
            </p:cNvPr>
            <p:cNvPicPr>
              <a:picLocks noChangeAspect="1"/>
            </p:cNvPicPr>
            <p:nvPr/>
          </p:nvPicPr>
          <p:blipFill rotWithShape="1">
            <a:blip r:embed="rId3"/>
            <a:srcRect l="53568" t="44085" r="38158" b="43168"/>
            <a:stretch/>
          </p:blipFill>
          <p:spPr>
            <a:xfrm>
              <a:off x="6527253" y="3466929"/>
              <a:ext cx="752475" cy="542925"/>
            </a:xfrm>
            <a:prstGeom prst="rect">
              <a:avLst/>
            </a:prstGeom>
          </p:spPr>
        </p:pic>
        <p:sp>
          <p:nvSpPr>
            <p:cNvPr id="45" name="Oval 44">
              <a:extLst>
                <a:ext uri="{FF2B5EF4-FFF2-40B4-BE49-F238E27FC236}">
                  <a16:creationId xmlns:a16="http://schemas.microsoft.com/office/drawing/2014/main" id="{3A51C87C-73AD-4780-BE68-DFA4C683784A}"/>
                </a:ext>
              </a:extLst>
            </p:cNvPr>
            <p:cNvSpPr/>
            <p:nvPr/>
          </p:nvSpPr>
          <p:spPr>
            <a:xfrm>
              <a:off x="6400800" y="4636008"/>
              <a:ext cx="1005385" cy="1017134"/>
            </a:xfrm>
            <a:prstGeom prst="ellipse">
              <a:avLst/>
            </a:prstGeom>
            <a:solidFill>
              <a:srgbClr val="EA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2" descr="alexa-icon - 91X FM">
              <a:extLst>
                <a:ext uri="{FF2B5EF4-FFF2-40B4-BE49-F238E27FC236}">
                  <a16:creationId xmlns:a16="http://schemas.microsoft.com/office/drawing/2014/main" id="{28304F07-E54B-49EE-96C4-7685A8551B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0748" y="1915412"/>
              <a:ext cx="846500" cy="8465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descr="&quot;  &quot;">
              <a:extLst>
                <a:ext uri="{FF2B5EF4-FFF2-40B4-BE49-F238E27FC236}">
                  <a16:creationId xmlns:a16="http://schemas.microsoft.com/office/drawing/2014/main" id="{449A38FA-F0A8-457E-B8C3-C0C421E9F0F9}"/>
                </a:ext>
              </a:extLst>
            </p:cNvPr>
            <p:cNvPicPr>
              <a:picLocks noChangeAspect="1"/>
            </p:cNvPicPr>
            <p:nvPr/>
          </p:nvPicPr>
          <p:blipFill rotWithShape="1">
            <a:blip r:embed="rId5" cstate="print">
              <a:clrChange>
                <a:clrFrom>
                  <a:srgbClr val="F7F4F2"/>
                </a:clrFrom>
                <a:clrTo>
                  <a:srgbClr val="F7F4F2">
                    <a:alpha val="0"/>
                  </a:srgbClr>
                </a:clrTo>
              </a:clrChange>
              <a:extLst>
                <a:ext uri="{28A0092B-C50C-407E-A947-70E740481C1C}">
                  <a14:useLocalDpi xmlns:a14="http://schemas.microsoft.com/office/drawing/2010/main" val="0"/>
                </a:ext>
              </a:extLst>
            </a:blip>
            <a:srcRect l="20452" t="15829" r="22848" b="14016"/>
            <a:stretch/>
          </p:blipFill>
          <p:spPr>
            <a:xfrm>
              <a:off x="6632106" y="4809695"/>
              <a:ext cx="523783" cy="648070"/>
            </a:xfrm>
            <a:prstGeom prst="rect">
              <a:avLst/>
            </a:prstGeom>
          </p:spPr>
        </p:pic>
      </p:grpSp>
      <p:pic>
        <p:nvPicPr>
          <p:cNvPr id="71" name="Picture 70" descr="MyPlate icon with MyPlate.gov text">
            <a:extLst>
              <a:ext uri="{FF2B5EF4-FFF2-40B4-BE49-F238E27FC236}">
                <a16:creationId xmlns:a16="http://schemas.microsoft.com/office/drawing/2014/main" id="{1CB51176-7EA8-49F6-9C2F-47BD6CD21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grpSp>
        <p:nvGrpSpPr>
          <p:cNvPr id="46" name="Group 45" descr="New"/>
          <p:cNvGrpSpPr/>
          <p:nvPr/>
        </p:nvGrpSpPr>
        <p:grpSpPr>
          <a:xfrm>
            <a:off x="502620" y="1462445"/>
            <a:ext cx="6220106" cy="3831864"/>
            <a:chOff x="502620" y="1462445"/>
            <a:chExt cx="6220106" cy="3831864"/>
          </a:xfrm>
        </p:grpSpPr>
        <p:grpSp>
          <p:nvGrpSpPr>
            <p:cNvPr id="47" name="Group 46" descr="callout box with text new">
              <a:extLst>
                <a:ext uri="{FF2B5EF4-FFF2-40B4-BE49-F238E27FC236}">
                  <a16:creationId xmlns:a16="http://schemas.microsoft.com/office/drawing/2014/main" id="{82C37A93-D587-4D97-A5DB-15121E34F4BD}"/>
                </a:ext>
              </a:extLst>
            </p:cNvPr>
            <p:cNvGrpSpPr/>
            <p:nvPr/>
          </p:nvGrpSpPr>
          <p:grpSpPr>
            <a:xfrm>
              <a:off x="535432" y="1462445"/>
              <a:ext cx="764054" cy="838200"/>
              <a:chOff x="5127790" y="1766960"/>
              <a:chExt cx="3786578" cy="3400298"/>
            </a:xfrm>
          </p:grpSpPr>
          <p:sp>
            <p:nvSpPr>
              <p:cNvPr id="84" name="Explosion 1 94">
                <a:extLst>
                  <a:ext uri="{FF2B5EF4-FFF2-40B4-BE49-F238E27FC236}">
                    <a16:creationId xmlns:a16="http://schemas.microsoft.com/office/drawing/2014/main" id="{0E643241-7D01-459F-868B-76CAA205955D}"/>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TextBox 84">
                <a:extLst>
                  <a:ext uri="{FF2B5EF4-FFF2-40B4-BE49-F238E27FC236}">
                    <a16:creationId xmlns:a16="http://schemas.microsoft.com/office/drawing/2014/main" id="{6BDF76BD-E2F1-467B-8BB7-67D438D61E69}"/>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48" name="Group 47" descr="callout box with text new">
              <a:extLst>
                <a:ext uri="{FF2B5EF4-FFF2-40B4-BE49-F238E27FC236}">
                  <a16:creationId xmlns:a16="http://schemas.microsoft.com/office/drawing/2014/main" id="{1BAF6353-5827-4AAB-99A9-8FFABD9BD42D}"/>
                </a:ext>
              </a:extLst>
            </p:cNvPr>
            <p:cNvGrpSpPr/>
            <p:nvPr/>
          </p:nvGrpSpPr>
          <p:grpSpPr>
            <a:xfrm>
              <a:off x="502620" y="2860663"/>
              <a:ext cx="764054" cy="838200"/>
              <a:chOff x="5127790" y="1766960"/>
              <a:chExt cx="3786578" cy="3400298"/>
            </a:xfrm>
          </p:grpSpPr>
          <p:sp>
            <p:nvSpPr>
              <p:cNvPr id="82" name="Explosion 1 97">
                <a:extLst>
                  <a:ext uri="{FF2B5EF4-FFF2-40B4-BE49-F238E27FC236}">
                    <a16:creationId xmlns:a16="http://schemas.microsoft.com/office/drawing/2014/main" id="{1D5D07A4-63FF-43C5-8444-E1B3F4495A66}"/>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D14E3FC0-29A0-4698-B221-C7C2501857B3}"/>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49" name="Group 48" descr="callout box with text new">
              <a:extLst>
                <a:ext uri="{FF2B5EF4-FFF2-40B4-BE49-F238E27FC236}">
                  <a16:creationId xmlns:a16="http://schemas.microsoft.com/office/drawing/2014/main" id="{AAD3BAB9-EB46-4737-85B0-C4D11CCD9524}"/>
                </a:ext>
              </a:extLst>
            </p:cNvPr>
            <p:cNvGrpSpPr/>
            <p:nvPr/>
          </p:nvGrpSpPr>
          <p:grpSpPr>
            <a:xfrm>
              <a:off x="502620" y="4306375"/>
              <a:ext cx="764054" cy="838200"/>
              <a:chOff x="5127790" y="1766960"/>
              <a:chExt cx="3786578" cy="3400298"/>
            </a:xfrm>
          </p:grpSpPr>
          <p:sp>
            <p:nvSpPr>
              <p:cNvPr id="80" name="Explosion 1 100">
                <a:extLst>
                  <a:ext uri="{FF2B5EF4-FFF2-40B4-BE49-F238E27FC236}">
                    <a16:creationId xmlns:a16="http://schemas.microsoft.com/office/drawing/2014/main" id="{CB1E8FF1-2D8F-46AF-9EE4-56DE8466FD3B}"/>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TextBox 80">
                <a:extLst>
                  <a:ext uri="{FF2B5EF4-FFF2-40B4-BE49-F238E27FC236}">
                    <a16:creationId xmlns:a16="http://schemas.microsoft.com/office/drawing/2014/main" id="{7823F063-A5C7-410A-8890-E3023E640926}"/>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1" name="Group 50" descr="callout box with text new">
              <a:extLst>
                <a:ext uri="{FF2B5EF4-FFF2-40B4-BE49-F238E27FC236}">
                  <a16:creationId xmlns:a16="http://schemas.microsoft.com/office/drawing/2014/main" id="{4CFB0E2D-4A3C-4E85-8A2D-E3FEC53BA007}"/>
                </a:ext>
              </a:extLst>
            </p:cNvPr>
            <p:cNvGrpSpPr/>
            <p:nvPr/>
          </p:nvGrpSpPr>
          <p:grpSpPr>
            <a:xfrm>
              <a:off x="5908419" y="2891848"/>
              <a:ext cx="764054" cy="838200"/>
              <a:chOff x="5127790" y="1433536"/>
              <a:chExt cx="3786578" cy="3400298"/>
            </a:xfrm>
          </p:grpSpPr>
          <p:sp>
            <p:nvSpPr>
              <p:cNvPr id="78" name="Explosion 1 103">
                <a:extLst>
                  <a:ext uri="{FF2B5EF4-FFF2-40B4-BE49-F238E27FC236}">
                    <a16:creationId xmlns:a16="http://schemas.microsoft.com/office/drawing/2014/main" id="{74031E1C-2D29-4102-B9A8-EDA13F5DECB8}"/>
                  </a:ext>
                </a:extLst>
              </p:cNvPr>
              <p:cNvSpPr/>
              <p:nvPr/>
            </p:nvSpPr>
            <p:spPr>
              <a:xfrm rot="1037139">
                <a:off x="5127790" y="1433536"/>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a:extLst>
                  <a:ext uri="{FF2B5EF4-FFF2-40B4-BE49-F238E27FC236}">
                    <a16:creationId xmlns:a16="http://schemas.microsoft.com/office/drawing/2014/main" id="{D7DBD93A-AF27-4B4A-B9FC-4479FA010577}"/>
                  </a:ext>
                </a:extLst>
              </p:cNvPr>
              <p:cNvSpPr txBox="1"/>
              <p:nvPr/>
            </p:nvSpPr>
            <p:spPr>
              <a:xfrm rot="1041960">
                <a:off x="5743090" y="2477851"/>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2" name="Group 71" descr="callout box with text new">
              <a:extLst>
                <a:ext uri="{FF2B5EF4-FFF2-40B4-BE49-F238E27FC236}">
                  <a16:creationId xmlns:a16="http://schemas.microsoft.com/office/drawing/2014/main" id="{B2A6413B-C1D0-4A2D-AB2D-5DA786E16D00}"/>
                </a:ext>
              </a:extLst>
            </p:cNvPr>
            <p:cNvGrpSpPr/>
            <p:nvPr/>
          </p:nvGrpSpPr>
          <p:grpSpPr>
            <a:xfrm>
              <a:off x="5958672" y="4456109"/>
              <a:ext cx="764054" cy="838200"/>
              <a:chOff x="5127790" y="1766960"/>
              <a:chExt cx="3786578" cy="3400298"/>
            </a:xfrm>
          </p:grpSpPr>
          <p:sp>
            <p:nvSpPr>
              <p:cNvPr id="76" name="Explosion 1 106">
                <a:extLst>
                  <a:ext uri="{FF2B5EF4-FFF2-40B4-BE49-F238E27FC236}">
                    <a16:creationId xmlns:a16="http://schemas.microsoft.com/office/drawing/2014/main" id="{99047A78-04F9-4128-B92A-6B8BC4F9DD98}"/>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ABBD1634-9DED-407D-88DC-C41DE3102C21}"/>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3" name="Group 72" descr="callout box with text new">
              <a:extLst>
                <a:ext uri="{FF2B5EF4-FFF2-40B4-BE49-F238E27FC236}">
                  <a16:creationId xmlns:a16="http://schemas.microsoft.com/office/drawing/2014/main" id="{460EA4F2-5ACF-4D39-B3ED-2060ACBA54E1}"/>
                </a:ext>
              </a:extLst>
            </p:cNvPr>
            <p:cNvGrpSpPr/>
            <p:nvPr/>
          </p:nvGrpSpPr>
          <p:grpSpPr>
            <a:xfrm>
              <a:off x="5944528" y="1493694"/>
              <a:ext cx="764054" cy="838200"/>
              <a:chOff x="5127790" y="1766960"/>
              <a:chExt cx="3786578" cy="3400298"/>
            </a:xfrm>
          </p:grpSpPr>
          <p:sp>
            <p:nvSpPr>
              <p:cNvPr id="74" name="Explosion 1 35">
                <a:extLst>
                  <a:ext uri="{FF2B5EF4-FFF2-40B4-BE49-F238E27FC236}">
                    <a16:creationId xmlns:a16="http://schemas.microsoft.com/office/drawing/2014/main" id="{14865F15-9742-46A9-873E-AAB54DA9F494}"/>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36056BF8-C68E-452F-B56B-64F1E1A1597D}"/>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041451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peach colored rectangle"/>
          <p:cNvSpPr/>
          <p:nvPr/>
        </p:nvSpPr>
        <p:spPr>
          <a:xfrm>
            <a:off x="-2" y="-25443"/>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521449E4-8C9F-4BE8-87B9-F374236F74EC}"/>
              </a:ext>
            </a:extLst>
          </p:cNvPr>
          <p:cNvSpPr/>
          <p:nvPr/>
        </p:nvSpPr>
        <p:spPr>
          <a:xfrm>
            <a:off x="3390237" y="1621220"/>
            <a:ext cx="4023539" cy="4838248"/>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MyPlate.gov– new design and layout</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Information and resources available organized by </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Life Stages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Pregnancy, Breastfeeding,  Infants, Toddlers</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Preschoolers, Kids, Teens</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Young Adults, Adults, Older Adults</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Families</a:t>
            </a:r>
          </a:p>
          <a:p>
            <a:pPr marL="800100" marR="0" lvl="1"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endParaRPr>
          </a:p>
        </p:txBody>
      </p:sp>
      <p:pic>
        <p:nvPicPr>
          <p:cNvPr id="18" name="Picture 17"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5" name="Title 4"/>
          <p:cNvSpPr>
            <a:spLocks noGrp="1"/>
          </p:cNvSpPr>
          <p:nvPr>
            <p:ph type="title"/>
          </p:nvPr>
        </p:nvSpPr>
        <p:spPr>
          <a:xfrm>
            <a:off x="838198" y="61568"/>
            <a:ext cx="10515600" cy="1325563"/>
          </a:xfrm>
        </p:spPr>
        <p:txBody>
          <a:bodyPr/>
          <a:lstStyle/>
          <a:p>
            <a:pPr algn="ctr"/>
            <a:r>
              <a:rPr lang="en-US" b="1" dirty="0">
                <a:solidFill>
                  <a:srgbClr val="524C44"/>
                </a:solidFill>
                <a:latin typeface="+mn-lt"/>
              </a:rPr>
              <a:t>MyPlate.gov</a:t>
            </a:r>
          </a:p>
        </p:txBody>
      </p:sp>
      <p:pic>
        <p:nvPicPr>
          <p:cNvPr id="4" name="Picture 3" descr="collage of webpages from MyPlate.gov"/>
          <p:cNvPicPr>
            <a:picLocks noChangeAspect="1"/>
          </p:cNvPicPr>
          <p:nvPr/>
        </p:nvPicPr>
        <p:blipFill>
          <a:blip r:embed="rId4"/>
          <a:stretch>
            <a:fillRect/>
          </a:stretch>
        </p:blipFill>
        <p:spPr>
          <a:xfrm>
            <a:off x="6777628" y="2211385"/>
            <a:ext cx="5035732" cy="3657917"/>
          </a:xfrm>
          <a:prstGeom prst="rect">
            <a:avLst/>
          </a:prstGeom>
        </p:spPr>
      </p:pic>
      <p:pic>
        <p:nvPicPr>
          <p:cNvPr id="14" name="Picture 13" descr="screenshot of myplate.gov homepage">
            <a:extLst>
              <a:ext uri="{FF2B5EF4-FFF2-40B4-BE49-F238E27FC236}">
                <a16:creationId xmlns:a16="http://schemas.microsoft.com/office/drawing/2014/main" id="{2B4CCF0D-DFA2-4B36-A14A-47349D9AD581}"/>
              </a:ext>
            </a:extLst>
          </p:cNvPr>
          <p:cNvPicPr>
            <a:picLocks noChangeAspect="1"/>
          </p:cNvPicPr>
          <p:nvPr/>
        </p:nvPicPr>
        <p:blipFill rotWithShape="1">
          <a:blip r:embed="rId5"/>
          <a:srcRect b="48614"/>
          <a:stretch/>
        </p:blipFill>
        <p:spPr>
          <a:xfrm>
            <a:off x="454169" y="1621220"/>
            <a:ext cx="2607297" cy="513210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3126776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76668" y="2097279"/>
            <a:ext cx="4032178" cy="3046988"/>
          </a:xfrm>
          <a:prstGeom prst="rect">
            <a:avLst/>
          </a:prstGeom>
        </p:spPr>
        <p:txBody>
          <a:bodyPr wrap="square">
            <a:spAutoFit/>
          </a:bodyPr>
          <a:lstStyle/>
          <a:p>
            <a:pPr defTabSz="914400">
              <a:defRPr/>
            </a:pPr>
            <a:r>
              <a:rPr lang="en-US" sz="3200" b="1" dirty="0">
                <a:solidFill>
                  <a:srgbClr val="424343"/>
                </a:solidFill>
                <a:latin typeface="Calibri" panose="020F0502020204030204" pitchFamily="34" charset="0"/>
                <a:cs typeface="Calibri" panose="020F0502020204030204" pitchFamily="34" charset="0"/>
              </a:rPr>
              <a:t>Life Stages</a:t>
            </a: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Each life stage page contains:</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defTabSz="9144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Key information for that audience from the Dietary Guidelines</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defTabSz="9144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Links to additional resources for that particular life stage</a:t>
            </a:r>
          </a:p>
        </p:txBody>
      </p:sp>
      <p:sp>
        <p:nvSpPr>
          <p:cNvPr id="10" name="Rectangle 9" descr="peach colored rectangle"/>
          <p:cNvSpPr/>
          <p:nvPr/>
        </p:nvSpPr>
        <p:spPr>
          <a:xfrm>
            <a:off x="-1" y="-5778"/>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7" name="Graphic 16" descr="Magnifying glass">
            <a:extLst>
              <a:ext uri="{FF2B5EF4-FFF2-40B4-BE49-F238E27FC236}">
                <a16:creationId xmlns:a16="http://schemas.microsoft.com/office/drawing/2014/main" id="{A9F7D82F-CBF8-4DA4-87A9-C95FB302DD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398856">
            <a:off x="2202997" y="286814"/>
            <a:ext cx="914400" cy="914400"/>
          </a:xfrm>
          <a:prstGeom prst="rect">
            <a:avLst/>
          </a:prstGeom>
        </p:spPr>
      </p:pic>
      <p:pic>
        <p:nvPicPr>
          <p:cNvPr id="3" name="Picture 2" descr="collage of webpages from MyPlate.gov"/>
          <p:cNvPicPr>
            <a:picLocks noChangeAspect="1"/>
          </p:cNvPicPr>
          <p:nvPr/>
        </p:nvPicPr>
        <p:blipFill>
          <a:blip r:embed="rId5"/>
          <a:stretch>
            <a:fillRect/>
          </a:stretch>
        </p:blipFill>
        <p:spPr>
          <a:xfrm>
            <a:off x="4759549" y="1657871"/>
            <a:ext cx="7328027" cy="5188146"/>
          </a:xfrm>
          <a:prstGeom prst="rect">
            <a:avLst/>
          </a:prstGeom>
        </p:spPr>
      </p:pic>
      <p:sp>
        <p:nvSpPr>
          <p:cNvPr id="12" name="Title 1"/>
          <p:cNvSpPr>
            <a:spLocks noGrp="1"/>
          </p:cNvSpPr>
          <p:nvPr>
            <p:ph type="title"/>
          </p:nvPr>
        </p:nvSpPr>
        <p:spPr>
          <a:xfrm>
            <a:off x="0" y="45521"/>
            <a:ext cx="12192000" cy="1325563"/>
          </a:xfrm>
        </p:spPr>
        <p:txBody>
          <a:bodyPr/>
          <a:lstStyle/>
          <a:p>
            <a:pPr algn="ctr"/>
            <a:r>
              <a:rPr lang="en-US" b="1" dirty="0">
                <a:solidFill>
                  <a:srgbClr val="524C44"/>
                </a:solidFill>
                <a:latin typeface="+mn-lt"/>
              </a:rPr>
              <a:t>Closer Look: MyPlate.gov</a:t>
            </a:r>
          </a:p>
        </p:txBody>
      </p:sp>
    </p:spTree>
    <p:extLst>
      <p:ext uri="{BB962C8B-B14F-4D97-AF65-F5344CB8AC3E}">
        <p14:creationId xmlns:p14="http://schemas.microsoft.com/office/powerpoint/2010/main" val="33703402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68522" y="2675757"/>
            <a:ext cx="3510851" cy="2308324"/>
          </a:xfrm>
          <a:prstGeom prst="rect">
            <a:avLst/>
          </a:prstGeom>
        </p:spPr>
        <p:txBody>
          <a:bodyPr wrap="square">
            <a:spAutoFit/>
          </a:bodyPr>
          <a:lstStyle/>
          <a:p>
            <a:pPr defTabSz="914400">
              <a:defRPr/>
            </a:pPr>
            <a:r>
              <a:rPr lang="en-US" sz="3200" b="1" dirty="0">
                <a:solidFill>
                  <a:srgbClr val="424343"/>
                </a:solidFill>
                <a:latin typeface="Calibri" panose="020F0502020204030204" pitchFamily="34" charset="0"/>
                <a:cs typeface="Calibri" panose="020F0502020204030204" pitchFamily="34" charset="0"/>
              </a:rPr>
              <a:t>Healthy Eating on </a:t>
            </a:r>
            <a:br>
              <a:rPr lang="en-US" sz="3200" b="1" dirty="0">
                <a:solidFill>
                  <a:srgbClr val="424343"/>
                </a:solidFill>
                <a:latin typeface="Calibri" panose="020F0502020204030204" pitchFamily="34" charset="0"/>
                <a:cs typeface="Calibri" panose="020F0502020204030204" pitchFamily="34" charset="0"/>
              </a:rPr>
            </a:br>
            <a:r>
              <a:rPr lang="en-US" sz="3200" b="1" dirty="0">
                <a:solidFill>
                  <a:srgbClr val="424343"/>
                </a:solidFill>
                <a:latin typeface="Calibri" panose="020F0502020204030204" pitchFamily="34" charset="0"/>
                <a:cs typeface="Calibri" panose="020F0502020204030204" pitchFamily="34" charset="0"/>
              </a:rPr>
              <a:t>a Budget</a:t>
            </a:r>
            <a:br>
              <a:rPr lang="en-US" sz="2000" dirty="0">
                <a:latin typeface="Calibri" panose="020F0502020204030204" pitchFamily="34" charset="0"/>
                <a:cs typeface="Calibri" panose="020F0502020204030204" pitchFamily="34" charset="0"/>
              </a:rPr>
            </a:b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Empower consumers to stretch food dollars with tips and links to budget-friendly resources</a:t>
            </a:r>
          </a:p>
        </p:txBody>
      </p:sp>
      <p:pic>
        <p:nvPicPr>
          <p:cNvPr id="8" name="Picture 2" descr="check list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575" y="202805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hopping car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575" y="344447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ot slow cooker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8575" y="4876632"/>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591300" y="2091726"/>
            <a:ext cx="4755078" cy="1015663"/>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Make a Plan</a:t>
            </a:r>
          </a:p>
          <a:p>
            <a:r>
              <a:rPr lang="en-US" sz="2000" dirty="0">
                <a:latin typeface="Calibri" panose="020F0502020204030204" pitchFamily="34" charset="0"/>
                <a:cs typeface="Calibri" panose="020F0502020204030204" pitchFamily="34" charset="0"/>
              </a:rPr>
              <a:t>Making a plan can help you get organized, save money, and choose healthy options</a:t>
            </a:r>
            <a:endParaRPr lang="en-US" sz="2000" b="0" i="0" dirty="0">
              <a:effectLst/>
              <a:latin typeface="Calibri" panose="020F0502020204030204" pitchFamily="34" charset="0"/>
              <a:cs typeface="Calibri" panose="020F0502020204030204" pitchFamily="34" charset="0"/>
            </a:endParaRPr>
          </a:p>
        </p:txBody>
      </p:sp>
      <p:sp>
        <p:nvSpPr>
          <p:cNvPr id="17" name="Rectangle 16"/>
          <p:cNvSpPr/>
          <p:nvPr/>
        </p:nvSpPr>
        <p:spPr>
          <a:xfrm>
            <a:off x="6591300" y="3508138"/>
            <a:ext cx="4386943" cy="1015663"/>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Shop Smart</a:t>
            </a:r>
          </a:p>
          <a:p>
            <a:r>
              <a:rPr lang="en-US" sz="2000" dirty="0">
                <a:latin typeface="Calibri" panose="020F0502020204030204" pitchFamily="34" charset="0"/>
                <a:cs typeface="Calibri" panose="020F0502020204030204" pitchFamily="34" charset="0"/>
              </a:rPr>
              <a:t>To get the most for your dollar, follow the tips in this section as you shop</a:t>
            </a:r>
            <a:endParaRPr lang="en-US" sz="2000" b="0" i="0" dirty="0">
              <a:effectLst/>
              <a:latin typeface="Calibri" panose="020F0502020204030204" pitchFamily="34" charset="0"/>
              <a:cs typeface="Calibri" panose="020F0502020204030204" pitchFamily="34" charset="0"/>
            </a:endParaRPr>
          </a:p>
        </p:txBody>
      </p:sp>
      <p:sp>
        <p:nvSpPr>
          <p:cNvPr id="18" name="Rectangle 17"/>
          <p:cNvSpPr/>
          <p:nvPr/>
        </p:nvSpPr>
        <p:spPr>
          <a:xfrm>
            <a:off x="6629400" y="4940300"/>
            <a:ext cx="4348843" cy="1015663"/>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Prepare Healthy Meals</a:t>
            </a:r>
          </a:p>
          <a:p>
            <a:r>
              <a:rPr lang="en-US" sz="2000" dirty="0">
                <a:latin typeface="Calibri" panose="020F0502020204030204" pitchFamily="34" charset="0"/>
                <a:cs typeface="Calibri" panose="020F0502020204030204" pitchFamily="34" charset="0"/>
              </a:rPr>
              <a:t>Find tips and tricks for making healthier meals that fit your schedule</a:t>
            </a:r>
            <a:endParaRPr lang="en-US" sz="2000" b="0" i="0" dirty="0">
              <a:effectLst/>
              <a:latin typeface="Calibri" panose="020F0502020204030204" pitchFamily="34" charset="0"/>
              <a:cs typeface="Calibri" panose="020F0502020204030204" pitchFamily="34" charset="0"/>
            </a:endParaRPr>
          </a:p>
        </p:txBody>
      </p:sp>
      <p:sp>
        <p:nvSpPr>
          <p:cNvPr id="20" name="Rectangle 19" descr="peach colored rectangle"/>
          <p:cNvSpPr/>
          <p:nvPr/>
        </p:nvSpPr>
        <p:spPr>
          <a:xfrm>
            <a:off x="-1" y="-5778"/>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22" name="Graphic 16" descr="Magnifying glass">
            <a:extLst>
              <a:ext uri="{FF2B5EF4-FFF2-40B4-BE49-F238E27FC236}">
                <a16:creationId xmlns:a16="http://schemas.microsoft.com/office/drawing/2014/main" id="{A9F7D82F-CBF8-4DA4-87A9-C95FB302DD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4398856">
            <a:off x="491087" y="286814"/>
            <a:ext cx="914400" cy="914400"/>
          </a:xfrm>
          <a:prstGeom prst="rect">
            <a:avLst/>
          </a:prstGeom>
        </p:spPr>
      </p:pic>
      <p:pic>
        <p:nvPicPr>
          <p:cNvPr id="13" name="Picture 12" descr="MyPlate icon with MyPlate.gov tex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14" name="Title 1"/>
          <p:cNvSpPr>
            <a:spLocks noGrp="1"/>
          </p:cNvSpPr>
          <p:nvPr>
            <p:ph type="title"/>
          </p:nvPr>
        </p:nvSpPr>
        <p:spPr>
          <a:xfrm>
            <a:off x="0" y="45521"/>
            <a:ext cx="12192000" cy="1325563"/>
          </a:xfrm>
        </p:spPr>
        <p:txBody>
          <a:bodyPr/>
          <a:lstStyle/>
          <a:p>
            <a:pPr algn="ctr"/>
            <a:r>
              <a:rPr lang="en-US" b="1" dirty="0">
                <a:solidFill>
                  <a:srgbClr val="524C44"/>
                </a:solidFill>
                <a:latin typeface="+mn-lt"/>
              </a:rPr>
              <a:t>Closer Look: Healthy Eating on a Budget</a:t>
            </a:r>
          </a:p>
        </p:txBody>
      </p:sp>
    </p:spTree>
    <p:extLst>
      <p:ext uri="{BB962C8B-B14F-4D97-AF65-F5344CB8AC3E}">
        <p14:creationId xmlns:p14="http://schemas.microsoft.com/office/powerpoint/2010/main" val="29089592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peach colored rectangle"/>
          <p:cNvSpPr/>
          <p:nvPr/>
        </p:nvSpPr>
        <p:spPr>
          <a:xfrm>
            <a:off x="-2" y="-35275"/>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9" name="Rectangle 8">
            <a:extLst>
              <a:ext uri="{FF2B5EF4-FFF2-40B4-BE49-F238E27FC236}">
                <a16:creationId xmlns:a16="http://schemas.microsoft.com/office/drawing/2014/main" id="{521449E4-8C9F-4BE8-87B9-F374236F74EC}"/>
              </a:ext>
            </a:extLst>
          </p:cNvPr>
          <p:cNvSpPr/>
          <p:nvPr/>
        </p:nvSpPr>
        <p:spPr>
          <a:xfrm>
            <a:off x="7417941" y="1849185"/>
            <a:ext cx="4402049" cy="3370923"/>
          </a:xfrm>
          <a:prstGeom prst="rect">
            <a:avLst/>
          </a:prstGeom>
        </p:spPr>
        <p:txBody>
          <a:bodyPr wrap="square">
            <a:spAutoFit/>
          </a:bodyPr>
          <a:lstStyle/>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 interactive online tool that consumers can use to get a general assessment of their eating behaviors</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Users answer a series of 20 questions about the MyPlate food groups and their healthy eating interests</a:t>
            </a:r>
          </a:p>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The MyPlate Quiz and supporting materials are available in Spanish</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Picture 16"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4" name="Title 3"/>
          <p:cNvSpPr>
            <a:spLocks noGrp="1"/>
          </p:cNvSpPr>
          <p:nvPr>
            <p:ph type="title"/>
          </p:nvPr>
        </p:nvSpPr>
        <p:spPr>
          <a:xfrm>
            <a:off x="838198" y="46746"/>
            <a:ext cx="10515600" cy="1325563"/>
          </a:xfrm>
        </p:spPr>
        <p:txBody>
          <a:bodyPr/>
          <a:lstStyle/>
          <a:p>
            <a:pPr algn="ctr"/>
            <a:r>
              <a:rPr lang="en-US" b="1" dirty="0">
                <a:solidFill>
                  <a:srgbClr val="524C44"/>
                </a:solidFill>
                <a:latin typeface="+mn-lt"/>
              </a:rPr>
              <a:t>MyPlate Quiz</a:t>
            </a:r>
          </a:p>
        </p:txBody>
      </p:sp>
      <p:pic>
        <p:nvPicPr>
          <p:cNvPr id="10" name="Picture 9" descr="screenshot of quiz from myplate.gov homepage">
            <a:extLst>
              <a:ext uri="{FF2B5EF4-FFF2-40B4-BE49-F238E27FC236}">
                <a16:creationId xmlns:a16="http://schemas.microsoft.com/office/drawing/2014/main" id="{2E7C17BC-D763-4328-B574-0A18ECD949CF}"/>
              </a:ext>
            </a:extLst>
          </p:cNvPr>
          <p:cNvPicPr>
            <a:picLocks noChangeAspect="1"/>
          </p:cNvPicPr>
          <p:nvPr/>
        </p:nvPicPr>
        <p:blipFill rotWithShape="1">
          <a:blip r:embed="rId4"/>
          <a:srcRect b="2996"/>
          <a:stretch/>
        </p:blipFill>
        <p:spPr>
          <a:xfrm>
            <a:off x="540246" y="1975472"/>
            <a:ext cx="4207319" cy="2930140"/>
          </a:xfrm>
          <a:prstGeom prst="rect">
            <a:avLst/>
          </a:prstGeom>
          <a:effectLst>
            <a:outerShdw blurRad="63500" sx="102000" sy="102000" algn="ctr" rotWithShape="0">
              <a:prstClr val="black">
                <a:alpha val="40000"/>
              </a:prstClr>
            </a:outerShdw>
          </a:effectLst>
        </p:spPr>
      </p:pic>
      <p:pic>
        <p:nvPicPr>
          <p:cNvPr id="11" name="Picture 10" descr="image of question from myplate quiz">
            <a:extLst>
              <a:ext uri="{FF2B5EF4-FFF2-40B4-BE49-F238E27FC236}">
                <a16:creationId xmlns:a16="http://schemas.microsoft.com/office/drawing/2014/main" id="{3658E61F-72DE-4593-BA09-87ACF5FE3FEE}"/>
              </a:ext>
            </a:extLst>
          </p:cNvPr>
          <p:cNvPicPr>
            <a:picLocks noChangeAspect="1"/>
          </p:cNvPicPr>
          <p:nvPr/>
        </p:nvPicPr>
        <p:blipFill>
          <a:blip r:embed="rId5"/>
          <a:stretch>
            <a:fillRect/>
          </a:stretch>
        </p:blipFill>
        <p:spPr>
          <a:xfrm>
            <a:off x="3501465" y="3850328"/>
            <a:ext cx="3564729" cy="2739560"/>
          </a:xfrm>
          <a:prstGeom prst="rect">
            <a:avLst/>
          </a:prstGeom>
          <a:effectLst>
            <a:outerShdw blurRad="63500" sx="102000" sy="102000" algn="ctr" rotWithShape="0">
              <a:prstClr val="black">
                <a:alpha val="40000"/>
              </a:prstClr>
            </a:outerShdw>
          </a:effectLst>
        </p:spPr>
      </p:pic>
      <p:grpSp>
        <p:nvGrpSpPr>
          <p:cNvPr id="12" name="Group 11" descr="callout box with text new">
            <a:extLst>
              <a:ext uri="{FF2B5EF4-FFF2-40B4-BE49-F238E27FC236}">
                <a16:creationId xmlns:a16="http://schemas.microsoft.com/office/drawing/2014/main" id="{1214E129-01D4-4EF8-925B-317D49893741}"/>
              </a:ext>
            </a:extLst>
          </p:cNvPr>
          <p:cNvGrpSpPr/>
          <p:nvPr/>
        </p:nvGrpSpPr>
        <p:grpSpPr>
          <a:xfrm rot="18771441">
            <a:off x="60182" y="1496099"/>
            <a:ext cx="717833" cy="871188"/>
            <a:chOff x="5127790" y="1766960"/>
            <a:chExt cx="3786578" cy="3400298"/>
          </a:xfrm>
        </p:grpSpPr>
        <p:sp>
          <p:nvSpPr>
            <p:cNvPr id="18" name="Explosion 1 38">
              <a:extLst>
                <a:ext uri="{FF2B5EF4-FFF2-40B4-BE49-F238E27FC236}">
                  <a16:creationId xmlns:a16="http://schemas.microsoft.com/office/drawing/2014/main" id="{CEF9A666-1F15-46DD-88CA-5131FB24385F}"/>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D0F0205-6695-4490-A829-D7ED5C9FFE67}"/>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33600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802C89ED-F0BF-450C-A117-3E987ED4AEDC">
            <a:extLst>
              <a:ext uri="{FF2B5EF4-FFF2-40B4-BE49-F238E27FC236}">
                <a16:creationId xmlns:a16="http://schemas.microsoft.com/office/drawing/2014/main" id="{4513B645-2BAC-4105-AE72-F75DA371426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3586" y="0"/>
            <a:ext cx="140837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38911" y="233160"/>
            <a:ext cx="11109621" cy="1042761"/>
          </a:xfrm>
        </p:spPr>
        <p:txBody>
          <a:bodyPr>
            <a:normAutofit/>
          </a:bodyPr>
          <a:lstStyle/>
          <a:p>
            <a:r>
              <a:rPr lang="en-US" sz="2800" dirty="0">
                <a:latin typeface="Arial" panose="020B0604020202020204" pitchFamily="34" charset="0"/>
                <a:cs typeface="Arial" panose="020B0604020202020204" pitchFamily="34" charset="0"/>
              </a:rPr>
              <a:t>A Roadmap to the </a:t>
            </a:r>
            <a:r>
              <a:rPr lang="en-US" sz="2800" i="1" dirty="0">
                <a:latin typeface="Arial" panose="020B0604020202020204" pitchFamily="34" charset="0"/>
                <a:cs typeface="Arial" panose="020B0604020202020204" pitchFamily="34" charset="0"/>
              </a:rPr>
              <a:t>Dietary Guidelines for Americans, 2020-2025</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77495" y="1481048"/>
            <a:ext cx="10515600" cy="4959091"/>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Executive Summary</a:t>
            </a:r>
          </a:p>
          <a:p>
            <a:r>
              <a:rPr lang="en-US" sz="2400" dirty="0">
                <a:solidFill>
                  <a:schemeClr val="tx1"/>
                </a:solidFill>
                <a:latin typeface="Arial" panose="020B0604020202020204" pitchFamily="34" charset="0"/>
                <a:cs typeface="Arial" panose="020B0604020202020204" pitchFamily="34" charset="0"/>
              </a:rPr>
              <a:t>Introduction</a:t>
            </a:r>
          </a:p>
          <a:p>
            <a:r>
              <a:rPr lang="en-US" sz="2400" dirty="0">
                <a:solidFill>
                  <a:schemeClr val="tx1"/>
                </a:solidFill>
                <a:latin typeface="Arial" panose="020B0604020202020204" pitchFamily="34" charset="0"/>
                <a:cs typeface="Arial" panose="020B0604020202020204" pitchFamily="34" charset="0"/>
              </a:rPr>
              <a:t>Chapter 1. Nutrition and Health Across the Lifespan: The Guidelines and Key Recommendations</a:t>
            </a:r>
          </a:p>
          <a:p>
            <a:r>
              <a:rPr lang="en-US" sz="2400" dirty="0">
                <a:solidFill>
                  <a:schemeClr val="tx1"/>
                </a:solidFill>
                <a:latin typeface="Arial" panose="020B0604020202020204" pitchFamily="34" charset="0"/>
                <a:cs typeface="Arial" panose="020B0604020202020204" pitchFamily="34" charset="0"/>
              </a:rPr>
              <a:t>Chapter 2. Infants and Toddlers </a:t>
            </a:r>
          </a:p>
          <a:p>
            <a:r>
              <a:rPr lang="en-US" sz="2400" dirty="0">
                <a:solidFill>
                  <a:schemeClr val="tx1"/>
                </a:solidFill>
                <a:latin typeface="Arial" panose="020B0604020202020204" pitchFamily="34" charset="0"/>
                <a:cs typeface="Arial" panose="020B0604020202020204" pitchFamily="34" charset="0"/>
              </a:rPr>
              <a:t>Chapter 3. Children and Adolescents</a:t>
            </a:r>
          </a:p>
          <a:p>
            <a:r>
              <a:rPr lang="en-US" sz="2400" dirty="0">
                <a:solidFill>
                  <a:schemeClr val="tx1"/>
                </a:solidFill>
                <a:latin typeface="Arial" panose="020B0604020202020204" pitchFamily="34" charset="0"/>
                <a:cs typeface="Arial" panose="020B0604020202020204" pitchFamily="34" charset="0"/>
              </a:rPr>
              <a:t>Chapter 4. Adults</a:t>
            </a:r>
          </a:p>
          <a:p>
            <a:r>
              <a:rPr lang="en-US" sz="2400" dirty="0">
                <a:solidFill>
                  <a:schemeClr val="tx1"/>
                </a:solidFill>
                <a:latin typeface="Arial" panose="020B0604020202020204" pitchFamily="34" charset="0"/>
                <a:cs typeface="Arial" panose="020B0604020202020204" pitchFamily="34" charset="0"/>
              </a:rPr>
              <a:t>Chapter 5. Women Who Are Pregnant or Lactating</a:t>
            </a:r>
          </a:p>
          <a:p>
            <a:r>
              <a:rPr lang="en-US" sz="2400" dirty="0">
                <a:solidFill>
                  <a:schemeClr val="tx1"/>
                </a:solidFill>
                <a:latin typeface="Arial" panose="020B0604020202020204" pitchFamily="34" charset="0"/>
                <a:cs typeface="Arial" panose="020B0604020202020204" pitchFamily="34" charset="0"/>
              </a:rPr>
              <a:t>Chapter 6. Older Adults</a:t>
            </a:r>
          </a:p>
          <a:p>
            <a:r>
              <a:rPr lang="en-US" sz="2400" dirty="0">
                <a:solidFill>
                  <a:schemeClr val="tx1"/>
                </a:solidFill>
                <a:latin typeface="Arial" panose="020B0604020202020204" pitchFamily="34" charset="0"/>
                <a:cs typeface="Arial" panose="020B0604020202020204" pitchFamily="34" charset="0"/>
              </a:rPr>
              <a:t>Appendixes </a:t>
            </a:r>
          </a:p>
        </p:txBody>
      </p:sp>
    </p:spTree>
    <p:extLst>
      <p:ext uri="{BB962C8B-B14F-4D97-AF65-F5344CB8AC3E}">
        <p14:creationId xmlns:p14="http://schemas.microsoft.com/office/powerpoint/2010/main" val="5914914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1449E4-8C9F-4BE8-87B9-F374236F74EC}"/>
              </a:ext>
            </a:extLst>
          </p:cNvPr>
          <p:cNvSpPr/>
          <p:nvPr/>
        </p:nvSpPr>
        <p:spPr>
          <a:xfrm>
            <a:off x="6131400" y="1776030"/>
            <a:ext cx="5057157" cy="5183727"/>
          </a:xfrm>
          <a:prstGeom prst="rect">
            <a:avLst/>
          </a:prstGeom>
        </p:spPr>
        <p:txBody>
          <a:bodyPr wrap="square">
            <a:spAutoFit/>
          </a:bodyPr>
          <a:lstStyle/>
          <a:p>
            <a:pPr marL="0" marR="0" lvl="0" indent="0" algn="l" defTabSz="914400" rtl="0" eaLnBrk="1" fontAlgn="auto" latinLnBrk="0" hangingPunct="1">
              <a:lnSpc>
                <a:spcPct val="107000"/>
              </a:lnSpc>
              <a:spcBef>
                <a:spcPts val="180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 the results page, consumers receive: </a:t>
            </a:r>
          </a:p>
          <a:p>
            <a:pPr marL="342900" indent="-342900">
              <a:lnSpc>
                <a:spcPct val="107000"/>
              </a:lnSpc>
              <a:spcBef>
                <a:spcPts val="1800"/>
              </a:spcBef>
              <a:buFont typeface="Arial" panose="020B0604020202020204" pitchFamily="34" charset="0"/>
              <a:buChar char="•"/>
              <a:defRPr/>
            </a:pPr>
            <a:r>
              <a:rPr lang="en-US" sz="2000" dirty="0">
                <a:solidFill>
                  <a:prstClr val="black"/>
                </a:solidFill>
                <a:latin typeface="Calibri" panose="020F0502020204030204" pitchFamily="34" charset="0"/>
                <a:cs typeface="Calibri" panose="020F0502020204030204" pitchFamily="34" charset="0"/>
              </a:rPr>
              <a:t>A snapshot of how they’re doing on the MyPlate food groups</a:t>
            </a:r>
          </a:p>
          <a:p>
            <a:pPr marL="342900" marR="0" lvl="0"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A MyPlate Level; there are 6 levels ranging from MyPlate Beginner to MyPlate Hall of Famer</a:t>
            </a:r>
          </a:p>
          <a:p>
            <a:pPr marL="342900" marR="0" lvl="0"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Ability to save quiz results and download a PDF</a:t>
            </a:r>
          </a:p>
          <a:p>
            <a:pPr marL="342900" marR="0" lvl="0"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Take the quiz, save your results, and take the quiz again to see if your level has improved overtime</a:t>
            </a:r>
          </a:p>
          <a:p>
            <a:pPr marL="342900" marR="0" lvl="0"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endParaRPr lang="en-US" sz="2000" dirty="0">
              <a:solidFill>
                <a:prstClr val="black"/>
              </a:solidFill>
              <a:latin typeface="Calibri" panose="020F0502020204030204" pitchFamily="34" charset="0"/>
              <a:cs typeface="Calibri" panose="020F0502020204030204" pitchFamily="34" charset="0"/>
            </a:endParaRPr>
          </a:p>
        </p:txBody>
      </p:sp>
      <p:sp>
        <p:nvSpPr>
          <p:cNvPr id="11" name="Rectangle 10"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5" name="Picture 14"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17" name="Title 3"/>
          <p:cNvSpPr>
            <a:spLocks noGrp="1"/>
          </p:cNvSpPr>
          <p:nvPr>
            <p:ph type="title"/>
          </p:nvPr>
        </p:nvSpPr>
        <p:spPr>
          <a:xfrm>
            <a:off x="838198" y="46746"/>
            <a:ext cx="10515600" cy="1325563"/>
          </a:xfrm>
        </p:spPr>
        <p:txBody>
          <a:bodyPr/>
          <a:lstStyle/>
          <a:p>
            <a:pPr algn="ctr"/>
            <a:r>
              <a:rPr lang="en-US" b="1" dirty="0">
                <a:solidFill>
                  <a:srgbClr val="524C44"/>
                </a:solidFill>
                <a:latin typeface="+mn-lt"/>
              </a:rPr>
              <a:t>MyPlate Quiz – Results Page</a:t>
            </a:r>
          </a:p>
        </p:txBody>
      </p:sp>
      <p:pic>
        <p:nvPicPr>
          <p:cNvPr id="8" name="Picture 7" descr="myplate quiz score">
            <a:extLst>
              <a:ext uri="{FF2B5EF4-FFF2-40B4-BE49-F238E27FC236}">
                <a16:creationId xmlns:a16="http://schemas.microsoft.com/office/drawing/2014/main" id="{B8BF2ECC-8A92-41C5-B246-B883098513AE}"/>
              </a:ext>
            </a:extLst>
          </p:cNvPr>
          <p:cNvPicPr>
            <a:picLocks noChangeAspect="1"/>
          </p:cNvPicPr>
          <p:nvPr/>
        </p:nvPicPr>
        <p:blipFill rotWithShape="1">
          <a:blip r:embed="rId4"/>
          <a:srcRect b="4765"/>
          <a:stretch/>
        </p:blipFill>
        <p:spPr>
          <a:xfrm>
            <a:off x="308640" y="2333688"/>
            <a:ext cx="5342147" cy="386321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917724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1449E4-8C9F-4BE8-87B9-F374236F74EC}"/>
              </a:ext>
            </a:extLst>
          </p:cNvPr>
          <p:cNvSpPr/>
          <p:nvPr/>
        </p:nvSpPr>
        <p:spPr>
          <a:xfrm>
            <a:off x="5935452" y="2063702"/>
            <a:ext cx="5342148" cy="4294252"/>
          </a:xfrm>
          <a:prstGeom prst="rect">
            <a:avLst/>
          </a:prstGeom>
        </p:spPr>
        <p:txBody>
          <a:bodyPr wrap="square">
            <a:spAutoFit/>
          </a:bodyPr>
          <a:lstStyle/>
          <a:p>
            <a:pPr lvl="1">
              <a:lnSpc>
                <a:spcPct val="107000"/>
              </a:lnSpc>
              <a:spcBef>
                <a:spcPts val="1800"/>
              </a:spcBef>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Also on the results page, consumers receive tailored information and resources, including:</a:t>
            </a:r>
          </a:p>
          <a:p>
            <a:pPr marL="800100" marR="0" lvl="1"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Ability to sync their </a:t>
            </a:r>
            <a:r>
              <a:rPr lang="en-US" sz="2000" dirty="0">
                <a:solidFill>
                  <a:prstClr val="black"/>
                </a:solidFill>
                <a:latin typeface="Calibri" panose="020F0502020204030204" pitchFamily="34" charset="0"/>
                <a:cs typeface="Calibri" panose="020F0502020204030204" pitchFamily="34" charset="0"/>
              </a:rPr>
              <a:t>Quiz results with the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Start Simple with MyPlate</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app</a:t>
            </a:r>
          </a:p>
          <a:p>
            <a:pPr marL="800100" marR="0" lvl="1"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The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MyPlate Plan</a:t>
            </a:r>
          </a:p>
          <a:p>
            <a:pPr marL="800100" marR="0" lvl="1"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r>
              <a:rPr lang="en-US" sz="2000" dirty="0">
                <a:solidFill>
                  <a:prstClr val="black"/>
                </a:solidFill>
                <a:latin typeface="Calibri" panose="020F0502020204030204" pitchFamily="34" charset="0"/>
                <a:cs typeface="Calibri" panose="020F0502020204030204" pitchFamily="34" charset="0"/>
              </a:rPr>
              <a:t>Recipes</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from MyPlate Kitchen in the targeted food groups</a:t>
            </a:r>
          </a:p>
          <a:p>
            <a:pPr marL="800100" marR="0" lvl="1" indent="-342900" algn="l" defTabSz="914400" rtl="0" eaLnBrk="1" fontAlgn="auto" latinLnBrk="0" hangingPunct="1">
              <a:lnSpc>
                <a:spcPct val="107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Suggested tip sheets based on the quiz responses</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10"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5" name="Picture 14"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17" name="Title 3"/>
          <p:cNvSpPr>
            <a:spLocks noGrp="1"/>
          </p:cNvSpPr>
          <p:nvPr>
            <p:ph type="title"/>
          </p:nvPr>
        </p:nvSpPr>
        <p:spPr>
          <a:xfrm>
            <a:off x="838198" y="46746"/>
            <a:ext cx="10515600" cy="1325563"/>
          </a:xfrm>
        </p:spPr>
        <p:txBody>
          <a:bodyPr/>
          <a:lstStyle/>
          <a:p>
            <a:pPr algn="ctr"/>
            <a:r>
              <a:rPr lang="en-US" b="1" dirty="0">
                <a:solidFill>
                  <a:srgbClr val="524C44"/>
                </a:solidFill>
                <a:latin typeface="+mn-lt"/>
              </a:rPr>
              <a:t>MyPlate Quiz – Results Page </a:t>
            </a:r>
          </a:p>
        </p:txBody>
      </p:sp>
      <p:pic>
        <p:nvPicPr>
          <p:cNvPr id="9" name="Picture 8" descr="myplate quiz suggested resources">
            <a:extLst>
              <a:ext uri="{FF2B5EF4-FFF2-40B4-BE49-F238E27FC236}">
                <a16:creationId xmlns:a16="http://schemas.microsoft.com/office/drawing/2014/main" id="{54495EEB-1B57-4017-AF0F-F4F649F2504C}"/>
              </a:ext>
            </a:extLst>
          </p:cNvPr>
          <p:cNvPicPr>
            <a:picLocks noChangeAspect="1"/>
          </p:cNvPicPr>
          <p:nvPr/>
        </p:nvPicPr>
        <p:blipFill>
          <a:blip r:embed="rId4"/>
          <a:stretch>
            <a:fillRect/>
          </a:stretch>
        </p:blipFill>
        <p:spPr>
          <a:xfrm>
            <a:off x="341670" y="1774088"/>
            <a:ext cx="5665701" cy="479448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23779868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peach colored rectangle"/>
          <p:cNvSpPr/>
          <p:nvPr/>
        </p:nvSpPr>
        <p:spPr>
          <a:xfrm>
            <a:off x="-2" y="-5779"/>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13" name="Rectangle 12"/>
          <p:cNvSpPr/>
          <p:nvPr/>
        </p:nvSpPr>
        <p:spPr>
          <a:xfrm>
            <a:off x="317478" y="1756709"/>
            <a:ext cx="5152148" cy="52014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0988C">
                    <a:lumMod val="50000"/>
                  </a:srgbClr>
                </a:solidFill>
                <a:effectLst/>
                <a:uLnTx/>
                <a:uFillTx/>
                <a:latin typeface="Calibri" panose="020F0502020204030204" pitchFamily="34" charset="0"/>
                <a:ea typeface="+mn-ea"/>
                <a:cs typeface="Calibri" panose="020F0502020204030204" pitchFamily="34" charset="0"/>
              </a:rPr>
              <a:t>Print Materials &amp; Graphics</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Browse our collection of resources, </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including 29 new tip sheets</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Search by Audience, Topic, and Resource Type</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Find tip sheets, infographics, lesson </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plans, activity sheets, and more</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New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Dietary Guidelines 2020-2025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consumer brochure (available in Spanish)</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MyPlate icon available in 22 languages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Graphic 16" descr="Magnifying glass">
            <a:extLst>
              <a:ext uri="{FF2B5EF4-FFF2-40B4-BE49-F238E27FC236}">
                <a16:creationId xmlns:a16="http://schemas.microsoft.com/office/drawing/2014/main" id="{A9F7D82F-CBF8-4DA4-87A9-C95FB302DD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398856">
            <a:off x="1458687" y="286814"/>
            <a:ext cx="914400" cy="914400"/>
          </a:xfrm>
          <a:prstGeom prst="rect">
            <a:avLst/>
          </a:prstGeom>
        </p:spPr>
      </p:pic>
      <p:grpSp>
        <p:nvGrpSpPr>
          <p:cNvPr id="22" name="Group 21" descr="callout box with text New">
            <a:extLst>
              <a:ext uri="{FF2B5EF4-FFF2-40B4-BE49-F238E27FC236}">
                <a16:creationId xmlns:a16="http://schemas.microsoft.com/office/drawing/2014/main" id="{9E502A42-B5AE-4722-BB5F-7EE543868938}"/>
              </a:ext>
            </a:extLst>
          </p:cNvPr>
          <p:cNvGrpSpPr/>
          <p:nvPr/>
        </p:nvGrpSpPr>
        <p:grpSpPr>
          <a:xfrm>
            <a:off x="4269298" y="4916517"/>
            <a:ext cx="764054" cy="838200"/>
            <a:chOff x="5127790" y="1766960"/>
            <a:chExt cx="3786578" cy="3400298"/>
          </a:xfrm>
        </p:grpSpPr>
        <p:sp>
          <p:nvSpPr>
            <p:cNvPr id="23" name="Explosion 1 38">
              <a:extLst>
                <a:ext uri="{FF2B5EF4-FFF2-40B4-BE49-F238E27FC236}">
                  <a16:creationId xmlns:a16="http://schemas.microsoft.com/office/drawing/2014/main" id="{B0463C9C-CFE0-47C5-89CF-CCD590597DF9}"/>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4" name="TextBox 23" descr="callout box with text New">
              <a:extLst>
                <a:ext uri="{FF2B5EF4-FFF2-40B4-BE49-F238E27FC236}">
                  <a16:creationId xmlns:a16="http://schemas.microsoft.com/office/drawing/2014/main" id="{F80AB1E0-E2C4-43A2-9CB3-32B0A2FFBC79}"/>
                </a:ext>
              </a:extLst>
            </p:cNvPr>
            <p:cNvSpPr txBox="1"/>
            <p:nvPr/>
          </p:nvSpPr>
          <p:spPr>
            <a:xfrm rot="1041960">
              <a:off x="5643630" y="2894632"/>
              <a:ext cx="2564115" cy="1123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panose="020B0502020104020203"/>
                  <a:ea typeface="+mn-ea"/>
                  <a:cs typeface="+mn-cs"/>
                </a:rPr>
                <a:t>New</a:t>
              </a:r>
              <a:endParaRPr kumimoji="0" lang="en-US" sz="24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grpSp>
      <p:pic>
        <p:nvPicPr>
          <p:cNvPr id="25" name="Picture 24" descr="MyPlate icon with MyPlate.gov tex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5" name="Picture 4" descr="collage of MyPlate resources"/>
          <p:cNvPicPr>
            <a:picLocks noChangeAspect="1"/>
          </p:cNvPicPr>
          <p:nvPr/>
        </p:nvPicPr>
        <p:blipFill>
          <a:blip r:embed="rId6"/>
          <a:stretch>
            <a:fillRect/>
          </a:stretch>
        </p:blipFill>
        <p:spPr>
          <a:xfrm>
            <a:off x="5469626" y="2078409"/>
            <a:ext cx="6370872" cy="4261473"/>
          </a:xfrm>
          <a:prstGeom prst="rect">
            <a:avLst/>
          </a:prstGeom>
        </p:spPr>
      </p:pic>
      <p:sp>
        <p:nvSpPr>
          <p:cNvPr id="10" name="Title 9"/>
          <p:cNvSpPr>
            <a:spLocks noGrp="1"/>
          </p:cNvSpPr>
          <p:nvPr>
            <p:ph type="title"/>
          </p:nvPr>
        </p:nvSpPr>
        <p:spPr>
          <a:xfrm>
            <a:off x="838198" y="81232"/>
            <a:ext cx="10515600" cy="1325563"/>
          </a:xfrm>
        </p:spPr>
        <p:txBody>
          <a:bodyPr>
            <a:normAutofit/>
          </a:bodyPr>
          <a:lstStyle/>
          <a:p>
            <a:pPr algn="ctr"/>
            <a:r>
              <a:rPr lang="en-US" b="1" dirty="0">
                <a:solidFill>
                  <a:srgbClr val="524C44"/>
                </a:solidFill>
                <a:latin typeface="+mn-lt"/>
              </a:rPr>
              <a:t>Closer Look: MyPlate Resources</a:t>
            </a:r>
          </a:p>
        </p:txBody>
      </p:sp>
    </p:spTree>
    <p:extLst>
      <p:ext uri="{BB962C8B-B14F-4D97-AF65-F5344CB8AC3E}">
        <p14:creationId xmlns:p14="http://schemas.microsoft.com/office/powerpoint/2010/main" val="135104414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478" y="1768371"/>
            <a:ext cx="5613186" cy="3970318"/>
          </a:xfrm>
          <a:prstGeom prst="rect">
            <a:avLst/>
          </a:prstGeom>
        </p:spPr>
        <p:txBody>
          <a:bodyPr wrap="square">
            <a:spAutoFit/>
          </a:bodyPr>
          <a:lstStyle/>
          <a:p>
            <a:pPr defTabSz="914400">
              <a:defRPr/>
            </a:pPr>
            <a:r>
              <a:rPr lang="en-US" sz="3200" b="1" dirty="0">
                <a:solidFill>
                  <a:srgbClr val="424343"/>
                </a:solidFill>
                <a:latin typeface="Calibri" panose="020F0502020204030204" pitchFamily="34" charset="0"/>
                <a:cs typeface="Calibri" panose="020F0502020204030204" pitchFamily="34" charset="0"/>
              </a:rPr>
              <a:t>New Print Materials search tool</a:t>
            </a:r>
            <a:br>
              <a:rPr lang="en-US" sz="2000" b="1" dirty="0">
                <a:solidFill>
                  <a:srgbClr val="424343"/>
                </a:solidFill>
                <a:latin typeface="Calibri" panose="020F0502020204030204" pitchFamily="34" charset="0"/>
                <a:cs typeface="Calibri" panose="020F0502020204030204" pitchFamily="34" charset="0"/>
              </a:rPr>
            </a:br>
            <a:endParaRPr lang="en-US" sz="2000" dirty="0">
              <a:solidFill>
                <a:srgbClr val="424343"/>
              </a:solidFill>
              <a:latin typeface="Calibri" panose="020F0502020204030204" pitchFamily="34" charset="0"/>
              <a:cs typeface="Calibri" panose="020F0502020204030204" pitchFamily="34" charset="0"/>
            </a:endParaRPr>
          </a:p>
          <a:p>
            <a:pPr marL="342900" indent="-342900" defTabSz="9144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Filter through resources by Audience, Topic, and/or Resource Type</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defTabSz="9144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Over 75 print materials available </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defTabSz="9144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Results are displayed as gallery “cards” to give a preview of the material before clicking/tapping</a:t>
            </a:r>
            <a:br>
              <a:rPr lang="en-US" sz="2000" dirty="0">
                <a:latin typeface="Calibri" panose="020F0502020204030204" pitchFamily="34" charset="0"/>
                <a:cs typeface="Calibri" panose="020F0502020204030204" pitchFamily="34" charset="0"/>
              </a:rPr>
            </a:br>
            <a:endParaRPr lang="en-US" sz="2000" dirty="0">
              <a:latin typeface="Calibri" panose="020F0502020204030204" pitchFamily="34" charset="0"/>
              <a:cs typeface="Calibri" panose="020F0502020204030204" pitchFamily="34" charset="0"/>
            </a:endParaRPr>
          </a:p>
          <a:p>
            <a:pPr marL="342900" indent="-342900" defTabSz="914400">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Optimized to work well on both desktop/laptop and mobile, for on-the-go education needs</a:t>
            </a:r>
          </a:p>
        </p:txBody>
      </p:sp>
      <p:pic>
        <p:nvPicPr>
          <p:cNvPr id="21" name="Picture 20" descr="screenshot of Print Materials page from MyPlate.gov"/>
          <p:cNvPicPr>
            <a:picLocks noChangeAspect="1"/>
          </p:cNvPicPr>
          <p:nvPr/>
        </p:nvPicPr>
        <p:blipFill rotWithShape="1">
          <a:blip r:embed="rId3"/>
          <a:srcRect l="18890" r="20237"/>
          <a:stretch/>
        </p:blipFill>
        <p:spPr>
          <a:xfrm>
            <a:off x="6188148" y="1657871"/>
            <a:ext cx="5434944" cy="5022186"/>
          </a:xfrm>
          <a:prstGeom prst="rect">
            <a:avLst/>
          </a:prstGeom>
          <a:effectLst>
            <a:outerShdw blurRad="50800" dist="38100" dir="8100000" algn="tr" rotWithShape="0">
              <a:prstClr val="black">
                <a:alpha val="40000"/>
              </a:prstClr>
            </a:outerShdw>
          </a:effectLst>
        </p:spPr>
      </p:pic>
      <p:sp>
        <p:nvSpPr>
          <p:cNvPr id="9" name="Rectangle 8" descr="peach colored rectangle"/>
          <p:cNvSpPr/>
          <p:nvPr/>
        </p:nvSpPr>
        <p:spPr>
          <a:xfrm>
            <a:off x="-1" y="-5778"/>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1" name="Graphic 16" descr="Magnifying glass">
            <a:extLst>
              <a:ext uri="{FF2B5EF4-FFF2-40B4-BE49-F238E27FC236}">
                <a16:creationId xmlns:a16="http://schemas.microsoft.com/office/drawing/2014/main" id="{A9F7D82F-CBF8-4DA4-87A9-C95FB302DD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4398856">
            <a:off x="1458687" y="286814"/>
            <a:ext cx="914400" cy="914400"/>
          </a:xfrm>
          <a:prstGeom prst="rect">
            <a:avLst/>
          </a:prstGeom>
        </p:spPr>
      </p:pic>
      <p:sp>
        <p:nvSpPr>
          <p:cNvPr id="2" name="Title 1"/>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Closer Look: MyPlate Resources </a:t>
            </a:r>
            <a:endParaRPr lang="en-US" dirty="0"/>
          </a:p>
        </p:txBody>
      </p:sp>
    </p:spTree>
    <p:extLst>
      <p:ext uri="{BB962C8B-B14F-4D97-AF65-F5344CB8AC3E}">
        <p14:creationId xmlns:p14="http://schemas.microsoft.com/office/powerpoint/2010/main" val="27812558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2" name="Picture 1" descr="screenshots of toolkit pages on myplate.gov"/>
          <p:cNvPicPr>
            <a:picLocks noChangeAspect="1"/>
          </p:cNvPicPr>
          <p:nvPr/>
        </p:nvPicPr>
        <p:blipFill>
          <a:blip r:embed="rId3"/>
          <a:stretch>
            <a:fillRect/>
          </a:stretch>
        </p:blipFill>
        <p:spPr>
          <a:xfrm>
            <a:off x="748493" y="1675549"/>
            <a:ext cx="11138357" cy="4858815"/>
          </a:xfrm>
          <a:prstGeom prst="rect">
            <a:avLst/>
          </a:prstGeom>
          <a:effectLst>
            <a:outerShdw blurRad="63500" sx="102000" sy="102000" algn="ctr" rotWithShape="0">
              <a:prstClr val="black">
                <a:alpha val="40000"/>
              </a:prstClr>
            </a:outerShdw>
          </a:effectLst>
        </p:spPr>
      </p:pic>
      <p:grpSp>
        <p:nvGrpSpPr>
          <p:cNvPr id="10" name="Group 9" descr="callout box with text new">
            <a:extLst>
              <a:ext uri="{FF2B5EF4-FFF2-40B4-BE49-F238E27FC236}">
                <a16:creationId xmlns:a16="http://schemas.microsoft.com/office/drawing/2014/main" id="{10B6B224-B819-4C5E-B174-D48F2921536A}"/>
              </a:ext>
            </a:extLst>
          </p:cNvPr>
          <p:cNvGrpSpPr/>
          <p:nvPr/>
        </p:nvGrpSpPr>
        <p:grpSpPr>
          <a:xfrm rot="20107879">
            <a:off x="200934" y="1722298"/>
            <a:ext cx="764054" cy="838200"/>
            <a:chOff x="5127790" y="1766960"/>
            <a:chExt cx="3786578" cy="3400298"/>
          </a:xfrm>
        </p:grpSpPr>
        <p:sp>
          <p:nvSpPr>
            <p:cNvPr id="11" name="Explosion 1 38">
              <a:extLst>
                <a:ext uri="{FF2B5EF4-FFF2-40B4-BE49-F238E27FC236}">
                  <a16:creationId xmlns:a16="http://schemas.microsoft.com/office/drawing/2014/main" id="{53C7ACAB-EEE5-4F16-94D6-43359AB00D6D}"/>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7C377B0-9D4A-497D-85B8-8CA35DA2F2A6}"/>
                </a:ext>
              </a:extLst>
            </p:cNvPr>
            <p:cNvSpPr txBox="1"/>
            <p:nvPr/>
          </p:nvSpPr>
          <p:spPr>
            <a:xfrm rot="341384">
              <a:off x="5883021" y="2852644"/>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3" name="Title 2"/>
          <p:cNvSpPr>
            <a:spLocks noGrp="1"/>
          </p:cNvSpPr>
          <p:nvPr>
            <p:ph type="title"/>
          </p:nvPr>
        </p:nvSpPr>
        <p:spPr/>
        <p:txBody>
          <a:bodyPr/>
          <a:lstStyle/>
          <a:p>
            <a:r>
              <a:rPr lang="en-US" b="1" dirty="0">
                <a:solidFill>
                  <a:srgbClr val="A0988C">
                    <a:lumMod val="50000"/>
                  </a:srgbClr>
                </a:solidFill>
                <a:latin typeface="Calibri" panose="020F0502020204030204" pitchFamily="34" charset="0"/>
                <a:cs typeface="Calibri" panose="020F0502020204030204" pitchFamily="34" charset="0"/>
              </a:rPr>
              <a:t>New Toolkits for Partners and Professionals</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22407968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peach colored rectangle"/>
          <p:cNvSpPr/>
          <p:nvPr/>
        </p:nvSpPr>
        <p:spPr>
          <a:xfrm>
            <a:off x="-2" y="-35275"/>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22" name="Picture 21" descr="screenshots from the start simple with myplate ap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 y="1622157"/>
            <a:ext cx="10609256" cy="3270018"/>
          </a:xfrm>
          <a:prstGeom prst="rect">
            <a:avLst/>
          </a:prstGeom>
        </p:spPr>
      </p:pic>
      <p:sp>
        <p:nvSpPr>
          <p:cNvPr id="23" name="TextBox 22"/>
          <p:cNvSpPr txBox="1"/>
          <p:nvPr/>
        </p:nvSpPr>
        <p:spPr>
          <a:xfrm>
            <a:off x="2113135" y="5842827"/>
            <a:ext cx="840617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t>For more information and a video tutorial, visit: </a:t>
            </a:r>
            <a:br>
              <a:rPr kumimoji="0" lang="en-US" sz="2400" b="0" i="0" u="none" strike="noStrike" kern="1200" cap="none" spc="0" normalizeH="0" baseline="0" noProof="0" dirty="0">
                <a:ln>
                  <a:noFill/>
                </a:ln>
                <a:solidFill>
                  <a:srgbClr val="000000"/>
                </a:solidFill>
                <a:effectLst/>
                <a:uLnTx/>
                <a:uFillTx/>
                <a:latin typeface="Gill Sans MT" panose="020B0502020104020203"/>
                <a:ea typeface="+mn-ea"/>
                <a:cs typeface="+mn-cs"/>
              </a:rPr>
            </a:br>
            <a:r>
              <a:rPr kumimoji="0" lang="en-US" sz="2400" b="0" i="0" u="none" strike="noStrike" kern="1200" cap="none" spc="0" normalizeH="0" baseline="0" noProof="0" dirty="0">
                <a:ln>
                  <a:noFill/>
                </a:ln>
                <a:solidFill>
                  <a:srgbClr val="1C5B78"/>
                </a:solidFill>
                <a:effectLst/>
                <a:uLnTx/>
                <a:uFillTx/>
                <a:latin typeface="Gill Sans MT" panose="020B0502020104020203"/>
                <a:ea typeface="+mn-ea"/>
                <a:cs typeface="+mn-cs"/>
                <a:hlinkClick r:id="rId4" action="ppaction://hlinkfile"/>
              </a:rPr>
              <a:t>Start Simple with MyPlate App page on MyPlate.gov</a:t>
            </a:r>
            <a:endParaRPr kumimoji="0" lang="en-US" sz="2400" b="0" i="0" u="none" strike="noStrike" kern="1200" cap="none" spc="0" normalizeH="0" baseline="0" noProof="0" dirty="0">
              <a:ln>
                <a:noFill/>
              </a:ln>
              <a:solidFill>
                <a:srgbClr val="1C5B78"/>
              </a:solidFill>
              <a:effectLst/>
              <a:uLnTx/>
              <a:uFillTx/>
              <a:latin typeface="Gill Sans MT" panose="020B0502020104020203"/>
              <a:ea typeface="+mn-ea"/>
              <a:cs typeface="+mn-cs"/>
            </a:endParaRPr>
          </a:p>
        </p:txBody>
      </p:sp>
      <p:pic>
        <p:nvPicPr>
          <p:cNvPr id="24" name="Picture 23" descr="apple app store icon"/>
          <p:cNvPicPr>
            <a:picLocks noChangeAspect="1"/>
          </p:cNvPicPr>
          <p:nvPr/>
        </p:nvPicPr>
        <p:blipFill rotWithShape="1">
          <a:blip r:embed="rId5"/>
          <a:srcRect l="649" t="4985" r="54472" b="3908"/>
          <a:stretch/>
        </p:blipFill>
        <p:spPr>
          <a:xfrm>
            <a:off x="3969207" y="4970892"/>
            <a:ext cx="1906564" cy="656649"/>
          </a:xfrm>
          <a:prstGeom prst="rect">
            <a:avLst/>
          </a:prstGeom>
        </p:spPr>
      </p:pic>
      <p:pic>
        <p:nvPicPr>
          <p:cNvPr id="25" name="Picture 24" descr="google play icon"/>
          <p:cNvPicPr>
            <a:picLocks noChangeAspect="1"/>
          </p:cNvPicPr>
          <p:nvPr/>
        </p:nvPicPr>
        <p:blipFill rotWithShape="1">
          <a:blip r:embed="rId5"/>
          <a:srcRect l="53894" t="4340" r="869" b="7015"/>
          <a:stretch/>
        </p:blipFill>
        <p:spPr>
          <a:xfrm>
            <a:off x="6316224" y="4970892"/>
            <a:ext cx="1975157" cy="656649"/>
          </a:xfrm>
          <a:prstGeom prst="rect">
            <a:avLst/>
          </a:prstGeom>
        </p:spPr>
      </p:pic>
      <p:pic>
        <p:nvPicPr>
          <p:cNvPr id="9" name="Picture 8" descr="MyPlate icon with MyPlate.gov tex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2" name="Title 1"/>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Start Simple with MyPlate App</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36705684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098568" y="1526425"/>
            <a:ext cx="7716061" cy="49859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Overview</a:t>
            </a:r>
            <a:b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Goal-setting tool for consumers, to meet them where they are</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Designed with simplicity in mind to engage a broad audience of users</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Highly customizable – users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choose food group goals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that work for them</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See real-time progress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check off goals on the Dashboard as they are completed</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Earn badges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 celebrate success: variety of badges are available as goals are completed. Share badges on social media</a:t>
            </a:r>
            <a:b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b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Join challenges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to stay motivated and try new goals</a:t>
            </a:r>
          </a:p>
        </p:txBody>
      </p:sp>
      <p:sp>
        <p:nvSpPr>
          <p:cNvPr id="12" name="Rectangle 11" descr="peach colored rectangle">
            <a:extLst>
              <a:ext uri="{FF2B5EF4-FFF2-40B4-BE49-F238E27FC236}">
                <a16:creationId xmlns:a16="http://schemas.microsoft.com/office/drawing/2014/main" id="{9BA9315F-0A28-4298-9CE1-894966317C14}"/>
              </a:ext>
            </a:extLst>
          </p:cNvPr>
          <p:cNvSpPr/>
          <p:nvPr/>
        </p:nvSpPr>
        <p:spPr>
          <a:xfrm>
            <a:off x="0" y="-54991"/>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6A21D">
                  <a:lumMod val="40000"/>
                  <a:lumOff val="60000"/>
                </a:srgbClr>
              </a:solidFill>
              <a:effectLst/>
              <a:uLnTx/>
              <a:uFillTx/>
              <a:latin typeface="Gill Sans MT" panose="020B0502020104020203"/>
              <a:ea typeface="+mn-ea"/>
              <a:cs typeface="+mn-cs"/>
            </a:endParaRPr>
          </a:p>
        </p:txBody>
      </p:sp>
      <p:pic>
        <p:nvPicPr>
          <p:cNvPr id="9" name="Picture 8"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2" name="Picture 1" descr="home screen of start simple with myplate app on a phone"/>
          <p:cNvPicPr>
            <a:picLocks noChangeAspect="1"/>
          </p:cNvPicPr>
          <p:nvPr/>
        </p:nvPicPr>
        <p:blipFill>
          <a:blip r:embed="rId4"/>
          <a:stretch>
            <a:fillRect/>
          </a:stretch>
        </p:blipFill>
        <p:spPr>
          <a:xfrm>
            <a:off x="445162" y="1635658"/>
            <a:ext cx="2822693" cy="4956478"/>
          </a:xfrm>
          <a:prstGeom prst="rect">
            <a:avLst/>
          </a:prstGeom>
        </p:spPr>
      </p:pic>
      <p:sp>
        <p:nvSpPr>
          <p:cNvPr id="5" name="Title 4"/>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Start Simple with MyPlate App: Overview</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27713723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355770" y="1625743"/>
            <a:ext cx="6458859" cy="3785652"/>
          </a:xfrm>
          <a:prstGeom prst="rect">
            <a:avLst/>
          </a:prstGeom>
        </p:spPr>
        <p:txBody>
          <a:bodyPr wrap="square">
            <a:spAutoFit/>
          </a:bodyPr>
          <a:lstStyle/>
          <a:p>
            <a:r>
              <a:rPr lang="en-US" sz="2000" b="1" dirty="0">
                <a:latin typeface="+mn-lt"/>
              </a:rPr>
              <a:t>A closer look at goals:</a:t>
            </a:r>
            <a:br>
              <a:rPr lang="en-US" sz="2000" b="1" dirty="0">
                <a:latin typeface="+mn-lt"/>
              </a:rPr>
            </a:br>
            <a:endParaRPr lang="en-US" sz="2000" b="1" dirty="0">
              <a:latin typeface="+mn-lt"/>
            </a:endParaRPr>
          </a:p>
          <a:p>
            <a:pPr marL="285750" indent="-285750">
              <a:buFont typeface="Arial" panose="020B0604020202020204" pitchFamily="34" charset="0"/>
              <a:buChar char="•"/>
            </a:pPr>
            <a:r>
              <a:rPr lang="en-US" sz="2000" dirty="0">
                <a:latin typeface="+mn-lt"/>
              </a:rPr>
              <a:t>App users choose daily food group goals that are the best fit for them</a:t>
            </a:r>
            <a:br>
              <a:rPr lang="en-US" sz="2000" dirty="0">
                <a:latin typeface="+mn-lt"/>
              </a:rPr>
            </a:br>
            <a:endParaRPr lang="en-US" sz="2000" dirty="0">
              <a:latin typeface="+mn-lt"/>
            </a:endParaRPr>
          </a:p>
          <a:p>
            <a:pPr marL="285750" indent="-285750">
              <a:buFont typeface="Arial" panose="020B0604020202020204" pitchFamily="34" charset="0"/>
              <a:buChar char="•"/>
            </a:pPr>
            <a:r>
              <a:rPr lang="en-US" sz="2000" dirty="0">
                <a:latin typeface="+mn-lt"/>
              </a:rPr>
              <a:t>Within each food group, users can select up to 3 goals from a bank of 7</a:t>
            </a:r>
            <a:br>
              <a:rPr lang="en-US" sz="2000" dirty="0">
                <a:latin typeface="+mn-lt"/>
              </a:rPr>
            </a:br>
            <a:endParaRPr lang="en-US" sz="2000" dirty="0">
              <a:latin typeface="+mn-lt"/>
            </a:endParaRPr>
          </a:p>
          <a:p>
            <a:pPr marL="285750" indent="-285750">
              <a:buFont typeface="Arial" panose="020B0604020202020204" pitchFamily="34" charset="0"/>
              <a:buChar char="•"/>
            </a:pPr>
            <a:r>
              <a:rPr lang="en-US" sz="2000" dirty="0">
                <a:latin typeface="+mn-lt"/>
              </a:rPr>
              <a:t>Users are not required to select goals for all food groups</a:t>
            </a:r>
            <a:br>
              <a:rPr lang="en-US" sz="2000" dirty="0">
                <a:latin typeface="+mn-lt"/>
              </a:rPr>
            </a:br>
            <a:endParaRPr lang="en-US" sz="2000" dirty="0">
              <a:latin typeface="+mn-lt"/>
            </a:endParaRPr>
          </a:p>
          <a:p>
            <a:pPr marL="285750" indent="-285750">
              <a:buFont typeface="Arial" panose="020B0604020202020204" pitchFamily="34" charset="0"/>
              <a:buChar char="•"/>
            </a:pPr>
            <a:r>
              <a:rPr lang="en-US" sz="2000" dirty="0">
                <a:latin typeface="+mn-lt"/>
              </a:rPr>
              <a:t>Each goal has 3 corresponding tips with ideas for implementing the goal or change</a:t>
            </a:r>
          </a:p>
        </p:txBody>
      </p:sp>
      <p:pic>
        <p:nvPicPr>
          <p:cNvPr id="18" name="Picture 17" descr="tip text from the myplate app"/>
          <p:cNvPicPr>
            <a:picLocks noChangeAspect="1"/>
          </p:cNvPicPr>
          <p:nvPr/>
        </p:nvPicPr>
        <p:blipFill rotWithShape="1">
          <a:blip r:embed="rId3" cstate="hqprint">
            <a:extLst>
              <a:ext uri="{28A0092B-C50C-407E-A947-70E740481C1C}">
                <a14:useLocalDpi xmlns:a14="http://schemas.microsoft.com/office/drawing/2010/main" val="0"/>
              </a:ext>
            </a:extLst>
          </a:blip>
          <a:srcRect t="37037" b="46243"/>
          <a:stretch/>
        </p:blipFill>
        <p:spPr>
          <a:xfrm>
            <a:off x="6213747" y="5411395"/>
            <a:ext cx="3167180" cy="1146629"/>
          </a:xfrm>
          <a:prstGeom prst="rect">
            <a:avLst/>
          </a:prstGeom>
        </p:spPr>
      </p:pic>
      <p:cxnSp>
        <p:nvCxnSpPr>
          <p:cNvPr id="29" name="Straight Arrow Connector 28" descr="arrow"/>
          <p:cNvCxnSpPr/>
          <p:nvPr/>
        </p:nvCxnSpPr>
        <p:spPr>
          <a:xfrm flipH="1" flipV="1">
            <a:off x="7910286" y="5316963"/>
            <a:ext cx="1059543" cy="460164"/>
          </a:xfrm>
          <a:prstGeom prst="straightConnector1">
            <a:avLst/>
          </a:prstGeom>
          <a:ln w="12700">
            <a:solidFill>
              <a:schemeClr val="tx1"/>
            </a:solidFill>
            <a:headEnd type="triangle" w="lg" len="med"/>
            <a:tailEnd type="non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04354" y="218964"/>
            <a:ext cx="11732029" cy="584775"/>
          </a:xfrm>
          <a:prstGeom prst="rect">
            <a:avLst/>
          </a:prstGeom>
        </p:spPr>
        <p:txBody>
          <a:bodyPr wrap="square">
            <a:spAutoFit/>
          </a:bodyPr>
          <a:lstStyle/>
          <a:p>
            <a:r>
              <a:rPr lang="en-US" sz="3200" b="1" dirty="0">
                <a:solidFill>
                  <a:schemeClr val="bg1"/>
                </a:solidFill>
              </a:rPr>
              <a:t>Start Simple with MyPlate App</a:t>
            </a:r>
            <a:endParaRPr lang="en-US" sz="3200" b="1" i="1" dirty="0">
              <a:solidFill>
                <a:schemeClr val="bg1"/>
              </a:solidFill>
            </a:endParaRPr>
          </a:p>
        </p:txBody>
      </p:sp>
      <p:sp>
        <p:nvSpPr>
          <p:cNvPr id="12" name="Rectangle 11" descr="peach colored rectangle">
            <a:extLst>
              <a:ext uri="{FF2B5EF4-FFF2-40B4-BE49-F238E27FC236}">
                <a16:creationId xmlns:a16="http://schemas.microsoft.com/office/drawing/2014/main" id="{9BA9315F-0A28-4298-9CE1-894966317C14}"/>
              </a:ext>
            </a:extLst>
          </p:cNvPr>
          <p:cNvSpPr/>
          <p:nvPr/>
        </p:nvSpPr>
        <p:spPr>
          <a:xfrm>
            <a:off x="0" y="-54991"/>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6A21D">
                  <a:lumMod val="40000"/>
                  <a:lumOff val="60000"/>
                </a:srgbClr>
              </a:solidFill>
              <a:effectLst/>
              <a:uLnTx/>
              <a:uFillTx/>
              <a:latin typeface="Gill Sans MT" panose="020B0502020104020203"/>
              <a:ea typeface="+mn-ea"/>
              <a:cs typeface="+mn-cs"/>
            </a:endParaRPr>
          </a:p>
        </p:txBody>
      </p:sp>
      <p:pic>
        <p:nvPicPr>
          <p:cNvPr id="21" name="Picture 20" descr="MyPlate icon with MyPlate.gov tex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2" name="Picture 1" descr="screenshots of the fruit and vegetable screens from the stat simple with myplate app"/>
          <p:cNvPicPr>
            <a:picLocks noChangeAspect="1"/>
          </p:cNvPicPr>
          <p:nvPr/>
        </p:nvPicPr>
        <p:blipFill>
          <a:blip r:embed="rId5"/>
          <a:stretch>
            <a:fillRect/>
          </a:stretch>
        </p:blipFill>
        <p:spPr>
          <a:xfrm>
            <a:off x="413753" y="1625743"/>
            <a:ext cx="4432176" cy="5047926"/>
          </a:xfrm>
          <a:prstGeom prst="rect">
            <a:avLst/>
          </a:prstGeom>
        </p:spPr>
      </p:pic>
      <p:sp>
        <p:nvSpPr>
          <p:cNvPr id="3" name="Title 2"/>
          <p:cNvSpPr>
            <a:spLocks noGrp="1"/>
          </p:cNvSpPr>
          <p:nvPr>
            <p:ph type="title"/>
          </p:nvPr>
        </p:nvSpPr>
        <p:spPr/>
        <p:txBody>
          <a:bodyPr>
            <a:normAutofit/>
          </a:bodyPr>
          <a:lstStyle/>
          <a:p>
            <a:pPr algn="ctr"/>
            <a:r>
              <a:rPr lang="en-US" b="1" dirty="0">
                <a:solidFill>
                  <a:srgbClr val="A0988C">
                    <a:lumMod val="50000"/>
                  </a:srgbClr>
                </a:solidFill>
                <a:latin typeface="Calibri" panose="020F0502020204030204" pitchFamily="34" charset="0"/>
                <a:cs typeface="Calibri" panose="020F0502020204030204" pitchFamily="34" charset="0"/>
              </a:rPr>
              <a:t>Start Simple with MyPlate App: Goals</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230047519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163014" y="2154202"/>
            <a:ext cx="4651615" cy="4370427"/>
          </a:xfrm>
          <a:prstGeom prst="rect">
            <a:avLst/>
          </a:prstGeom>
        </p:spPr>
        <p:txBody>
          <a:bodyPr wrap="square">
            <a:spAutoFit/>
          </a:bodyPr>
          <a:lstStyle/>
          <a:p>
            <a:r>
              <a:rPr lang="en-US" sz="2000" b="1" dirty="0">
                <a:latin typeface="+mn-lt"/>
              </a:rPr>
              <a:t>A closer look at tips:</a:t>
            </a:r>
            <a:br>
              <a:rPr lang="en-US" sz="2000" b="1" dirty="0">
                <a:latin typeface="+mn-lt"/>
              </a:rPr>
            </a:br>
            <a:endParaRPr lang="en-US" sz="2000" b="1" dirty="0">
              <a:latin typeface="+mn-lt"/>
            </a:endParaRPr>
          </a:p>
          <a:p>
            <a:pPr marL="285750" indent="-285750">
              <a:buFont typeface="Arial" panose="020B0604020202020204" pitchFamily="34" charset="0"/>
              <a:buChar char="•"/>
            </a:pPr>
            <a:r>
              <a:rPr lang="en-US" sz="2000" dirty="0">
                <a:latin typeface="+mn-lt"/>
              </a:rPr>
              <a:t>Tips with written with variety in mind: ease of implementation, availability of ingredients, costs of foods</a:t>
            </a:r>
            <a:br>
              <a:rPr lang="en-US" sz="2000" dirty="0">
                <a:latin typeface="+mn-lt"/>
              </a:rPr>
            </a:br>
            <a:endParaRPr lang="en-US" sz="2000" dirty="0">
              <a:latin typeface="+mn-lt"/>
            </a:endParaRPr>
          </a:p>
          <a:p>
            <a:pPr marL="285750" indent="-285750">
              <a:buFont typeface="Arial" panose="020B0604020202020204" pitchFamily="34" charset="0"/>
              <a:buChar char="•"/>
            </a:pPr>
            <a:r>
              <a:rPr lang="en-US" sz="2000" dirty="0">
                <a:latin typeface="+mn-lt"/>
              </a:rPr>
              <a:t>Colorful photos accompany each tip for motivation</a:t>
            </a:r>
            <a:br>
              <a:rPr lang="en-US" sz="2000" dirty="0">
                <a:latin typeface="+mn-lt"/>
              </a:rPr>
            </a:br>
            <a:endParaRPr lang="en-US" sz="2000" dirty="0">
              <a:latin typeface="+mn-lt"/>
            </a:endParaRPr>
          </a:p>
          <a:p>
            <a:pPr marL="285750" indent="-285750">
              <a:buFont typeface="Arial" panose="020B0604020202020204" pitchFamily="34" charset="0"/>
              <a:buChar char="•"/>
            </a:pPr>
            <a:r>
              <a:rPr lang="en-US" sz="2000" dirty="0">
                <a:latin typeface="+mn-lt"/>
              </a:rPr>
              <a:t>Each tip can be “favorited” or shared</a:t>
            </a:r>
            <a:br>
              <a:rPr lang="en-US" sz="2000" dirty="0">
                <a:latin typeface="+mn-lt"/>
              </a:rPr>
            </a:br>
            <a:endParaRPr lang="en-US" sz="2000" dirty="0">
              <a:latin typeface="+mn-lt"/>
            </a:endParaRPr>
          </a:p>
          <a:p>
            <a:pPr marL="285750" indent="-285750">
              <a:buFont typeface="Arial" panose="020B0604020202020204" pitchFamily="34" charset="0"/>
              <a:buChar char="•"/>
            </a:pPr>
            <a:r>
              <a:rPr lang="en-US" sz="2000" dirty="0">
                <a:latin typeface="+mn-lt"/>
              </a:rPr>
              <a:t>At the bottom of each tip is a link for recipes from that food group</a:t>
            </a:r>
          </a:p>
          <a:p>
            <a:pPr marL="285750" indent="-285750">
              <a:buFont typeface="Arial" panose="020B0604020202020204" pitchFamily="34" charset="0"/>
              <a:buChar char="•"/>
            </a:pPr>
            <a:endParaRPr lang="en-US" sz="2000" dirty="0">
              <a:latin typeface="+mn-lt"/>
            </a:endParaRPr>
          </a:p>
        </p:txBody>
      </p:sp>
      <p:sp>
        <p:nvSpPr>
          <p:cNvPr id="13" name="Rectangle 12" descr="peach colored rectangle">
            <a:extLst>
              <a:ext uri="{FF2B5EF4-FFF2-40B4-BE49-F238E27FC236}">
                <a16:creationId xmlns:a16="http://schemas.microsoft.com/office/drawing/2014/main" id="{A37FC7DA-9BE9-449D-A72D-A2115AA5A0DC}"/>
              </a:ext>
            </a:extLst>
          </p:cNvPr>
          <p:cNvSpPr/>
          <p:nvPr/>
        </p:nvSpPr>
        <p:spPr>
          <a:xfrm>
            <a:off x="0" y="-54991"/>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6A21D">
                  <a:lumMod val="40000"/>
                  <a:lumOff val="60000"/>
                </a:srgbClr>
              </a:solidFill>
              <a:effectLst/>
              <a:uLnTx/>
              <a:uFillTx/>
              <a:latin typeface="Gill Sans MT" panose="020B0502020104020203"/>
              <a:ea typeface="+mn-ea"/>
              <a:cs typeface="+mn-cs"/>
            </a:endParaRPr>
          </a:p>
        </p:txBody>
      </p:sp>
      <p:pic>
        <p:nvPicPr>
          <p:cNvPr id="9" name="Picture 8"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2" name="Picture 1" descr="images of fruit goals in the myplate app"/>
          <p:cNvPicPr>
            <a:picLocks noChangeAspect="1"/>
          </p:cNvPicPr>
          <p:nvPr/>
        </p:nvPicPr>
        <p:blipFill>
          <a:blip r:embed="rId4"/>
          <a:stretch>
            <a:fillRect/>
          </a:stretch>
        </p:blipFill>
        <p:spPr>
          <a:xfrm>
            <a:off x="145463" y="1897115"/>
            <a:ext cx="6608637" cy="4438273"/>
          </a:xfrm>
          <a:prstGeom prst="rect">
            <a:avLst/>
          </a:prstGeom>
        </p:spPr>
      </p:pic>
      <p:sp>
        <p:nvSpPr>
          <p:cNvPr id="3" name="Title 2"/>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Start Simple with MyPlate App: Tips</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41792050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16356" y="1892804"/>
            <a:ext cx="6537524" cy="3493264"/>
          </a:xfrm>
          <a:prstGeom prst="rect">
            <a:avLst/>
          </a:prstGeom>
        </p:spPr>
        <p:txBody>
          <a:bodyPr wrap="square">
            <a:spAutoFit/>
          </a:bodyPr>
          <a:lstStyle/>
          <a:p>
            <a:pPr>
              <a:spcAft>
                <a:spcPts val="600"/>
              </a:spcAft>
            </a:pPr>
            <a:r>
              <a:rPr lang="en-US" sz="2400" b="1" dirty="0">
                <a:solidFill>
                  <a:srgbClr val="424343"/>
                </a:solidFill>
                <a:latin typeface="+mn-lt"/>
              </a:rPr>
              <a:t>Earn a variety of badges including:</a:t>
            </a:r>
          </a:p>
          <a:p>
            <a:pPr marL="342900" indent="-342900">
              <a:buClr>
                <a:srgbClr val="F17442"/>
              </a:buClr>
              <a:buSzPct val="120000"/>
              <a:buFont typeface="Arial" panose="020B0604020202020204" pitchFamily="34" charset="0"/>
              <a:buChar char="•"/>
            </a:pPr>
            <a:r>
              <a:rPr lang="en-US" sz="2400" dirty="0">
                <a:latin typeface="+mn-lt"/>
              </a:rPr>
              <a:t>First Goal Complete</a:t>
            </a:r>
          </a:p>
          <a:p>
            <a:pPr marL="342900" indent="-342900">
              <a:buClr>
                <a:srgbClr val="F17442"/>
              </a:buClr>
              <a:buSzPct val="120000"/>
              <a:buFont typeface="Arial" panose="020B0604020202020204" pitchFamily="34" charset="0"/>
              <a:buChar char="•"/>
            </a:pPr>
            <a:r>
              <a:rPr lang="en-US" sz="2400" dirty="0">
                <a:latin typeface="+mn-lt"/>
              </a:rPr>
              <a:t>Daily Streaks</a:t>
            </a:r>
          </a:p>
          <a:p>
            <a:pPr marL="342900" indent="-342900">
              <a:buClr>
                <a:srgbClr val="F17442"/>
              </a:buClr>
              <a:buSzPct val="120000"/>
              <a:buFont typeface="Arial" panose="020B0604020202020204" pitchFamily="34" charset="0"/>
              <a:buChar char="•"/>
            </a:pPr>
            <a:r>
              <a:rPr lang="en-US" sz="2400" dirty="0">
                <a:latin typeface="+mn-lt"/>
              </a:rPr>
              <a:t>Food Group Badges</a:t>
            </a:r>
          </a:p>
          <a:p>
            <a:pPr marL="342900" indent="-342900">
              <a:buClr>
                <a:srgbClr val="F17442"/>
              </a:buClr>
              <a:buSzPct val="120000"/>
              <a:buFont typeface="Arial" panose="020B0604020202020204" pitchFamily="34" charset="0"/>
              <a:buChar char="•"/>
            </a:pPr>
            <a:r>
              <a:rPr lang="en-US" sz="2400" dirty="0">
                <a:latin typeface="+mn-lt"/>
              </a:rPr>
              <a:t>MyPlate Badge</a:t>
            </a:r>
          </a:p>
          <a:p>
            <a:pPr marL="342900" indent="-342900">
              <a:buClr>
                <a:srgbClr val="F17442"/>
              </a:buClr>
              <a:buSzPct val="120000"/>
              <a:buFont typeface="Arial" panose="020B0604020202020204" pitchFamily="34" charset="0"/>
              <a:buChar char="•"/>
            </a:pPr>
            <a:r>
              <a:rPr lang="en-US" sz="2400" dirty="0">
                <a:latin typeface="+mn-lt"/>
              </a:rPr>
              <a:t>Challenge Badges</a:t>
            </a:r>
          </a:p>
          <a:p>
            <a:endParaRPr lang="en-US" sz="2400" dirty="0">
              <a:latin typeface="+mn-lt"/>
            </a:endParaRPr>
          </a:p>
          <a:p>
            <a:r>
              <a:rPr lang="en-US" sz="2400" dirty="0">
                <a:latin typeface="+mn-lt"/>
              </a:rPr>
              <a:t>Badges can be shared with friends and family on social media</a:t>
            </a:r>
          </a:p>
        </p:txBody>
      </p:sp>
      <p:pic>
        <p:nvPicPr>
          <p:cNvPr id="12" name="Picture 11" descr="twitter icon"/>
          <p:cNvPicPr>
            <a:picLocks noChangeAspect="1"/>
          </p:cNvPicPr>
          <p:nvPr/>
        </p:nvPicPr>
        <p:blipFill>
          <a:blip r:embed="rId3"/>
          <a:stretch>
            <a:fillRect/>
          </a:stretch>
        </p:blipFill>
        <p:spPr>
          <a:xfrm>
            <a:off x="5747836" y="5468359"/>
            <a:ext cx="1038225" cy="990600"/>
          </a:xfrm>
          <a:prstGeom prst="rect">
            <a:avLst/>
          </a:prstGeom>
        </p:spPr>
      </p:pic>
      <p:pic>
        <p:nvPicPr>
          <p:cNvPr id="13" name="Picture 12" descr="facebook icon"/>
          <p:cNvPicPr>
            <a:picLocks noChangeAspect="1"/>
          </p:cNvPicPr>
          <p:nvPr/>
        </p:nvPicPr>
        <p:blipFill>
          <a:blip r:embed="rId4"/>
          <a:stretch>
            <a:fillRect/>
          </a:stretch>
        </p:blipFill>
        <p:spPr>
          <a:xfrm>
            <a:off x="6971012" y="5468359"/>
            <a:ext cx="1000125" cy="962025"/>
          </a:xfrm>
          <a:prstGeom prst="rect">
            <a:avLst/>
          </a:prstGeom>
        </p:spPr>
      </p:pic>
      <p:pic>
        <p:nvPicPr>
          <p:cNvPr id="14" name="Picture 13" descr="pinterest icon"/>
          <p:cNvPicPr>
            <a:picLocks noChangeAspect="1"/>
          </p:cNvPicPr>
          <p:nvPr/>
        </p:nvPicPr>
        <p:blipFill>
          <a:blip r:embed="rId5"/>
          <a:stretch>
            <a:fillRect/>
          </a:stretch>
        </p:blipFill>
        <p:spPr>
          <a:xfrm>
            <a:off x="8176002" y="5456283"/>
            <a:ext cx="971550" cy="961835"/>
          </a:xfrm>
          <a:prstGeom prst="rect">
            <a:avLst/>
          </a:prstGeom>
        </p:spPr>
      </p:pic>
      <p:sp>
        <p:nvSpPr>
          <p:cNvPr id="15" name="Rectangle 14" descr="peach colored rectangle">
            <a:extLst>
              <a:ext uri="{FF2B5EF4-FFF2-40B4-BE49-F238E27FC236}">
                <a16:creationId xmlns:a16="http://schemas.microsoft.com/office/drawing/2014/main" id="{A37FC7DA-9BE9-449D-A72D-A2115AA5A0DC}"/>
              </a:ext>
            </a:extLst>
          </p:cNvPr>
          <p:cNvSpPr/>
          <p:nvPr/>
        </p:nvSpPr>
        <p:spPr>
          <a:xfrm>
            <a:off x="0" y="-54991"/>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6A21D">
                  <a:lumMod val="40000"/>
                  <a:lumOff val="60000"/>
                </a:srgbClr>
              </a:solidFill>
              <a:effectLst/>
              <a:uLnTx/>
              <a:uFillTx/>
              <a:latin typeface="Gill Sans MT" panose="020B0502020104020203"/>
              <a:ea typeface="+mn-ea"/>
              <a:cs typeface="+mn-cs"/>
            </a:endParaRPr>
          </a:p>
        </p:txBody>
      </p:sp>
      <p:pic>
        <p:nvPicPr>
          <p:cNvPr id="18" name="Picture 17" descr="MyPlate icon with MyPlate.gov tex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4" name="Picture 3" descr="congratulations screen on myplate app"/>
          <p:cNvPicPr>
            <a:picLocks noChangeAspect="1"/>
          </p:cNvPicPr>
          <p:nvPr/>
        </p:nvPicPr>
        <p:blipFill>
          <a:blip r:embed="rId7"/>
          <a:stretch>
            <a:fillRect/>
          </a:stretch>
        </p:blipFill>
        <p:spPr>
          <a:xfrm>
            <a:off x="468927" y="1635658"/>
            <a:ext cx="2780017" cy="4877223"/>
          </a:xfrm>
          <a:prstGeom prst="rect">
            <a:avLst/>
          </a:prstGeom>
        </p:spPr>
      </p:pic>
      <p:sp>
        <p:nvSpPr>
          <p:cNvPr id="5" name="Title 4"/>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Start Simple with MyPlate App: Badges</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374602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latin typeface="Arial" panose="020B0604020202020204" pitchFamily="34" charset="0"/>
                <a:cs typeface="Arial" panose="020B0604020202020204" pitchFamily="34" charset="0"/>
              </a:rPr>
              <a:t>Nutrition and</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Health Across</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the Lifespan:</a:t>
            </a:r>
            <a:br>
              <a:rPr lang="en-US" sz="3000" dirty="0">
                <a:latin typeface="Arial" panose="020B0604020202020204" pitchFamily="34" charset="0"/>
                <a:cs typeface="Arial" panose="020B0604020202020204" pitchFamily="34" charset="0"/>
              </a:rPr>
            </a:br>
            <a:r>
              <a:rPr lang="en-US" sz="3000" b="0" dirty="0">
                <a:latin typeface="Arial" panose="020B0604020202020204" pitchFamily="34" charset="0"/>
                <a:cs typeface="Arial" panose="020B0604020202020204" pitchFamily="34" charset="0"/>
              </a:rPr>
              <a:t>The Guidelines and</a:t>
            </a:r>
            <a:br>
              <a:rPr lang="en-US" sz="3000" b="0" dirty="0">
                <a:latin typeface="Arial" panose="020B0604020202020204" pitchFamily="34" charset="0"/>
                <a:cs typeface="Arial" panose="020B0604020202020204" pitchFamily="34" charset="0"/>
              </a:rPr>
            </a:br>
            <a:r>
              <a:rPr lang="en-US" sz="3000" b="0" dirty="0">
                <a:latin typeface="Arial" panose="020B0604020202020204" pitchFamily="34" charset="0"/>
                <a:cs typeface="Arial" panose="020B0604020202020204" pitchFamily="34" charset="0"/>
              </a:rPr>
              <a:t>Key Recommendations</a:t>
            </a:r>
          </a:p>
        </p:txBody>
      </p:sp>
    </p:spTree>
    <p:extLst>
      <p:ext uri="{BB962C8B-B14F-4D97-AF65-F5344CB8AC3E}">
        <p14:creationId xmlns:p14="http://schemas.microsoft.com/office/powerpoint/2010/main" val="296050785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rectangle">
            <a:extLst>
              <a:ext uri="{FF2B5EF4-FFF2-40B4-BE49-F238E27FC236}">
                <a16:creationId xmlns:a16="http://schemas.microsoft.com/office/drawing/2014/main" id="{6AC11A42-6DAE-4D77-9E21-B67B81D56C78}"/>
              </a:ext>
            </a:extLst>
          </p:cNvPr>
          <p:cNvSpPr/>
          <p:nvPr/>
        </p:nvSpPr>
        <p:spPr>
          <a:xfrm>
            <a:off x="9667576" y="910828"/>
            <a:ext cx="911636" cy="994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ln>
                <a:solidFill>
                  <a:srgbClr val="FFFFFF"/>
                </a:solidFill>
              </a:ln>
              <a:solidFill>
                <a:srgbClr val="FFFFFF"/>
              </a:solidFill>
              <a:latin typeface="Calibri" panose="020F0502020204030204"/>
            </a:endParaRPr>
          </a:p>
        </p:txBody>
      </p:sp>
      <p:sp>
        <p:nvSpPr>
          <p:cNvPr id="11" name="Rectangle 10"/>
          <p:cNvSpPr/>
          <p:nvPr/>
        </p:nvSpPr>
        <p:spPr>
          <a:xfrm>
            <a:off x="1" y="1585442"/>
            <a:ext cx="12191999" cy="584775"/>
          </a:xfrm>
          <a:prstGeom prst="rect">
            <a:avLst/>
          </a:prstGeom>
        </p:spPr>
        <p:txBody>
          <a:bodyPr wrap="square">
            <a:spAutoFit/>
          </a:bodyPr>
          <a:lstStyle/>
          <a:p>
            <a:pPr algn="ctr"/>
            <a:r>
              <a:rPr lang="en-US" sz="3200" b="1" dirty="0">
                <a:solidFill>
                  <a:srgbClr val="424343"/>
                </a:solidFill>
              </a:rPr>
              <a:t>Sync with Smartwatch</a:t>
            </a:r>
            <a:endParaRPr lang="en-US" sz="3200" b="1" i="1" dirty="0">
              <a:solidFill>
                <a:srgbClr val="424343"/>
              </a:solidFill>
            </a:endParaRPr>
          </a:p>
        </p:txBody>
      </p:sp>
      <p:sp>
        <p:nvSpPr>
          <p:cNvPr id="12" name="Rectangle 11" descr="peach colored rectangle">
            <a:extLst>
              <a:ext uri="{FF2B5EF4-FFF2-40B4-BE49-F238E27FC236}">
                <a16:creationId xmlns:a16="http://schemas.microsoft.com/office/drawing/2014/main" id="{A37FC7DA-9BE9-449D-A72D-A2115AA5A0DC}"/>
              </a:ext>
            </a:extLst>
          </p:cNvPr>
          <p:cNvSpPr/>
          <p:nvPr/>
        </p:nvSpPr>
        <p:spPr>
          <a:xfrm>
            <a:off x="0" y="-54991"/>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6A21D">
                  <a:lumMod val="40000"/>
                  <a:lumOff val="60000"/>
                </a:srgbClr>
              </a:solidFill>
              <a:effectLst/>
              <a:uLnTx/>
              <a:uFillTx/>
              <a:latin typeface="Gill Sans MT" panose="020B0502020104020203"/>
              <a:ea typeface="+mn-ea"/>
              <a:cs typeface="+mn-cs"/>
            </a:endParaRPr>
          </a:p>
        </p:txBody>
      </p:sp>
      <p:pic>
        <p:nvPicPr>
          <p:cNvPr id="10" name="Picture 9"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3" name="Picture 2" descr="apple watch displaying screens from the myplate app"/>
          <p:cNvPicPr>
            <a:picLocks noChangeAspect="1"/>
          </p:cNvPicPr>
          <p:nvPr/>
        </p:nvPicPr>
        <p:blipFill>
          <a:blip r:embed="rId4"/>
          <a:stretch>
            <a:fillRect/>
          </a:stretch>
        </p:blipFill>
        <p:spPr>
          <a:xfrm>
            <a:off x="2014374" y="2311063"/>
            <a:ext cx="8163252" cy="4176122"/>
          </a:xfrm>
          <a:prstGeom prst="rect">
            <a:avLst/>
          </a:prstGeom>
        </p:spPr>
      </p:pic>
      <p:sp>
        <p:nvSpPr>
          <p:cNvPr id="4" name="Title 3"/>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Start Simple with MyPlate App </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28667315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21449E4-8C9F-4BE8-87B9-F374236F74EC}"/>
              </a:ext>
            </a:extLst>
          </p:cNvPr>
          <p:cNvSpPr/>
          <p:nvPr/>
        </p:nvSpPr>
        <p:spPr>
          <a:xfrm>
            <a:off x="795482" y="5540325"/>
            <a:ext cx="10537811" cy="78483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
                <a:srgbClr val="DA5308"/>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Users have the option to use their quiz results to set goals in the </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Start Simple with </a:t>
            </a:r>
            <a:r>
              <a:rPr kumimoji="0" lang="en-US" sz="2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Times New Roman" panose="02020603050405020304" pitchFamily="18" charset="0"/>
              </a:rPr>
              <a:t>MyPlate</a:t>
            </a:r>
            <a:r>
              <a:rPr kumimoji="0" lang="en-US" sz="2000" b="0" i="1"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app</a:t>
            </a:r>
          </a:p>
          <a:p>
            <a:pPr marL="342900" marR="0" lvl="0" indent="-342900" algn="l" defTabSz="914400" rtl="0" eaLnBrk="1" fontAlgn="auto" latinLnBrk="0" hangingPunct="1">
              <a:lnSpc>
                <a:spcPct val="100000"/>
              </a:lnSpc>
              <a:spcBef>
                <a:spcPts val="0"/>
              </a:spcBef>
              <a:spcAft>
                <a:spcPts val="600"/>
              </a:spcAft>
              <a:buClr>
                <a:srgbClr val="DA5308"/>
              </a:buClr>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Users receive a custom code on their quiz results page that can be used in the app</a:t>
            </a:r>
          </a:p>
        </p:txBody>
      </p:sp>
      <p:sp>
        <p:nvSpPr>
          <p:cNvPr id="12" name="Rectangle 11" descr="peach colored rectangle"/>
          <p:cNvSpPr/>
          <p:nvPr/>
        </p:nvSpPr>
        <p:spPr>
          <a:xfrm>
            <a:off x="0" y="-54991"/>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23" name="Picture 22"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2" name="Picture 1" descr="left to right arrows"/>
          <p:cNvPicPr>
            <a:picLocks noChangeAspect="1"/>
          </p:cNvPicPr>
          <p:nvPr/>
        </p:nvPicPr>
        <p:blipFill>
          <a:blip r:embed="rId4"/>
          <a:stretch>
            <a:fillRect/>
          </a:stretch>
        </p:blipFill>
        <p:spPr>
          <a:xfrm>
            <a:off x="3105396" y="3370519"/>
            <a:ext cx="5395428" cy="304826"/>
          </a:xfrm>
          <a:prstGeom prst="rect">
            <a:avLst/>
          </a:prstGeom>
        </p:spPr>
      </p:pic>
      <p:pic>
        <p:nvPicPr>
          <p:cNvPr id="3" name="Picture 2" descr="screens showing where to enter a code into the myplate app"/>
          <p:cNvPicPr>
            <a:picLocks noChangeAspect="1"/>
          </p:cNvPicPr>
          <p:nvPr/>
        </p:nvPicPr>
        <p:blipFill>
          <a:blip r:embed="rId5"/>
          <a:stretch>
            <a:fillRect/>
          </a:stretch>
        </p:blipFill>
        <p:spPr>
          <a:xfrm>
            <a:off x="645447" y="1444596"/>
            <a:ext cx="10315326" cy="3926164"/>
          </a:xfrm>
          <a:prstGeom prst="rect">
            <a:avLst/>
          </a:prstGeom>
        </p:spPr>
      </p:pic>
      <p:grpSp>
        <p:nvGrpSpPr>
          <p:cNvPr id="24" name="Group 23" descr="callout box with text New">
            <a:extLst>
              <a:ext uri="{FF2B5EF4-FFF2-40B4-BE49-F238E27FC236}">
                <a16:creationId xmlns:a16="http://schemas.microsoft.com/office/drawing/2014/main" id="{4D5F7E87-F830-4402-9BD8-BCDEC38E1E02}"/>
              </a:ext>
            </a:extLst>
          </p:cNvPr>
          <p:cNvGrpSpPr/>
          <p:nvPr/>
        </p:nvGrpSpPr>
        <p:grpSpPr>
          <a:xfrm>
            <a:off x="7356697" y="2508877"/>
            <a:ext cx="764054" cy="838200"/>
            <a:chOff x="5127790" y="1766960"/>
            <a:chExt cx="3786578" cy="3400298"/>
          </a:xfrm>
        </p:grpSpPr>
        <p:sp>
          <p:nvSpPr>
            <p:cNvPr id="25" name="Explosion 1 38">
              <a:extLst>
                <a:ext uri="{FF2B5EF4-FFF2-40B4-BE49-F238E27FC236}">
                  <a16:creationId xmlns:a16="http://schemas.microsoft.com/office/drawing/2014/main" id="{3DEF860A-7F63-4541-9FEC-EDBFC6416E4C}"/>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6" name="TextBox 25">
              <a:extLst>
                <a:ext uri="{FF2B5EF4-FFF2-40B4-BE49-F238E27FC236}">
                  <a16:creationId xmlns:a16="http://schemas.microsoft.com/office/drawing/2014/main" id="{08D7B7BE-6211-4ECA-8DD5-2BA4194A6E80}"/>
                </a:ext>
              </a:extLst>
            </p:cNvPr>
            <p:cNvSpPr txBox="1"/>
            <p:nvPr/>
          </p:nvSpPr>
          <p:spPr>
            <a:xfrm rot="1041960">
              <a:off x="5643630" y="2894632"/>
              <a:ext cx="2564115" cy="112369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panose="020B0502020104020203"/>
                  <a:ea typeface="+mn-ea"/>
                  <a:cs typeface="+mn-cs"/>
                </a:rPr>
                <a:t>New</a:t>
              </a:r>
              <a:endParaRPr kumimoji="0" lang="en-US" sz="24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grpSp>
      <p:sp>
        <p:nvSpPr>
          <p:cNvPr id="4" name="Title 3"/>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Sync Quiz with the MyPlate App</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10863668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019426" y="1594501"/>
            <a:ext cx="5714114" cy="2400657"/>
          </a:xfrm>
          <a:prstGeom prst="rect">
            <a:avLst/>
          </a:prstGeom>
        </p:spPr>
        <p:txBody>
          <a:bodyPr wrap="square">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Consumers can use the MyPlate Plan calculator get a personalized plan based on their age, sex, height, weight, and physical activity level</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Also available in Spanish</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The calculator tool can be embedded as a widget onto any website</a:t>
            </a:r>
          </a:p>
        </p:txBody>
      </p:sp>
      <p:sp>
        <p:nvSpPr>
          <p:cNvPr id="12" name="Rectangle 11"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4" name="Picture 13"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5" name="Picture 4" descr="myplate plan calculator"/>
          <p:cNvPicPr>
            <a:picLocks noChangeAspect="1"/>
          </p:cNvPicPr>
          <p:nvPr/>
        </p:nvPicPr>
        <p:blipFill>
          <a:blip r:embed="rId4"/>
          <a:stretch>
            <a:fillRect/>
          </a:stretch>
        </p:blipFill>
        <p:spPr>
          <a:xfrm>
            <a:off x="257539" y="1748837"/>
            <a:ext cx="9931245" cy="4950381"/>
          </a:xfrm>
          <a:prstGeom prst="rect">
            <a:avLst/>
          </a:prstGeom>
        </p:spPr>
      </p:pic>
      <p:sp>
        <p:nvSpPr>
          <p:cNvPr id="16" name="Right Arrow 15" descr="left to right arrows"/>
          <p:cNvSpPr/>
          <p:nvPr/>
        </p:nvSpPr>
        <p:spPr>
          <a:xfrm>
            <a:off x="2856900" y="3857362"/>
            <a:ext cx="381000" cy="3429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4343"/>
              </a:solidFill>
              <a:effectLst/>
              <a:uLnTx/>
              <a:uFillTx/>
              <a:latin typeface="Calibri" panose="020F0502020204030204"/>
              <a:ea typeface="+mn-ea"/>
              <a:cs typeface="+mn-cs"/>
            </a:endParaRPr>
          </a:p>
        </p:txBody>
      </p:sp>
      <p:sp>
        <p:nvSpPr>
          <p:cNvPr id="17" name="Right Arrow 3" descr="left to right arrows">
            <a:extLst>
              <a:ext uri="{FF2B5EF4-FFF2-40B4-BE49-F238E27FC236}">
                <a16:creationId xmlns:a16="http://schemas.microsoft.com/office/drawing/2014/main" id="{EC9FBDAD-02FF-4405-825A-B13F96123292}"/>
              </a:ext>
            </a:extLst>
          </p:cNvPr>
          <p:cNvSpPr/>
          <p:nvPr/>
        </p:nvSpPr>
        <p:spPr>
          <a:xfrm>
            <a:off x="8567420" y="4941370"/>
            <a:ext cx="198924" cy="218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Personalized MyPlate Plans</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165424173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981700" y="2382589"/>
            <a:ext cx="5714114" cy="3016210"/>
          </a:xfrm>
          <a:prstGeom prst="rect">
            <a:avLst/>
          </a:prstGeom>
        </p:spPr>
        <p:txBody>
          <a:bodyPr wrap="square">
            <a:spAutoFit/>
          </a:bodyPr>
          <a:lstStyle/>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resulting MyPlate Plan shows food group targets – what and how much to eat within a personalized calorie allowance</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MyPlate Plans are available for 31 age/calorie </a:t>
            </a:r>
            <a:b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levels (in English and Spanish), including new      Plans for ages 12-23 months</a:t>
            </a:r>
          </a:p>
          <a:p>
            <a:pPr marL="342900" marR="0" lvl="0" indent="-342900" algn="l" defTabSz="9144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lang="en-US" sz="2000" dirty="0">
                <a:solidFill>
                  <a:srgbClr val="000000"/>
                </a:solidFill>
                <a:latin typeface="Calibri" panose="020F0502020204030204" pitchFamily="34" charset="0"/>
                <a:cs typeface="Calibri" panose="020F0502020204030204" pitchFamily="34" charset="0"/>
              </a:rPr>
              <a:t>MyPlate Plan PDFs are available in both English and Spanish</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0" name="Group 9" descr="callout box with text new">
            <a:extLst>
              <a:ext uri="{FF2B5EF4-FFF2-40B4-BE49-F238E27FC236}">
                <a16:creationId xmlns:a16="http://schemas.microsoft.com/office/drawing/2014/main" id="{10B6B224-B819-4C5E-B174-D48F2921536A}"/>
              </a:ext>
            </a:extLst>
          </p:cNvPr>
          <p:cNvGrpSpPr/>
          <p:nvPr/>
        </p:nvGrpSpPr>
        <p:grpSpPr>
          <a:xfrm rot="18771441">
            <a:off x="5730653" y="3235991"/>
            <a:ext cx="717833" cy="871188"/>
            <a:chOff x="5127790" y="1766960"/>
            <a:chExt cx="3786578" cy="3400298"/>
          </a:xfrm>
        </p:grpSpPr>
        <p:sp>
          <p:nvSpPr>
            <p:cNvPr id="13" name="Explosion 1 38">
              <a:extLst>
                <a:ext uri="{FF2B5EF4-FFF2-40B4-BE49-F238E27FC236}">
                  <a16:creationId xmlns:a16="http://schemas.microsoft.com/office/drawing/2014/main" id="{53C7ACAB-EEE5-4F16-94D6-43359AB00D6D}"/>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7C377B0-9D4A-497D-85B8-8CA35DA2F2A6}"/>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20" name="Rectangle 19"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23" name="Graphic 15" descr="Magnifying glass">
            <a:extLst>
              <a:ext uri="{FF2B5EF4-FFF2-40B4-BE49-F238E27FC236}">
                <a16:creationId xmlns:a16="http://schemas.microsoft.com/office/drawing/2014/main" id="{FC3E7105-5AE6-47C8-8757-A1A87560E3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4398856">
            <a:off x="2279781" y="254412"/>
            <a:ext cx="914400" cy="914400"/>
          </a:xfrm>
          <a:prstGeom prst="rect">
            <a:avLst/>
          </a:prstGeom>
        </p:spPr>
      </p:pic>
      <p:pic>
        <p:nvPicPr>
          <p:cNvPr id="16" name="Picture 15" descr="MyPlate icon with MyPlate.gov tex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pic>
        <p:nvPicPr>
          <p:cNvPr id="2" name="Picture 1" descr="sample myplate calorie plan"/>
          <p:cNvPicPr>
            <a:picLocks noChangeAspect="1"/>
          </p:cNvPicPr>
          <p:nvPr/>
        </p:nvPicPr>
        <p:blipFill>
          <a:blip r:embed="rId6"/>
          <a:stretch>
            <a:fillRect/>
          </a:stretch>
        </p:blipFill>
        <p:spPr>
          <a:xfrm>
            <a:off x="293192" y="1464714"/>
            <a:ext cx="5230821" cy="4925995"/>
          </a:xfrm>
          <a:prstGeom prst="rect">
            <a:avLst/>
          </a:prstGeom>
        </p:spPr>
      </p:pic>
      <p:sp>
        <p:nvSpPr>
          <p:cNvPr id="3" name="Title 2"/>
          <p:cNvSpPr>
            <a:spLocks noGrp="1"/>
          </p:cNvSpPr>
          <p:nvPr>
            <p:ph type="title"/>
          </p:nvPr>
        </p:nvSpPr>
        <p:spPr>
          <a:xfrm>
            <a:off x="1083549" y="104260"/>
            <a:ext cx="10515600" cy="1325563"/>
          </a:xfrm>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 Closer Look: MyPlate Plans</a:t>
            </a:r>
            <a:endParaRPr lang="en-US" dirty="0"/>
          </a:p>
        </p:txBody>
      </p:sp>
      <p:grpSp>
        <p:nvGrpSpPr>
          <p:cNvPr id="11" name="Group 10" descr="callout box with text new">
            <a:extLst>
              <a:ext uri="{FF2B5EF4-FFF2-40B4-BE49-F238E27FC236}">
                <a16:creationId xmlns:a16="http://schemas.microsoft.com/office/drawing/2014/main" id="{6E0EF3CB-8281-4808-A0AD-13EDA2E0DD1F}"/>
              </a:ext>
            </a:extLst>
          </p:cNvPr>
          <p:cNvGrpSpPr/>
          <p:nvPr/>
        </p:nvGrpSpPr>
        <p:grpSpPr>
          <a:xfrm rot="18771441">
            <a:off x="5636476" y="4343886"/>
            <a:ext cx="717833" cy="871188"/>
            <a:chOff x="5127790" y="1766960"/>
            <a:chExt cx="3786578" cy="3400298"/>
          </a:xfrm>
        </p:grpSpPr>
        <p:sp>
          <p:nvSpPr>
            <p:cNvPr id="12" name="Explosion 1 38">
              <a:extLst>
                <a:ext uri="{FF2B5EF4-FFF2-40B4-BE49-F238E27FC236}">
                  <a16:creationId xmlns:a16="http://schemas.microsoft.com/office/drawing/2014/main" id="{476FCE85-D422-4FDF-86DA-11B481D7E7C9}"/>
                </a:ext>
              </a:extLst>
            </p:cNvPr>
            <p:cNvSpPr/>
            <p:nvPr/>
          </p:nvSpPr>
          <p:spPr>
            <a:xfrm rot="1037139">
              <a:off x="5127790" y="1766960"/>
              <a:ext cx="3786578" cy="3400298"/>
            </a:xfrm>
            <a:prstGeom prst="irregularSeal1">
              <a:avLst/>
            </a:prstGeom>
            <a:solidFill>
              <a:srgbClr val="FFE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28C5D25-D569-4CC4-9178-BA74F322FAAF}"/>
                </a:ext>
              </a:extLst>
            </p:cNvPr>
            <p:cNvSpPr txBox="1"/>
            <p:nvPr/>
          </p:nvSpPr>
          <p:spPr>
            <a:xfrm rot="1041960">
              <a:off x="5743090" y="2894632"/>
              <a:ext cx="2365190" cy="1123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a:ea typeface="+mn-ea"/>
                  <a:cs typeface="+mn-cs"/>
                </a:rPr>
                <a:t>New</a:t>
              </a:r>
              <a:endPar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046923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yplate kitchen banner"/>
          <p:cNvPicPr/>
          <p:nvPr/>
        </p:nvPicPr>
        <p:blipFill rotWithShape="1">
          <a:blip r:embed="rId3" cstate="print">
            <a:extLst>
              <a:ext uri="{28A0092B-C50C-407E-A947-70E740481C1C}">
                <a14:useLocalDpi xmlns:a14="http://schemas.microsoft.com/office/drawing/2010/main" val="0"/>
              </a:ext>
            </a:extLst>
          </a:blip>
          <a:srcRect t="16679"/>
          <a:stretch/>
        </p:blipFill>
        <p:spPr bwMode="auto">
          <a:xfrm>
            <a:off x="811618" y="2183515"/>
            <a:ext cx="10568763" cy="384898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0" name="Rectangle 9" descr="peach colored rectangle"/>
          <p:cNvSpPr/>
          <p:nvPr/>
        </p:nvSpPr>
        <p:spPr>
          <a:xfrm>
            <a:off x="-1" y="-41491"/>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2" name="Title 1"/>
          <p:cNvSpPr>
            <a:spLocks noGrp="1"/>
          </p:cNvSpPr>
          <p:nvPr>
            <p:ph type="title"/>
          </p:nvPr>
        </p:nvSpPr>
        <p:spPr/>
        <p:txBody>
          <a:bodyPr/>
          <a:lstStyle/>
          <a:p>
            <a:pPr algn="ctr"/>
            <a:r>
              <a:rPr lang="en-US" b="1" dirty="0">
                <a:solidFill>
                  <a:srgbClr val="A0988C">
                    <a:lumMod val="50000"/>
                  </a:srgbClr>
                </a:solidFill>
                <a:latin typeface="Calibri" panose="020F0502020204030204" pitchFamily="34" charset="0"/>
                <a:cs typeface="Calibri" panose="020F0502020204030204" pitchFamily="34" charset="0"/>
              </a:rPr>
              <a:t>Welcome to MyPlate Kitchen</a:t>
            </a:r>
            <a:br>
              <a:rPr lang="en-US" b="1" dirty="0">
                <a:solidFill>
                  <a:srgbClr val="A0988C">
                    <a:lumMod val="50000"/>
                  </a:srgbClr>
                </a:solidFill>
                <a:latin typeface="Calibri" panose="020F0502020204030204" pitchFamily="34" charset="0"/>
                <a:cs typeface="Calibri" panose="020F0502020204030204" pitchFamily="34" charset="0"/>
              </a:rPr>
            </a:br>
            <a:endParaRPr lang="en-US" dirty="0"/>
          </a:p>
        </p:txBody>
      </p:sp>
    </p:spTree>
    <p:extLst>
      <p:ext uri="{BB962C8B-B14F-4D97-AF65-F5344CB8AC3E}">
        <p14:creationId xmlns:p14="http://schemas.microsoft.com/office/powerpoint/2010/main" val="414703211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259919" y="1825625"/>
            <a:ext cx="7254410" cy="4351338"/>
          </a:xfrm>
        </p:spPr>
        <p:txBody>
          <a:bodyPr>
            <a:normAutofit/>
          </a:bodyPr>
          <a:lstStyle/>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Approximately 1,000 “MyPlate-inspired” recipes and resources to support building healthy and budget-friendly meals</a:t>
            </a:r>
          </a:p>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MyPlate Kitchen includes recipes from the USDA Food and Nutrition Service (FNS) programs from the Center for Nutrition Policy and Promotion (CNPP) and the Supplemental Nutrition Assistance Program (SNAP)</a:t>
            </a:r>
          </a:p>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Recipes are budget-friendly and include commonly available ingredients</a:t>
            </a:r>
          </a:p>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Homepage features: Recipe of the Month along with Trending, Seasonal, and recipes that take 30 minutes </a:t>
            </a:r>
            <a:br>
              <a:rPr lang="en-US" sz="2000" dirty="0">
                <a:solidFill>
                  <a:prstClr val="black"/>
                </a:solidFill>
                <a:latin typeface="Calibri" panose="020F0502020204030204" pitchFamily="34" charset="0"/>
                <a:cs typeface="Calibri" panose="020F0502020204030204" pitchFamily="34" charset="0"/>
              </a:rPr>
            </a:br>
            <a:r>
              <a:rPr lang="en-US" sz="2000" dirty="0">
                <a:solidFill>
                  <a:prstClr val="black"/>
                </a:solidFill>
                <a:latin typeface="Calibri" panose="020F0502020204030204" pitchFamily="34" charset="0"/>
                <a:cs typeface="Calibri" panose="020F0502020204030204" pitchFamily="34" charset="0"/>
              </a:rPr>
              <a:t>or less to make</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12" name="Rectangle 11"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7" name="Picture 6"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10" name="Title 9"/>
          <p:cNvSpPr>
            <a:spLocks noGrp="1"/>
          </p:cNvSpPr>
          <p:nvPr>
            <p:ph type="title"/>
          </p:nvPr>
        </p:nvSpPr>
        <p:spPr>
          <a:xfrm>
            <a:off x="838200" y="73231"/>
            <a:ext cx="10515600" cy="1325563"/>
          </a:xfrm>
        </p:spPr>
        <p:txBody>
          <a:bodyPr/>
          <a:lstStyle/>
          <a:p>
            <a:pPr algn="ctr"/>
            <a:r>
              <a:rPr lang="en-US" b="1" dirty="0">
                <a:solidFill>
                  <a:srgbClr val="524C44"/>
                </a:solidFill>
                <a:latin typeface="+mn-lt"/>
              </a:rPr>
              <a:t>MyPlate Kitchen Overview</a:t>
            </a:r>
          </a:p>
        </p:txBody>
      </p:sp>
      <p:pic>
        <p:nvPicPr>
          <p:cNvPr id="3" name="Picture 2" descr="myplate kitchen homepage">
            <a:extLst>
              <a:ext uri="{FF2B5EF4-FFF2-40B4-BE49-F238E27FC236}">
                <a16:creationId xmlns:a16="http://schemas.microsoft.com/office/drawing/2014/main" id="{B76766DA-2FB4-4A9D-B7FF-3C2E53F9C85F}"/>
              </a:ext>
            </a:extLst>
          </p:cNvPr>
          <p:cNvPicPr>
            <a:picLocks noChangeAspect="1"/>
          </p:cNvPicPr>
          <p:nvPr/>
        </p:nvPicPr>
        <p:blipFill rotWithShape="1">
          <a:blip r:embed="rId4"/>
          <a:srcRect b="50000"/>
          <a:stretch/>
        </p:blipFill>
        <p:spPr>
          <a:xfrm>
            <a:off x="838200" y="1711030"/>
            <a:ext cx="2919277" cy="487470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9759522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379876" y="1977408"/>
            <a:ext cx="5395913" cy="4351338"/>
          </a:xfrm>
        </p:spPr>
        <p:txBody>
          <a:bodyPr>
            <a:normAutofit/>
          </a:bodyPr>
          <a:lstStyle/>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Comprehensive search filters such as program area, cooking equipment, cuisine as well as nutrition-related messages to help users find recipes according to personal interest </a:t>
            </a:r>
          </a:p>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Browse recipes by Total Cost ranges ($, $$, $$$, $$$$)</a:t>
            </a:r>
          </a:p>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Save your favorite recipes with an e-</a:t>
            </a:r>
            <a:r>
              <a:rPr lang="en-US" sz="2000" dirty="0" err="1">
                <a:solidFill>
                  <a:prstClr val="black"/>
                </a:solidFill>
                <a:latin typeface="Calibri" panose="020F0502020204030204" pitchFamily="34" charset="0"/>
                <a:cs typeface="Calibri" panose="020F0502020204030204" pitchFamily="34" charset="0"/>
              </a:rPr>
              <a:t>Auth</a:t>
            </a:r>
            <a:r>
              <a:rPr lang="en-US" sz="2000" dirty="0">
                <a:solidFill>
                  <a:prstClr val="black"/>
                </a:solidFill>
                <a:latin typeface="Calibri" panose="020F0502020204030204" pitchFamily="34" charset="0"/>
                <a:cs typeface="Calibri" panose="020F0502020204030204" pitchFamily="34" charset="0"/>
              </a:rPr>
              <a:t> account or add them to a personal online cookbook</a:t>
            </a:r>
          </a:p>
          <a:p>
            <a:pPr>
              <a:spcBef>
                <a:spcPts val="1800"/>
              </a:spcBef>
              <a:buFont typeface="Arial" panose="020B0604020202020204" pitchFamily="34" charset="0"/>
              <a:buChar char="•"/>
            </a:pPr>
            <a:r>
              <a:rPr lang="en-US" sz="2000" dirty="0">
                <a:solidFill>
                  <a:prstClr val="black"/>
                </a:solidFill>
                <a:latin typeface="Calibri" panose="020F0502020204030204" pitchFamily="34" charset="0"/>
                <a:cs typeface="Calibri" panose="020F0502020204030204" pitchFamily="34" charset="0"/>
              </a:rPr>
              <a:t>Recipes available in Spanish</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2" name="Picture 1" descr="myplate kitchen search page"/>
          <p:cNvPicPr>
            <a:picLocks noChangeAspect="1"/>
          </p:cNvPicPr>
          <p:nvPr/>
        </p:nvPicPr>
        <p:blipFill>
          <a:blip r:embed="rId3"/>
          <a:stretch>
            <a:fillRect/>
          </a:stretch>
        </p:blipFill>
        <p:spPr>
          <a:xfrm>
            <a:off x="6324600" y="1825008"/>
            <a:ext cx="5329531" cy="4818480"/>
          </a:xfrm>
          <a:prstGeom prst="rect">
            <a:avLst/>
          </a:prstGeom>
          <a:ln w="19050">
            <a:noFill/>
          </a:ln>
          <a:effectLst>
            <a:outerShdw blurRad="50800" dist="38100" dir="5400000" algn="t" rotWithShape="0">
              <a:prstClr val="black">
                <a:alpha val="40000"/>
              </a:prstClr>
            </a:outerShdw>
          </a:effectLst>
        </p:spPr>
      </p:pic>
      <p:sp>
        <p:nvSpPr>
          <p:cNvPr id="9" name="Rectangle 8"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7" name="Title 9"/>
          <p:cNvSpPr>
            <a:spLocks noGrp="1"/>
          </p:cNvSpPr>
          <p:nvPr>
            <p:ph type="title"/>
          </p:nvPr>
        </p:nvSpPr>
        <p:spPr>
          <a:xfrm>
            <a:off x="838200" y="73231"/>
            <a:ext cx="10515600" cy="1325563"/>
          </a:xfrm>
        </p:spPr>
        <p:txBody>
          <a:bodyPr/>
          <a:lstStyle/>
          <a:p>
            <a:pPr algn="ctr"/>
            <a:r>
              <a:rPr lang="en-US" b="1" dirty="0">
                <a:solidFill>
                  <a:srgbClr val="524C44"/>
                </a:solidFill>
                <a:latin typeface="+mn-lt"/>
              </a:rPr>
              <a:t>MyPlate Kitchen Features</a:t>
            </a:r>
          </a:p>
        </p:txBody>
      </p:sp>
    </p:spTree>
    <p:extLst>
      <p:ext uri="{BB962C8B-B14F-4D97-AF65-F5344CB8AC3E}">
        <p14:creationId xmlns:p14="http://schemas.microsoft.com/office/powerpoint/2010/main" val="231846260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4294967295"/>
          </p:nvPr>
        </p:nvSpPr>
        <p:spPr>
          <a:xfrm>
            <a:off x="6324600" y="1983837"/>
            <a:ext cx="5300662" cy="4351338"/>
          </a:xfrm>
        </p:spPr>
        <p:txBody>
          <a:bodyPr>
            <a:normAutofit/>
          </a:bodyPr>
          <a:lstStyle/>
          <a:p>
            <a:pPr>
              <a:spcBef>
                <a:spcPts val="18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Recipe layout includes:</a:t>
            </a:r>
          </a:p>
          <a:p>
            <a:pPr lvl="1">
              <a:spcBef>
                <a:spcPts val="1800"/>
              </a:spcBef>
            </a:pPr>
            <a:r>
              <a:rPr lang="en-US" sz="2000" dirty="0">
                <a:solidFill>
                  <a:schemeClr val="tx1"/>
                </a:solidFill>
                <a:latin typeface="Calibri" panose="020F0502020204030204" pitchFamily="34" charset="0"/>
                <a:cs typeface="Calibri" panose="020F0502020204030204" pitchFamily="34" charset="0"/>
              </a:rPr>
              <a:t>Yield, Total Cost Range, Cook, and </a:t>
            </a:r>
            <a:br>
              <a:rPr lang="en-US" sz="2000"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Prep Time (if available), Ingredients, and Directions</a:t>
            </a:r>
          </a:p>
          <a:p>
            <a:pPr>
              <a:spcBef>
                <a:spcPts val="18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View star ratings and add your own</a:t>
            </a:r>
          </a:p>
          <a:p>
            <a:pPr>
              <a:spcBef>
                <a:spcPts val="18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Share recipes on social media</a:t>
            </a:r>
          </a:p>
          <a:p>
            <a:pPr>
              <a:spcBef>
                <a:spcPts val="18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Browse suggestions for similar recipes </a:t>
            </a:r>
          </a:p>
          <a:p>
            <a:pPr>
              <a:spcBef>
                <a:spcPts val="1800"/>
              </a:spcBef>
              <a:buFont typeface="Arial" panose="020B0604020202020204" pitchFamily="34" charset="0"/>
              <a:buChar char="•"/>
            </a:pPr>
            <a:r>
              <a:rPr lang="en-US" sz="2000" dirty="0">
                <a:solidFill>
                  <a:schemeClr val="tx1"/>
                </a:solidFill>
                <a:latin typeface="Calibri" panose="020F0502020204030204" pitchFamily="34" charset="0"/>
                <a:cs typeface="Calibri" panose="020F0502020204030204" pitchFamily="34" charset="0"/>
              </a:rPr>
              <a:t>Detailed nutrition analysis and MyPlate food group amounts</a:t>
            </a: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pic>
        <p:nvPicPr>
          <p:cNvPr id="7" name="Picture 6" descr="myplate kitchen recipe for grilled cheese with peaches"/>
          <p:cNvPicPr>
            <a:picLocks noChangeAspect="1"/>
          </p:cNvPicPr>
          <p:nvPr/>
        </p:nvPicPr>
        <p:blipFill rotWithShape="1">
          <a:blip r:embed="rId3"/>
          <a:srcRect b="4810"/>
          <a:stretch/>
        </p:blipFill>
        <p:spPr>
          <a:xfrm>
            <a:off x="773688" y="1983837"/>
            <a:ext cx="5017512" cy="4215546"/>
          </a:xfrm>
          <a:prstGeom prst="rect">
            <a:avLst/>
          </a:prstGeom>
          <a:ln>
            <a:noFill/>
          </a:ln>
          <a:effectLst>
            <a:outerShdw blurRad="190500" algn="tl" rotWithShape="0">
              <a:srgbClr val="000000">
                <a:alpha val="70000"/>
              </a:srgbClr>
            </a:outerShdw>
          </a:effectLst>
        </p:spPr>
      </p:pic>
      <p:sp>
        <p:nvSpPr>
          <p:cNvPr id="6" name="Rectangle 5" descr="peach colored rectangle"/>
          <p:cNvSpPr/>
          <p:nvPr/>
        </p:nvSpPr>
        <p:spPr>
          <a:xfrm>
            <a:off x="0" y="-4149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1" name="Picture 10" descr="MyPlate icon with MyPlate.gov tex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12" name="Title 9"/>
          <p:cNvSpPr>
            <a:spLocks noGrp="1"/>
          </p:cNvSpPr>
          <p:nvPr>
            <p:ph type="title"/>
          </p:nvPr>
        </p:nvSpPr>
        <p:spPr>
          <a:xfrm>
            <a:off x="838200" y="73231"/>
            <a:ext cx="10515600" cy="1325563"/>
          </a:xfrm>
        </p:spPr>
        <p:txBody>
          <a:bodyPr/>
          <a:lstStyle/>
          <a:p>
            <a:pPr algn="ctr"/>
            <a:r>
              <a:rPr lang="en-US" b="1" dirty="0">
                <a:solidFill>
                  <a:srgbClr val="524C44"/>
                </a:solidFill>
                <a:latin typeface="+mn-lt"/>
              </a:rPr>
              <a:t>MyPlate Kitchen Recipes</a:t>
            </a:r>
          </a:p>
        </p:txBody>
      </p:sp>
    </p:spTree>
    <p:extLst>
      <p:ext uri="{BB962C8B-B14F-4D97-AF65-F5344CB8AC3E}">
        <p14:creationId xmlns:p14="http://schemas.microsoft.com/office/powerpoint/2010/main" val="41763232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0415" y="1831221"/>
            <a:ext cx="4908330" cy="2800767"/>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Create an e-</a:t>
            </a:r>
            <a:r>
              <a:rPr lang="en-US" sz="2000" dirty="0" err="1">
                <a:latin typeface="Calibri" panose="020F0502020204030204" pitchFamily="34" charset="0"/>
                <a:cs typeface="Calibri" panose="020F0502020204030204" pitchFamily="34" charset="0"/>
              </a:rPr>
              <a:t>Auth</a:t>
            </a:r>
            <a:r>
              <a:rPr lang="en-US" sz="2000" dirty="0">
                <a:latin typeface="Calibri" panose="020F0502020204030204" pitchFamily="34" charset="0"/>
                <a:cs typeface="Calibri" panose="020F0502020204030204" pitchFamily="34" charset="0"/>
              </a:rPr>
              <a:t> account</a:t>
            </a:r>
          </a:p>
          <a:p>
            <a:pPr marL="457200"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Click the ‘+’ on the Recipe photo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and select ‘My Saved Recipes’ or Click the  ‘+’ on the Recipe photo and select  ‘My Saved Recipes’ or which Cookbook you would like to add the recipe to. </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p:txBody>
      </p:sp>
      <p:pic>
        <p:nvPicPr>
          <p:cNvPr id="2" name="Picture 1" descr="my saved recipes page from myplate kitchen"/>
          <p:cNvPicPr>
            <a:picLocks noChangeAspect="1"/>
          </p:cNvPicPr>
          <p:nvPr/>
        </p:nvPicPr>
        <p:blipFill>
          <a:blip r:embed="rId3"/>
          <a:stretch>
            <a:fillRect/>
          </a:stretch>
        </p:blipFill>
        <p:spPr>
          <a:xfrm>
            <a:off x="5421304" y="1670638"/>
            <a:ext cx="6432599" cy="5036158"/>
          </a:xfrm>
          <a:prstGeom prst="rect">
            <a:avLst/>
          </a:prstGeom>
          <a:effectLst>
            <a:outerShdw blurRad="50800" dist="38100" dir="5400000" algn="t" rotWithShape="0">
              <a:prstClr val="black">
                <a:alpha val="40000"/>
              </a:prstClr>
            </a:outerShdw>
          </a:effectLst>
        </p:spPr>
      </p:pic>
      <p:pic>
        <p:nvPicPr>
          <p:cNvPr id="3" name="Picture 2" descr="strawberry broccoli salad"/>
          <p:cNvPicPr>
            <a:picLocks noChangeAspect="1"/>
          </p:cNvPicPr>
          <p:nvPr/>
        </p:nvPicPr>
        <p:blipFill>
          <a:blip r:embed="rId4"/>
          <a:stretch>
            <a:fillRect/>
          </a:stretch>
        </p:blipFill>
        <p:spPr>
          <a:xfrm>
            <a:off x="1162462" y="4110417"/>
            <a:ext cx="3630256" cy="2449234"/>
          </a:xfrm>
          <a:prstGeom prst="rect">
            <a:avLst/>
          </a:prstGeom>
          <a:effectLst>
            <a:outerShdw blurRad="50800" dist="38100" dir="8100000" algn="tr" rotWithShape="0">
              <a:prstClr val="black">
                <a:alpha val="40000"/>
              </a:prstClr>
            </a:outerShdw>
          </a:effectLst>
        </p:spPr>
      </p:pic>
      <p:sp>
        <p:nvSpPr>
          <p:cNvPr id="13" name="Right Arrow 12" descr="arrow"/>
          <p:cNvSpPr/>
          <p:nvPr/>
        </p:nvSpPr>
        <p:spPr>
          <a:xfrm rot="9067501">
            <a:off x="4841205" y="3759932"/>
            <a:ext cx="427353" cy="34718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descr="peach colored rectangle"/>
          <p:cNvSpPr/>
          <p:nvPr/>
        </p:nvSpPr>
        <p:spPr>
          <a:xfrm>
            <a:off x="-1" y="-5778"/>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10" name="Title 9"/>
          <p:cNvSpPr>
            <a:spLocks noGrp="1"/>
          </p:cNvSpPr>
          <p:nvPr>
            <p:ph type="title"/>
          </p:nvPr>
        </p:nvSpPr>
        <p:spPr>
          <a:xfrm>
            <a:off x="838199" y="84303"/>
            <a:ext cx="10515600" cy="1325563"/>
          </a:xfrm>
        </p:spPr>
        <p:txBody>
          <a:bodyPr/>
          <a:lstStyle/>
          <a:p>
            <a:pPr algn="ctr"/>
            <a:r>
              <a:rPr lang="en-US" b="1" dirty="0">
                <a:solidFill>
                  <a:srgbClr val="524C44"/>
                </a:solidFill>
                <a:latin typeface="+mn-lt"/>
              </a:rPr>
              <a:t>My Saved Recipes &amp; My Cookbooks</a:t>
            </a:r>
          </a:p>
        </p:txBody>
      </p:sp>
    </p:spTree>
    <p:extLst>
      <p:ext uri="{BB962C8B-B14F-4D97-AF65-F5344CB8AC3E}">
        <p14:creationId xmlns:p14="http://schemas.microsoft.com/office/powerpoint/2010/main" val="315058142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peach colored rectangle"/>
          <p:cNvSpPr/>
          <p:nvPr/>
        </p:nvSpPr>
        <p:spPr>
          <a:xfrm>
            <a:off x="-2" y="-5779"/>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3" name="Picture 12"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5" name="Title 4"/>
          <p:cNvSpPr>
            <a:spLocks noGrp="1"/>
          </p:cNvSpPr>
          <p:nvPr>
            <p:ph type="title"/>
          </p:nvPr>
        </p:nvSpPr>
        <p:spPr>
          <a:xfrm>
            <a:off x="838200" y="81232"/>
            <a:ext cx="10515600" cy="1325563"/>
          </a:xfrm>
        </p:spPr>
        <p:txBody>
          <a:bodyPr/>
          <a:lstStyle/>
          <a:p>
            <a:pPr algn="ctr"/>
            <a:r>
              <a:rPr lang="en-US" b="1" dirty="0">
                <a:solidFill>
                  <a:srgbClr val="524C44"/>
                </a:solidFill>
                <a:latin typeface="+mn-lt"/>
              </a:rPr>
              <a:t>MyPlate on Alexa</a:t>
            </a:r>
          </a:p>
        </p:txBody>
      </p:sp>
      <p:pic>
        <p:nvPicPr>
          <p:cNvPr id="7" name="Picture 6" descr="photos of caregivers with young children and trhe alexa device">
            <a:extLst>
              <a:ext uri="{FF2B5EF4-FFF2-40B4-BE49-F238E27FC236}">
                <a16:creationId xmlns:a16="http://schemas.microsoft.com/office/drawing/2014/main" id="{AA9FA5C6-DC1E-4916-81DA-807579AE84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7227" y="2134457"/>
            <a:ext cx="6096000" cy="342900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76AD368D-B68B-411D-931E-E2EEF15504F0}"/>
              </a:ext>
            </a:extLst>
          </p:cNvPr>
          <p:cNvSpPr txBox="1"/>
          <p:nvPr/>
        </p:nvSpPr>
        <p:spPr>
          <a:xfrm>
            <a:off x="328773" y="1721839"/>
            <a:ext cx="5760719" cy="584775"/>
          </a:xfrm>
          <a:prstGeom prst="rect">
            <a:avLst/>
          </a:prstGeom>
          <a:noFill/>
        </p:spPr>
        <p:txBody>
          <a:bodyPr wrap="square" rtlCol="0">
            <a:spAutoFit/>
          </a:bodyPr>
          <a:lstStyle/>
          <a:p>
            <a:r>
              <a:rPr lang="en-US" sz="3200" b="1" dirty="0"/>
              <a:t>“Alexa, open MyPlate”</a:t>
            </a:r>
          </a:p>
        </p:txBody>
      </p:sp>
      <p:sp>
        <p:nvSpPr>
          <p:cNvPr id="9" name="TextBox 8">
            <a:extLst>
              <a:ext uri="{FF2B5EF4-FFF2-40B4-BE49-F238E27FC236}">
                <a16:creationId xmlns:a16="http://schemas.microsoft.com/office/drawing/2014/main" id="{3A4D5D89-ADC9-47D3-93E9-0BBD8EAF767E}"/>
              </a:ext>
            </a:extLst>
          </p:cNvPr>
          <p:cNvSpPr txBox="1"/>
          <p:nvPr/>
        </p:nvSpPr>
        <p:spPr>
          <a:xfrm>
            <a:off x="575206" y="2393627"/>
            <a:ext cx="447968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Nutrition information for parents and caregivers on how and what foods to feed babies and toddlers based on their age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Information available for ages 4-24 months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Based on the </a:t>
            </a:r>
            <a:r>
              <a:rPr lang="en-US" sz="2400" i="1" dirty="0"/>
              <a:t>Dietary Guidelines for Americans</a:t>
            </a:r>
            <a:endParaRPr lang="en-US" sz="2400" dirty="0"/>
          </a:p>
        </p:txBody>
      </p:sp>
    </p:spTree>
    <p:extLst>
      <p:ext uri="{BB962C8B-B14F-4D97-AF65-F5344CB8AC3E}">
        <p14:creationId xmlns:p14="http://schemas.microsoft.com/office/powerpoint/2010/main" val="1342650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07CF9-4A91-5449-8DCC-A9D5AFFB22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4481219" y="-918519"/>
            <a:ext cx="6650549" cy="8771014"/>
          </a:xfrm>
          <a:prstGeom prst="rect">
            <a:avLst/>
          </a:prstGeom>
        </p:spPr>
      </p:pic>
      <p:sp>
        <p:nvSpPr>
          <p:cNvPr id="2" name="Title 1">
            <a:extLst>
              <a:ext uri="{FF2B5EF4-FFF2-40B4-BE49-F238E27FC236}">
                <a16:creationId xmlns:a16="http://schemas.microsoft.com/office/drawing/2014/main" id="{BD50FC74-4951-9D43-98E0-BCE936D5449C}"/>
              </a:ext>
            </a:extLst>
          </p:cNvPr>
          <p:cNvSpPr>
            <a:spLocks noGrp="1"/>
          </p:cNvSpPr>
          <p:nvPr>
            <p:ph type="title"/>
          </p:nvPr>
        </p:nvSpPr>
        <p:spPr>
          <a:xfrm>
            <a:off x="905256" y="155448"/>
            <a:ext cx="2917208" cy="1280111"/>
          </a:xfrm>
        </p:spPr>
        <p:txBody>
          <a:bodyPr>
            <a:noAutofit/>
          </a:bodyPr>
          <a:lstStyle/>
          <a:p>
            <a:r>
              <a:rPr lang="en-US" dirty="0">
                <a:latin typeface="Arial" panose="020B0604020202020204" pitchFamily="34" charset="0"/>
                <a:cs typeface="Arial" panose="020B0604020202020204" pitchFamily="34" charset="0"/>
              </a:rPr>
              <a:t>The Guidelines</a:t>
            </a:r>
          </a:p>
        </p:txBody>
      </p:sp>
      <p:grpSp>
        <p:nvGrpSpPr>
          <p:cNvPr id="40" name="Group 39" descr="There are four overarching guidelines. The Guidelines have supporting Key Recommendations that explain how they can be met. The Guidelines and their Key Recommendations are presented in more detail on the following slides. &#10;&#10;The four Guidelines are to: &#10;Follow a healthy dietary pattern at every life stage&#10;Customize and enjoy nutrient dense food and beverage choices to reflect personal preferences, cultural traditions, and budgetary considerations. &#10;Focus on meeting food group needs with nutrient-dense food and beverages, and stay within calorie limits&#10;Limit foods and beverages higher in added sugars, saturated fat, and limit alcoholic beverages. ">
            <a:extLst>
              <a:ext uri="{FF2B5EF4-FFF2-40B4-BE49-F238E27FC236}">
                <a16:creationId xmlns:a16="http://schemas.microsoft.com/office/drawing/2014/main" id="{B9BB1D95-9AFA-8B40-AC9A-366B4780A4AC}"/>
              </a:ext>
            </a:extLst>
          </p:cNvPr>
          <p:cNvGrpSpPr/>
          <p:nvPr/>
        </p:nvGrpSpPr>
        <p:grpSpPr>
          <a:xfrm>
            <a:off x="3732053" y="233091"/>
            <a:ext cx="8318568" cy="6525760"/>
            <a:chOff x="3135542" y="222250"/>
            <a:chExt cx="8318568" cy="6525760"/>
          </a:xfrm>
        </p:grpSpPr>
        <p:pic>
          <p:nvPicPr>
            <p:cNvPr id="6" name="Picture 5" descr="A close - up of a logo&#10;&#10;Description automatically generated with low confidence">
              <a:extLst>
                <a:ext uri="{FF2B5EF4-FFF2-40B4-BE49-F238E27FC236}">
                  <a16:creationId xmlns:a16="http://schemas.microsoft.com/office/drawing/2014/main" id="{D085D552-8532-3548-98C2-5A77338F3382}"/>
                </a:ext>
              </a:extLst>
            </p:cNvPr>
            <p:cNvPicPr>
              <a:picLocks noChangeAspect="1"/>
            </p:cNvPicPr>
            <p:nvPr/>
          </p:nvPicPr>
          <p:blipFill>
            <a:blip r:embed="rId4"/>
            <a:stretch>
              <a:fillRect/>
            </a:stretch>
          </p:blipFill>
          <p:spPr>
            <a:xfrm>
              <a:off x="4053841" y="222250"/>
              <a:ext cx="6413500" cy="6413500"/>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726B496C-748A-1748-8EBD-9E49822EF98D}"/>
                </a:ext>
              </a:extLst>
            </p:cNvPr>
            <p:cNvPicPr>
              <a:picLocks noChangeAspect="1"/>
            </p:cNvPicPr>
            <p:nvPr/>
          </p:nvPicPr>
          <p:blipFill>
            <a:blip r:embed="rId5"/>
            <a:stretch>
              <a:fillRect/>
            </a:stretch>
          </p:blipFill>
          <p:spPr>
            <a:xfrm>
              <a:off x="4233928" y="1634395"/>
              <a:ext cx="1143000" cy="1143000"/>
            </a:xfrm>
            <a:prstGeom prst="rect">
              <a:avLst/>
            </a:prstGeom>
          </p:spPr>
        </p:pic>
        <p:pic>
          <p:nvPicPr>
            <p:cNvPr id="10" name="Picture 9" descr="A plate of food&#10;&#10;Description automatically generated with low confidence">
              <a:extLst>
                <a:ext uri="{FF2B5EF4-FFF2-40B4-BE49-F238E27FC236}">
                  <a16:creationId xmlns:a16="http://schemas.microsoft.com/office/drawing/2014/main" id="{AC1A57BC-D65D-DE47-895D-C038B148CB1D}"/>
                </a:ext>
              </a:extLst>
            </p:cNvPr>
            <p:cNvPicPr>
              <a:picLocks noChangeAspect="1"/>
            </p:cNvPicPr>
            <p:nvPr/>
          </p:nvPicPr>
          <p:blipFill>
            <a:blip r:embed="rId6"/>
            <a:stretch>
              <a:fillRect/>
            </a:stretch>
          </p:blipFill>
          <p:spPr>
            <a:xfrm>
              <a:off x="7897458" y="409024"/>
              <a:ext cx="1143000" cy="1143000"/>
            </a:xfrm>
            <a:prstGeom prst="rect">
              <a:avLst/>
            </a:prstGeom>
          </p:spPr>
        </p:pic>
        <p:pic>
          <p:nvPicPr>
            <p:cNvPr id="12" name="Picture 11" descr="A bowl of food&#10;&#10;Description automatically generated with medium confidence">
              <a:extLst>
                <a:ext uri="{FF2B5EF4-FFF2-40B4-BE49-F238E27FC236}">
                  <a16:creationId xmlns:a16="http://schemas.microsoft.com/office/drawing/2014/main" id="{6C12CE5F-6B11-6E4B-AA10-23D328C33CA7}"/>
                </a:ext>
              </a:extLst>
            </p:cNvPr>
            <p:cNvPicPr>
              <a:picLocks noChangeAspect="1"/>
            </p:cNvPicPr>
            <p:nvPr/>
          </p:nvPicPr>
          <p:blipFill>
            <a:blip r:embed="rId7"/>
            <a:stretch>
              <a:fillRect/>
            </a:stretch>
          </p:blipFill>
          <p:spPr>
            <a:xfrm>
              <a:off x="9114140" y="4066624"/>
              <a:ext cx="1143000" cy="1143000"/>
            </a:xfrm>
            <a:prstGeom prst="rect">
              <a:avLst/>
            </a:prstGeom>
          </p:spPr>
        </p:pic>
        <p:pic>
          <p:nvPicPr>
            <p:cNvPr id="17" name="Picture 16" descr="A person and a child in a grocery store&#10;&#10;Description automatically generated with low confidence">
              <a:extLst>
                <a:ext uri="{FF2B5EF4-FFF2-40B4-BE49-F238E27FC236}">
                  <a16:creationId xmlns:a16="http://schemas.microsoft.com/office/drawing/2014/main" id="{1E77FE14-964E-5748-B5A4-20EFA8DA4AA7}"/>
                </a:ext>
              </a:extLst>
            </p:cNvPr>
            <p:cNvPicPr>
              <a:picLocks noChangeAspect="1"/>
            </p:cNvPicPr>
            <p:nvPr/>
          </p:nvPicPr>
          <p:blipFill>
            <a:blip r:embed="rId8"/>
            <a:stretch>
              <a:fillRect/>
            </a:stretch>
          </p:blipFill>
          <p:spPr>
            <a:xfrm>
              <a:off x="5471391" y="5290977"/>
              <a:ext cx="1143000" cy="1143000"/>
            </a:xfrm>
            <a:prstGeom prst="rect">
              <a:avLst/>
            </a:prstGeom>
          </p:spPr>
        </p:pic>
        <p:pic>
          <p:nvPicPr>
            <p:cNvPr id="19" name="Picture 18">
              <a:extLst>
                <a:ext uri="{FF2B5EF4-FFF2-40B4-BE49-F238E27FC236}">
                  <a16:creationId xmlns:a16="http://schemas.microsoft.com/office/drawing/2014/main" id="{B5DFB479-C76E-EA4E-8A8F-ED94D7737220}"/>
                </a:ext>
              </a:extLst>
            </p:cNvPr>
            <p:cNvPicPr>
              <a:picLocks noChangeAspect="1"/>
            </p:cNvPicPr>
            <p:nvPr/>
          </p:nvPicPr>
          <p:blipFill>
            <a:blip r:embed="rId9"/>
            <a:stretch>
              <a:fillRect/>
            </a:stretch>
          </p:blipFill>
          <p:spPr>
            <a:xfrm>
              <a:off x="7165341" y="5524080"/>
              <a:ext cx="190500" cy="177800"/>
            </a:xfrm>
            <a:prstGeom prst="rect">
              <a:avLst/>
            </a:prstGeom>
          </p:spPr>
        </p:pic>
        <p:pic>
          <p:nvPicPr>
            <p:cNvPr id="20" name="Picture 19">
              <a:extLst>
                <a:ext uri="{FF2B5EF4-FFF2-40B4-BE49-F238E27FC236}">
                  <a16:creationId xmlns:a16="http://schemas.microsoft.com/office/drawing/2014/main" id="{29AF603A-CB56-1141-A843-667A9FD0F133}"/>
                </a:ext>
              </a:extLst>
            </p:cNvPr>
            <p:cNvPicPr>
              <a:picLocks noChangeAspect="1"/>
            </p:cNvPicPr>
            <p:nvPr/>
          </p:nvPicPr>
          <p:blipFill>
            <a:blip r:embed="rId9"/>
            <a:stretch>
              <a:fillRect/>
            </a:stretch>
          </p:blipFill>
          <p:spPr>
            <a:xfrm rot="16200000">
              <a:off x="9319093" y="3309872"/>
              <a:ext cx="190500" cy="177800"/>
            </a:xfrm>
            <a:prstGeom prst="rect">
              <a:avLst/>
            </a:prstGeom>
          </p:spPr>
        </p:pic>
        <p:pic>
          <p:nvPicPr>
            <p:cNvPr id="21" name="Picture 20">
              <a:extLst>
                <a:ext uri="{FF2B5EF4-FFF2-40B4-BE49-F238E27FC236}">
                  <a16:creationId xmlns:a16="http://schemas.microsoft.com/office/drawing/2014/main" id="{CD5B44B1-DEA2-C14E-87BB-6892FE801F33}"/>
                </a:ext>
              </a:extLst>
            </p:cNvPr>
            <p:cNvPicPr>
              <a:picLocks noChangeAspect="1"/>
            </p:cNvPicPr>
            <p:nvPr/>
          </p:nvPicPr>
          <p:blipFill>
            <a:blip r:embed="rId9"/>
            <a:stretch>
              <a:fillRect/>
            </a:stretch>
          </p:blipFill>
          <p:spPr>
            <a:xfrm rot="10800000">
              <a:off x="7233355" y="1156120"/>
              <a:ext cx="190500" cy="177800"/>
            </a:xfrm>
            <a:prstGeom prst="rect">
              <a:avLst/>
            </a:prstGeom>
          </p:spPr>
        </p:pic>
        <p:pic>
          <p:nvPicPr>
            <p:cNvPr id="22" name="Picture 21">
              <a:extLst>
                <a:ext uri="{FF2B5EF4-FFF2-40B4-BE49-F238E27FC236}">
                  <a16:creationId xmlns:a16="http://schemas.microsoft.com/office/drawing/2014/main" id="{E613A6EC-D6DC-7545-BBA1-5803CD14E58D}"/>
                </a:ext>
              </a:extLst>
            </p:cNvPr>
            <p:cNvPicPr>
              <a:picLocks noChangeAspect="1"/>
            </p:cNvPicPr>
            <p:nvPr/>
          </p:nvPicPr>
          <p:blipFill>
            <a:blip r:embed="rId9"/>
            <a:stretch>
              <a:fillRect/>
            </a:stretch>
          </p:blipFill>
          <p:spPr>
            <a:xfrm rot="5400000">
              <a:off x="5034260" y="3330654"/>
              <a:ext cx="190500" cy="177800"/>
            </a:xfrm>
            <a:prstGeom prst="rect">
              <a:avLst/>
            </a:prstGeom>
          </p:spPr>
        </p:pic>
        <p:sp>
          <p:nvSpPr>
            <p:cNvPr id="23" name="Title 1">
              <a:extLst>
                <a:ext uri="{FF2B5EF4-FFF2-40B4-BE49-F238E27FC236}">
                  <a16:creationId xmlns:a16="http://schemas.microsoft.com/office/drawing/2014/main" id="{2A95A8AA-2A97-0842-8316-CBC4FDEB0787}"/>
                </a:ext>
              </a:extLst>
            </p:cNvPr>
            <p:cNvSpPr txBox="1">
              <a:spLocks/>
            </p:cNvSpPr>
            <p:nvPr/>
          </p:nvSpPr>
          <p:spPr>
            <a:xfrm>
              <a:off x="4455303" y="530852"/>
              <a:ext cx="3079750" cy="6921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a:lstStyle>
            <a:p>
              <a:pPr algn="r"/>
              <a:r>
                <a:rPr lang="en-US" sz="1600" b="0" dirty="0">
                  <a:latin typeface="Arial" panose="020B0604020202020204" pitchFamily="34" charset="0"/>
                  <a:cs typeface="Arial" panose="020B0604020202020204" pitchFamily="34" charset="0"/>
                </a:rPr>
                <a:t>Follow a healthy dietary</a:t>
              </a:r>
            </a:p>
            <a:p>
              <a:pPr algn="r"/>
              <a:r>
                <a:rPr lang="en-US" sz="1600" b="0" dirty="0">
                  <a:latin typeface="Arial" panose="020B0604020202020204" pitchFamily="34" charset="0"/>
                  <a:cs typeface="Arial" panose="020B0604020202020204" pitchFamily="34" charset="0"/>
                </a:rPr>
                <a:t>pattern at every life stage.</a:t>
              </a:r>
            </a:p>
          </p:txBody>
        </p:sp>
        <p:sp>
          <p:nvSpPr>
            <p:cNvPr id="24" name="Title 1">
              <a:extLst>
                <a:ext uri="{FF2B5EF4-FFF2-40B4-BE49-F238E27FC236}">
                  <a16:creationId xmlns:a16="http://schemas.microsoft.com/office/drawing/2014/main" id="{8FE9DE85-8C29-8B44-892E-3C8A7B7A74C2}"/>
                </a:ext>
              </a:extLst>
            </p:cNvPr>
            <p:cNvSpPr txBox="1">
              <a:spLocks/>
            </p:cNvSpPr>
            <p:nvPr/>
          </p:nvSpPr>
          <p:spPr>
            <a:xfrm>
              <a:off x="9503242" y="1436949"/>
              <a:ext cx="1950868" cy="2153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a:lstStyle>
            <a:p>
              <a:r>
                <a:rPr lang="en-US" sz="1600" b="0" dirty="0">
                  <a:latin typeface="Arial" panose="020B0604020202020204" pitchFamily="34" charset="0"/>
                  <a:cs typeface="Arial" panose="020B0604020202020204" pitchFamily="34" charset="0"/>
                </a:rPr>
                <a:t>Customize and enjoy nutrient-dense food and beverage choices to reflect personal preferences, cultural traditions, and budgetary considerations.</a:t>
              </a:r>
            </a:p>
          </p:txBody>
        </p:sp>
        <p:sp>
          <p:nvSpPr>
            <p:cNvPr id="25" name="Title 1">
              <a:extLst>
                <a:ext uri="{FF2B5EF4-FFF2-40B4-BE49-F238E27FC236}">
                  <a16:creationId xmlns:a16="http://schemas.microsoft.com/office/drawing/2014/main" id="{626178FD-F758-B140-BF07-2390542A16CA}"/>
                </a:ext>
              </a:extLst>
            </p:cNvPr>
            <p:cNvSpPr txBox="1">
              <a:spLocks/>
            </p:cNvSpPr>
            <p:nvPr/>
          </p:nvSpPr>
          <p:spPr>
            <a:xfrm>
              <a:off x="7052141" y="5513831"/>
              <a:ext cx="4115603" cy="1234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a:lstStyle>
            <a:p>
              <a:r>
                <a:rPr lang="en-US" sz="1600" b="0" dirty="0">
                  <a:latin typeface="Arial" panose="020B0604020202020204" pitchFamily="34" charset="0"/>
                  <a:cs typeface="Arial" panose="020B0604020202020204" pitchFamily="34" charset="0"/>
                </a:rPr>
                <a:t>Focus on meeting food group needs with nutrient-dense foods and beverages, and stay within calorie limits. </a:t>
              </a:r>
            </a:p>
          </p:txBody>
        </p:sp>
        <p:sp>
          <p:nvSpPr>
            <p:cNvPr id="26" name="Title 1">
              <a:extLst>
                <a:ext uri="{FF2B5EF4-FFF2-40B4-BE49-F238E27FC236}">
                  <a16:creationId xmlns:a16="http://schemas.microsoft.com/office/drawing/2014/main" id="{E4AA6A12-1D8C-8D47-9876-0DCE71B77BE3}"/>
                </a:ext>
              </a:extLst>
            </p:cNvPr>
            <p:cNvSpPr txBox="1">
              <a:spLocks/>
            </p:cNvSpPr>
            <p:nvPr/>
          </p:nvSpPr>
          <p:spPr>
            <a:xfrm>
              <a:off x="3135542" y="3169991"/>
              <a:ext cx="1950868" cy="19203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aleway" panose="020B0503030101060003" pitchFamily="34" charset="77"/>
                  <a:ea typeface="+mj-ea"/>
                  <a:cs typeface="+mj-cs"/>
                </a:defRPr>
              </a:lvl1pPr>
            </a:lstStyle>
            <a:p>
              <a:pPr algn="r"/>
              <a:r>
                <a:rPr lang="en-US" sz="1600" b="0" dirty="0">
                  <a:latin typeface="Arial" panose="020B0604020202020204" pitchFamily="34" charset="0"/>
                  <a:cs typeface="Arial" panose="020B0604020202020204" pitchFamily="34" charset="0"/>
                </a:rPr>
                <a:t>Limit foods </a:t>
              </a:r>
            </a:p>
            <a:p>
              <a:pPr algn="r"/>
              <a:r>
                <a:rPr lang="en-US" sz="1600" b="0" dirty="0">
                  <a:latin typeface="Arial" panose="020B0604020202020204" pitchFamily="34" charset="0"/>
                  <a:cs typeface="Arial" panose="020B0604020202020204" pitchFamily="34" charset="0"/>
                </a:rPr>
                <a:t>and beverages higher in </a:t>
              </a:r>
            </a:p>
            <a:p>
              <a:pPr algn="r"/>
              <a:r>
                <a:rPr lang="en-US" sz="1600" b="0" dirty="0">
                  <a:latin typeface="Arial" panose="020B0604020202020204" pitchFamily="34" charset="0"/>
                  <a:cs typeface="Arial" panose="020B0604020202020204" pitchFamily="34" charset="0"/>
                </a:rPr>
                <a:t>added sugars, saturated fat, and sodium, and limit alcoholic</a:t>
              </a:r>
            </a:p>
            <a:p>
              <a:pPr algn="r"/>
              <a:r>
                <a:rPr lang="en-US" sz="1600" b="0" dirty="0">
                  <a:latin typeface="Arial" panose="020B0604020202020204" pitchFamily="34" charset="0"/>
                  <a:cs typeface="Arial" panose="020B0604020202020204" pitchFamily="34" charset="0"/>
                </a:rPr>
                <a:t>beverages.</a:t>
              </a:r>
            </a:p>
          </p:txBody>
        </p:sp>
        <p:pic>
          <p:nvPicPr>
            <p:cNvPr id="30" name="Picture 29" descr="Logo, company name&#10;&#10;Description automatically generated">
              <a:extLst>
                <a:ext uri="{FF2B5EF4-FFF2-40B4-BE49-F238E27FC236}">
                  <a16:creationId xmlns:a16="http://schemas.microsoft.com/office/drawing/2014/main" id="{5515C017-D8B6-0541-A801-6012ADA9E453}"/>
                </a:ext>
              </a:extLst>
            </p:cNvPr>
            <p:cNvPicPr>
              <a:picLocks noChangeAspect="1"/>
            </p:cNvPicPr>
            <p:nvPr/>
          </p:nvPicPr>
          <p:blipFill>
            <a:blip r:embed="rId10"/>
            <a:stretch>
              <a:fillRect/>
            </a:stretch>
          </p:blipFill>
          <p:spPr>
            <a:xfrm>
              <a:off x="6950442" y="3244958"/>
              <a:ext cx="637491" cy="372269"/>
            </a:xfrm>
            <a:prstGeom prst="rect">
              <a:avLst/>
            </a:prstGeom>
          </p:spPr>
        </p:pic>
        <p:pic>
          <p:nvPicPr>
            <p:cNvPr id="32" name="Picture 31">
              <a:extLst>
                <a:ext uri="{FF2B5EF4-FFF2-40B4-BE49-F238E27FC236}">
                  <a16:creationId xmlns:a16="http://schemas.microsoft.com/office/drawing/2014/main" id="{0E0FFF4C-EE90-6746-8195-5A67B0DFF28D}"/>
                </a:ext>
              </a:extLst>
            </p:cNvPr>
            <p:cNvPicPr>
              <a:picLocks noChangeAspect="1"/>
            </p:cNvPicPr>
            <p:nvPr/>
          </p:nvPicPr>
          <p:blipFill>
            <a:blip r:embed="rId11"/>
            <a:stretch>
              <a:fillRect/>
            </a:stretch>
          </p:blipFill>
          <p:spPr>
            <a:xfrm>
              <a:off x="7135285" y="1893368"/>
              <a:ext cx="304800" cy="571500"/>
            </a:xfrm>
            <a:prstGeom prst="rect">
              <a:avLst/>
            </a:prstGeom>
          </p:spPr>
        </p:pic>
        <p:pic>
          <p:nvPicPr>
            <p:cNvPr id="34" name="Picture 33" descr="Icon&#10;&#10;Description automatically generated">
              <a:extLst>
                <a:ext uri="{FF2B5EF4-FFF2-40B4-BE49-F238E27FC236}">
                  <a16:creationId xmlns:a16="http://schemas.microsoft.com/office/drawing/2014/main" id="{1EB6E242-5799-E546-A08C-05CA3C750818}"/>
                </a:ext>
              </a:extLst>
            </p:cNvPr>
            <p:cNvPicPr>
              <a:picLocks noChangeAspect="1"/>
            </p:cNvPicPr>
            <p:nvPr/>
          </p:nvPicPr>
          <p:blipFill>
            <a:blip r:embed="rId12"/>
            <a:stretch>
              <a:fillRect/>
            </a:stretch>
          </p:blipFill>
          <p:spPr>
            <a:xfrm>
              <a:off x="8301575" y="3136900"/>
              <a:ext cx="381000" cy="584200"/>
            </a:xfrm>
            <a:prstGeom prst="rect">
              <a:avLst/>
            </a:prstGeom>
          </p:spPr>
        </p:pic>
        <p:pic>
          <p:nvPicPr>
            <p:cNvPr id="36" name="Picture 35" descr="Icon&#10;&#10;Description automatically generated">
              <a:extLst>
                <a:ext uri="{FF2B5EF4-FFF2-40B4-BE49-F238E27FC236}">
                  <a16:creationId xmlns:a16="http://schemas.microsoft.com/office/drawing/2014/main" id="{BB44A1EB-8703-7E47-AE93-D181AF58FD36}"/>
                </a:ext>
              </a:extLst>
            </p:cNvPr>
            <p:cNvPicPr>
              <a:picLocks noChangeAspect="1"/>
            </p:cNvPicPr>
            <p:nvPr/>
          </p:nvPicPr>
          <p:blipFill>
            <a:blip r:embed="rId13"/>
            <a:stretch>
              <a:fillRect/>
            </a:stretch>
          </p:blipFill>
          <p:spPr>
            <a:xfrm>
              <a:off x="7025947" y="4276174"/>
              <a:ext cx="419100" cy="723900"/>
            </a:xfrm>
            <a:prstGeom prst="rect">
              <a:avLst/>
            </a:prstGeom>
          </p:spPr>
        </p:pic>
        <p:pic>
          <p:nvPicPr>
            <p:cNvPr id="38" name="Picture 37" descr="Icon&#10;&#10;Description automatically generated">
              <a:extLst>
                <a:ext uri="{FF2B5EF4-FFF2-40B4-BE49-F238E27FC236}">
                  <a16:creationId xmlns:a16="http://schemas.microsoft.com/office/drawing/2014/main" id="{48905D0C-02AF-7541-BB65-600DA8627B03}"/>
                </a:ext>
              </a:extLst>
            </p:cNvPr>
            <p:cNvPicPr>
              <a:picLocks noChangeAspect="1"/>
            </p:cNvPicPr>
            <p:nvPr/>
          </p:nvPicPr>
          <p:blipFill>
            <a:blip r:embed="rId14"/>
            <a:stretch>
              <a:fillRect/>
            </a:stretch>
          </p:blipFill>
          <p:spPr>
            <a:xfrm>
              <a:off x="5760228" y="3080495"/>
              <a:ext cx="469900" cy="698500"/>
            </a:xfrm>
            <a:prstGeom prst="rect">
              <a:avLst/>
            </a:prstGeom>
          </p:spPr>
        </p:pic>
      </p:grpSp>
    </p:spTree>
    <p:extLst>
      <p:ext uri="{BB962C8B-B14F-4D97-AF65-F5344CB8AC3E}">
        <p14:creationId xmlns:p14="http://schemas.microsoft.com/office/powerpoint/2010/main" val="218971863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peach colored rectangle"/>
          <p:cNvSpPr/>
          <p:nvPr/>
        </p:nvSpPr>
        <p:spPr>
          <a:xfrm>
            <a:off x="-2" y="-5779"/>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5" name="Title 4"/>
          <p:cNvSpPr>
            <a:spLocks noGrp="1"/>
          </p:cNvSpPr>
          <p:nvPr>
            <p:ph type="title"/>
          </p:nvPr>
        </p:nvSpPr>
        <p:spPr>
          <a:xfrm>
            <a:off x="838200" y="81232"/>
            <a:ext cx="10515600" cy="1325563"/>
          </a:xfrm>
        </p:spPr>
        <p:txBody>
          <a:bodyPr/>
          <a:lstStyle/>
          <a:p>
            <a:pPr algn="ctr"/>
            <a:r>
              <a:rPr lang="en-US" b="1" dirty="0">
                <a:solidFill>
                  <a:srgbClr val="524C44"/>
                </a:solidFill>
                <a:latin typeface="+mn-lt"/>
              </a:rPr>
              <a:t>MyPlate on Alexa: Sample Tips</a:t>
            </a:r>
          </a:p>
        </p:txBody>
      </p:sp>
      <p:sp>
        <p:nvSpPr>
          <p:cNvPr id="11" name="TextBox 10">
            <a:extLst>
              <a:ext uri="{FF2B5EF4-FFF2-40B4-BE49-F238E27FC236}">
                <a16:creationId xmlns:a16="http://schemas.microsoft.com/office/drawing/2014/main" id="{18383593-7003-4290-99FF-591216ECF79A}"/>
              </a:ext>
            </a:extLst>
          </p:cNvPr>
          <p:cNvSpPr txBox="1"/>
          <p:nvPr/>
        </p:nvSpPr>
        <p:spPr>
          <a:xfrm>
            <a:off x="878670" y="1646066"/>
            <a:ext cx="2654500" cy="400110"/>
          </a:xfrm>
          <a:prstGeom prst="rect">
            <a:avLst/>
          </a:prstGeom>
          <a:noFill/>
        </p:spPr>
        <p:txBody>
          <a:bodyPr wrap="square" rtlCol="0">
            <a:spAutoFit/>
          </a:bodyPr>
          <a:lstStyle/>
          <a:p>
            <a:r>
              <a:rPr lang="en-US" sz="2000" b="1" dirty="0"/>
              <a:t>Sample tip: 4-6 months</a:t>
            </a:r>
          </a:p>
        </p:txBody>
      </p:sp>
      <p:sp>
        <p:nvSpPr>
          <p:cNvPr id="12" name="TextBox 11">
            <a:extLst>
              <a:ext uri="{FF2B5EF4-FFF2-40B4-BE49-F238E27FC236}">
                <a16:creationId xmlns:a16="http://schemas.microsoft.com/office/drawing/2014/main" id="{E96866E0-BE7A-4E31-A308-6DA706F5C96D}"/>
              </a:ext>
            </a:extLst>
          </p:cNvPr>
          <p:cNvSpPr txBox="1"/>
          <p:nvPr/>
        </p:nvSpPr>
        <p:spPr>
          <a:xfrm>
            <a:off x="308225" y="4636082"/>
            <a:ext cx="3935859" cy="2031325"/>
          </a:xfrm>
          <a:prstGeom prst="rect">
            <a:avLst/>
          </a:prstGeom>
          <a:noFill/>
        </p:spPr>
        <p:txBody>
          <a:bodyPr wrap="square" rtlCol="0">
            <a:spAutoFit/>
          </a:bodyPr>
          <a:lstStyle/>
          <a:p>
            <a:pPr algn="ctr"/>
            <a:r>
              <a:rPr lang="en-US" dirty="0"/>
              <a:t>“Curious if your baby is ready to start trying food? Look for signs. If they can control their head and neck, sit up in a chair, grasp small objects, and are swallowing food rather than pushing it out, you might be ready to offer your baby food.”</a:t>
            </a:r>
          </a:p>
        </p:txBody>
      </p:sp>
      <p:sp>
        <p:nvSpPr>
          <p:cNvPr id="14" name="TextBox 13">
            <a:extLst>
              <a:ext uri="{FF2B5EF4-FFF2-40B4-BE49-F238E27FC236}">
                <a16:creationId xmlns:a16="http://schemas.microsoft.com/office/drawing/2014/main" id="{5BDB1A44-4618-455F-ADE3-540DA1A8C56B}"/>
              </a:ext>
            </a:extLst>
          </p:cNvPr>
          <p:cNvSpPr txBox="1"/>
          <p:nvPr/>
        </p:nvSpPr>
        <p:spPr>
          <a:xfrm>
            <a:off x="4671892" y="1673605"/>
            <a:ext cx="3003823" cy="410543"/>
          </a:xfrm>
          <a:prstGeom prst="rect">
            <a:avLst/>
          </a:prstGeom>
          <a:noFill/>
        </p:spPr>
        <p:txBody>
          <a:bodyPr wrap="square" rtlCol="0">
            <a:spAutoFit/>
          </a:bodyPr>
          <a:lstStyle/>
          <a:p>
            <a:r>
              <a:rPr lang="en-US" sz="2000" b="1" dirty="0"/>
              <a:t>Sample tip: 6-11 months</a:t>
            </a:r>
          </a:p>
        </p:txBody>
      </p:sp>
      <p:sp>
        <p:nvSpPr>
          <p:cNvPr id="15" name="TextBox 14">
            <a:extLst>
              <a:ext uri="{FF2B5EF4-FFF2-40B4-BE49-F238E27FC236}">
                <a16:creationId xmlns:a16="http://schemas.microsoft.com/office/drawing/2014/main" id="{6760218A-2F50-4B99-A3B2-26838D950F1F}"/>
              </a:ext>
            </a:extLst>
          </p:cNvPr>
          <p:cNvSpPr txBox="1"/>
          <p:nvPr/>
        </p:nvSpPr>
        <p:spPr>
          <a:xfrm>
            <a:off x="4423296" y="3934944"/>
            <a:ext cx="3462977" cy="1477328"/>
          </a:xfrm>
          <a:prstGeom prst="rect">
            <a:avLst/>
          </a:prstGeom>
          <a:noFill/>
        </p:spPr>
        <p:txBody>
          <a:bodyPr wrap="square" rtlCol="0">
            <a:spAutoFit/>
          </a:bodyPr>
          <a:lstStyle/>
          <a:p>
            <a:pPr algn="ctr"/>
            <a:r>
              <a:rPr lang="en-US" dirty="0"/>
              <a:t>“Foods that are smaller and softer will be easier for your baby to swallow. Dice up some zucchini and steam until the pieces are soft for a great vegetable option.”</a:t>
            </a:r>
          </a:p>
        </p:txBody>
      </p:sp>
      <p:sp>
        <p:nvSpPr>
          <p:cNvPr id="16" name="TextBox 15">
            <a:extLst>
              <a:ext uri="{FF2B5EF4-FFF2-40B4-BE49-F238E27FC236}">
                <a16:creationId xmlns:a16="http://schemas.microsoft.com/office/drawing/2014/main" id="{028CF6EB-FD6D-415A-9C3C-A4A8DDB24881}"/>
              </a:ext>
            </a:extLst>
          </p:cNvPr>
          <p:cNvSpPr txBox="1"/>
          <p:nvPr/>
        </p:nvSpPr>
        <p:spPr>
          <a:xfrm>
            <a:off x="8814437" y="1646066"/>
            <a:ext cx="3096291" cy="400110"/>
          </a:xfrm>
          <a:prstGeom prst="rect">
            <a:avLst/>
          </a:prstGeom>
          <a:noFill/>
        </p:spPr>
        <p:txBody>
          <a:bodyPr wrap="square" rtlCol="0">
            <a:spAutoFit/>
          </a:bodyPr>
          <a:lstStyle/>
          <a:p>
            <a:r>
              <a:rPr lang="en-US" sz="2000" b="1" dirty="0"/>
              <a:t>Sample tip: 12-24 months</a:t>
            </a:r>
          </a:p>
        </p:txBody>
      </p:sp>
      <p:sp>
        <p:nvSpPr>
          <p:cNvPr id="17" name="TextBox 16">
            <a:extLst>
              <a:ext uri="{FF2B5EF4-FFF2-40B4-BE49-F238E27FC236}">
                <a16:creationId xmlns:a16="http://schemas.microsoft.com/office/drawing/2014/main" id="{CED5B916-04B8-4760-9C63-16110B3D26FE}"/>
              </a:ext>
            </a:extLst>
          </p:cNvPr>
          <p:cNvSpPr txBox="1"/>
          <p:nvPr/>
        </p:nvSpPr>
        <p:spPr>
          <a:xfrm>
            <a:off x="8103525" y="4965564"/>
            <a:ext cx="4055114" cy="1477328"/>
          </a:xfrm>
          <a:prstGeom prst="rect">
            <a:avLst/>
          </a:prstGeom>
          <a:noFill/>
        </p:spPr>
        <p:txBody>
          <a:bodyPr wrap="square" rtlCol="0">
            <a:spAutoFit/>
          </a:bodyPr>
          <a:lstStyle/>
          <a:p>
            <a:pPr algn="ctr"/>
            <a:r>
              <a:rPr lang="en-US" dirty="0"/>
              <a:t>“Feed your toddler the foods and flavors your family eats. A healthy diet can come in many different forms, flavors and textures. Have your child enjoy them with you.”</a:t>
            </a:r>
          </a:p>
        </p:txBody>
      </p:sp>
      <p:pic>
        <p:nvPicPr>
          <p:cNvPr id="18" name="Picture 2" descr="baby smiling in high chair with bowl of food">
            <a:extLst>
              <a:ext uri="{FF2B5EF4-FFF2-40B4-BE49-F238E27FC236}">
                <a16:creationId xmlns:a16="http://schemas.microsoft.com/office/drawing/2014/main" id="{B874135B-1578-4A54-8CEF-FF5CF8BD3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937" y="2071001"/>
            <a:ext cx="3002846" cy="28418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an feeding baby in high chair">
            <a:extLst>
              <a:ext uri="{FF2B5EF4-FFF2-40B4-BE49-F238E27FC236}">
                <a16:creationId xmlns:a16="http://schemas.microsoft.com/office/drawing/2014/main" id="{C33640C9-C890-4617-9D75-5AEE58FBFC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2440" y="2084148"/>
            <a:ext cx="3982729" cy="17455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woman holding baby and standing near Alexa device">
            <a:extLst>
              <a:ext uri="{FF2B5EF4-FFF2-40B4-BE49-F238E27FC236}">
                <a16:creationId xmlns:a16="http://schemas.microsoft.com/office/drawing/2014/main" id="{729A904B-3CEB-4B86-9E34-8BD8226A15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69" y="2101703"/>
            <a:ext cx="3055503" cy="2478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6027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peach colored rectangle"/>
          <p:cNvSpPr/>
          <p:nvPr/>
        </p:nvSpPr>
        <p:spPr>
          <a:xfrm>
            <a:off x="-2" y="-5779"/>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3" name="Picture 12"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5" name="Title 4"/>
          <p:cNvSpPr>
            <a:spLocks noGrp="1"/>
          </p:cNvSpPr>
          <p:nvPr>
            <p:ph type="title"/>
          </p:nvPr>
        </p:nvSpPr>
        <p:spPr>
          <a:xfrm>
            <a:off x="838200" y="81232"/>
            <a:ext cx="10515600" cy="1325563"/>
          </a:xfrm>
        </p:spPr>
        <p:txBody>
          <a:bodyPr/>
          <a:lstStyle/>
          <a:p>
            <a:pPr algn="ctr"/>
            <a:r>
              <a:rPr lang="en-US" b="1" dirty="0">
                <a:solidFill>
                  <a:srgbClr val="524C44"/>
                </a:solidFill>
                <a:latin typeface="+mn-lt"/>
              </a:rPr>
              <a:t>Shop Simple with MyPlate</a:t>
            </a:r>
          </a:p>
        </p:txBody>
      </p:sp>
      <p:sp>
        <p:nvSpPr>
          <p:cNvPr id="9" name="TextBox 8">
            <a:extLst>
              <a:ext uri="{FF2B5EF4-FFF2-40B4-BE49-F238E27FC236}">
                <a16:creationId xmlns:a16="http://schemas.microsoft.com/office/drawing/2014/main" id="{3A4D5D89-ADC9-47D3-93E9-0BBD8EAF767E}"/>
              </a:ext>
            </a:extLst>
          </p:cNvPr>
          <p:cNvSpPr txBox="1"/>
          <p:nvPr/>
        </p:nvSpPr>
        <p:spPr>
          <a:xfrm>
            <a:off x="513660" y="1666963"/>
            <a:ext cx="6801540" cy="489364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Overview: </a:t>
            </a:r>
            <a:r>
              <a:rPr lang="en-US" sz="2400" i="1" dirty="0"/>
              <a:t>Shop Simple with MyPlate </a:t>
            </a:r>
            <a:r>
              <a:rPr lang="en-US" sz="2400" dirty="0"/>
              <a:t>is a web app to help Americans save money while shopping for healthy food choices</a:t>
            </a:r>
            <a:br>
              <a:rPr lang="en-US" sz="2400" dirty="0"/>
            </a:br>
            <a:endParaRPr lang="en-US" sz="2400" dirty="0"/>
          </a:p>
          <a:p>
            <a:pPr marL="285750" indent="-285750">
              <a:buFont typeface="Arial" panose="020B0604020202020204" pitchFamily="34" charset="0"/>
              <a:buChar char="•"/>
            </a:pPr>
            <a:r>
              <a:rPr lang="en-US" sz="2400" b="1" dirty="0"/>
              <a:t>How to access: </a:t>
            </a:r>
            <a:r>
              <a:rPr lang="en-US" sz="2400" dirty="0"/>
              <a:t>Available directly at MyPlate.gov/</a:t>
            </a:r>
            <a:r>
              <a:rPr lang="en-US" sz="2400" dirty="0" err="1"/>
              <a:t>ShopSimple</a:t>
            </a:r>
            <a:r>
              <a:rPr lang="en-US" sz="2400" dirty="0"/>
              <a:t>; nothing to download from the App Store or Google Play. No login required. </a:t>
            </a:r>
            <a:br>
              <a:rPr lang="en-US" sz="2400" dirty="0"/>
            </a:br>
            <a:endParaRPr lang="en-US" sz="2400" dirty="0"/>
          </a:p>
          <a:p>
            <a:pPr marL="285750" indent="-285750">
              <a:buFont typeface="Arial" panose="020B0604020202020204" pitchFamily="34" charset="0"/>
              <a:buChar char="•"/>
            </a:pPr>
            <a:r>
              <a:rPr lang="en-US" sz="2400" b="1" dirty="0"/>
              <a:t>Works on all devices: </a:t>
            </a:r>
            <a:r>
              <a:rPr lang="en-US" sz="2400" dirty="0"/>
              <a:t>Optimized for use on a smartphone (</a:t>
            </a:r>
            <a:r>
              <a:rPr lang="en-US" sz="2400" i="1" dirty="0"/>
              <a:t>feels </a:t>
            </a:r>
            <a:r>
              <a:rPr lang="en-US" sz="2400" dirty="0"/>
              <a:t>like an app), but it can be used on a desktop, laptop, or tablet in an iframe.</a:t>
            </a:r>
          </a:p>
          <a:p>
            <a:pPr marL="285750" indent="-285750">
              <a:buFont typeface="Arial" panose="020B0604020202020204" pitchFamily="34" charset="0"/>
              <a:buChar char="•"/>
            </a:pPr>
            <a:endParaRPr lang="en-US" sz="2400" dirty="0"/>
          </a:p>
        </p:txBody>
      </p:sp>
      <p:pic>
        <p:nvPicPr>
          <p:cNvPr id="11" name="Picture 10" descr="woman looking at smartphone in grocery stor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8276" y="1940412"/>
            <a:ext cx="4184776" cy="2789850"/>
          </a:xfrm>
          <a:prstGeom prst="rect">
            <a:avLst/>
          </a:prstGeom>
        </p:spPr>
      </p:pic>
    </p:spTree>
    <p:extLst>
      <p:ext uri="{BB962C8B-B14F-4D97-AF65-F5344CB8AC3E}">
        <p14:creationId xmlns:p14="http://schemas.microsoft.com/office/powerpoint/2010/main" val="289261472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peach colored rectangle"/>
          <p:cNvSpPr/>
          <p:nvPr/>
        </p:nvSpPr>
        <p:spPr>
          <a:xfrm>
            <a:off x="-2" y="-5779"/>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3" name="Picture 12"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5" name="Title 4"/>
          <p:cNvSpPr>
            <a:spLocks noGrp="1"/>
          </p:cNvSpPr>
          <p:nvPr>
            <p:ph type="title"/>
          </p:nvPr>
        </p:nvSpPr>
        <p:spPr>
          <a:xfrm>
            <a:off x="838200" y="81232"/>
            <a:ext cx="10515600" cy="1325563"/>
          </a:xfrm>
        </p:spPr>
        <p:txBody>
          <a:bodyPr/>
          <a:lstStyle/>
          <a:p>
            <a:pPr algn="ctr"/>
            <a:r>
              <a:rPr lang="en-US" b="1" dirty="0">
                <a:solidFill>
                  <a:srgbClr val="524C44"/>
                </a:solidFill>
                <a:latin typeface="+mn-lt"/>
              </a:rPr>
              <a:t>Shop Simple with MyPlate: Savings</a:t>
            </a:r>
          </a:p>
        </p:txBody>
      </p:sp>
      <p:sp>
        <p:nvSpPr>
          <p:cNvPr id="8" name="TextBox 7" descr="&quot;  &quot;">
            <a:extLst>
              <a:ext uri="{FF2B5EF4-FFF2-40B4-BE49-F238E27FC236}">
                <a16:creationId xmlns:a16="http://schemas.microsoft.com/office/drawing/2014/main" id="{76AD368D-B68B-411D-931E-E2EEF15504F0}"/>
              </a:ext>
            </a:extLst>
          </p:cNvPr>
          <p:cNvSpPr txBox="1"/>
          <p:nvPr/>
        </p:nvSpPr>
        <p:spPr>
          <a:xfrm>
            <a:off x="328773" y="1721839"/>
            <a:ext cx="5760719" cy="584775"/>
          </a:xfrm>
          <a:prstGeom prst="rect">
            <a:avLst/>
          </a:prstGeom>
          <a:noFill/>
        </p:spPr>
        <p:txBody>
          <a:bodyPr wrap="square" rtlCol="0">
            <a:spAutoFit/>
          </a:bodyPr>
          <a:lstStyle/>
          <a:p>
            <a:r>
              <a:rPr lang="en-US" sz="3200" b="1" dirty="0"/>
              <a:t> </a:t>
            </a:r>
          </a:p>
        </p:txBody>
      </p:sp>
      <p:pic>
        <p:nvPicPr>
          <p:cNvPr id="11" name="Picture 2" descr="Phone showing myplate cont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0156" y="1406795"/>
            <a:ext cx="3386660" cy="56275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white box"/>
          <p:cNvPicPr>
            <a:picLocks noChangeAspect="1"/>
          </p:cNvPicPr>
          <p:nvPr/>
        </p:nvPicPr>
        <p:blipFill rotWithShape="1">
          <a:blip r:embed="rId5"/>
          <a:srcRect l="38542" t="22903" r="39375" b="13023"/>
          <a:stretch/>
        </p:blipFill>
        <p:spPr>
          <a:xfrm rot="401603">
            <a:off x="8423694" y="2576523"/>
            <a:ext cx="2026607" cy="3307637"/>
          </a:xfrm>
          <a:prstGeom prst="rect">
            <a:avLst/>
          </a:prstGeom>
        </p:spPr>
      </p:pic>
      <p:sp>
        <p:nvSpPr>
          <p:cNvPr id="15" name="TextBox 14">
            <a:extLst>
              <a:ext uri="{FF2B5EF4-FFF2-40B4-BE49-F238E27FC236}">
                <a16:creationId xmlns:a16="http://schemas.microsoft.com/office/drawing/2014/main" id="{3A4D5D89-ADC9-47D3-93E9-0BBD8EAF767E}"/>
              </a:ext>
            </a:extLst>
          </p:cNvPr>
          <p:cNvSpPr txBox="1"/>
          <p:nvPr/>
        </p:nvSpPr>
        <p:spPr>
          <a:xfrm>
            <a:off x="513660" y="1666963"/>
            <a:ext cx="6801540" cy="4832092"/>
          </a:xfrm>
          <a:prstGeom prst="rect">
            <a:avLst/>
          </a:prstGeom>
          <a:noFill/>
        </p:spPr>
        <p:txBody>
          <a:bodyPr wrap="square" rtlCol="0">
            <a:spAutoFit/>
          </a:bodyPr>
          <a:lstStyle/>
          <a:p>
            <a:pPr marL="285750" indent="-285750">
              <a:buFont typeface="Arial" panose="020B0604020202020204" pitchFamily="34" charset="0"/>
              <a:buChar char="•"/>
            </a:pPr>
            <a:r>
              <a:rPr lang="en-US" sz="2800" b="1" dirty="0"/>
              <a:t>SNAP Savings: </a:t>
            </a:r>
            <a:r>
              <a:rPr lang="en-US" sz="2800" dirty="0"/>
              <a:t>Enter your zip code to find cost-saving opportunities in your local area, including:</a:t>
            </a:r>
          </a:p>
          <a:p>
            <a:pPr marL="742950" lvl="1" indent="-285750">
              <a:buFont typeface="Arial" panose="020B0604020202020204" pitchFamily="34" charset="0"/>
              <a:buChar char="•"/>
            </a:pPr>
            <a:r>
              <a:rPr lang="en-US" sz="2800" dirty="0"/>
              <a:t>SNAP Rewards</a:t>
            </a:r>
          </a:p>
          <a:p>
            <a:pPr marL="742950" lvl="1" indent="-285750">
              <a:buFont typeface="Arial" panose="020B0604020202020204" pitchFamily="34" charset="0"/>
              <a:buChar char="•"/>
            </a:pPr>
            <a:r>
              <a:rPr lang="en-US" sz="2800" dirty="0"/>
              <a:t>SNAP Retailer Stores</a:t>
            </a:r>
          </a:p>
          <a:p>
            <a:pPr marL="742950" lvl="1" indent="-285750">
              <a:buFont typeface="Arial" panose="020B0604020202020204" pitchFamily="34" charset="0"/>
              <a:buChar char="•"/>
            </a:pPr>
            <a:r>
              <a:rPr lang="en-US" sz="2800" dirty="0"/>
              <a:t>Online SNAP Stores</a:t>
            </a:r>
          </a:p>
          <a:p>
            <a:pPr marL="742950" lvl="1" indent="-285750">
              <a:buFont typeface="Arial" panose="020B0604020202020204" pitchFamily="34" charset="0"/>
              <a:buChar char="•"/>
            </a:pPr>
            <a:r>
              <a:rPr lang="en-US" sz="2800" dirty="0"/>
              <a:t>Farmer's Markets</a:t>
            </a:r>
            <a:br>
              <a:rPr lang="en-US" sz="2800" dirty="0"/>
            </a:br>
            <a:endParaRPr lang="en-US" sz="2800" dirty="0"/>
          </a:p>
          <a:p>
            <a:pPr marL="285750" indent="-285750">
              <a:buFont typeface="Arial" panose="020B0604020202020204" pitchFamily="34" charset="0"/>
              <a:buChar char="•"/>
            </a:pPr>
            <a:r>
              <a:rPr lang="en-US" sz="2800" b="1" dirty="0"/>
              <a:t>Healthy Eating on a Budget: </a:t>
            </a:r>
            <a:r>
              <a:rPr lang="en-US" sz="2800" dirty="0"/>
              <a:t>Discover general tips for saving money when purchasing and preparing healthy foods</a:t>
            </a:r>
          </a:p>
        </p:txBody>
      </p:sp>
    </p:spTree>
    <p:extLst>
      <p:ext uri="{BB962C8B-B14F-4D97-AF65-F5344CB8AC3E}">
        <p14:creationId xmlns:p14="http://schemas.microsoft.com/office/powerpoint/2010/main" val="34575344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peach colored rectangle"/>
          <p:cNvSpPr/>
          <p:nvPr/>
        </p:nvSpPr>
        <p:spPr>
          <a:xfrm>
            <a:off x="-2" y="-5779"/>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pic>
        <p:nvPicPr>
          <p:cNvPr id="13" name="Picture 12" descr="MyPlate icon with MyPlate.gov tex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3495" y="5821429"/>
            <a:ext cx="1121669" cy="1027918"/>
          </a:xfrm>
          <a:prstGeom prst="rect">
            <a:avLst/>
          </a:prstGeom>
        </p:spPr>
      </p:pic>
      <p:sp>
        <p:nvSpPr>
          <p:cNvPr id="5" name="Title 4"/>
          <p:cNvSpPr>
            <a:spLocks noGrp="1"/>
          </p:cNvSpPr>
          <p:nvPr>
            <p:ph type="title"/>
          </p:nvPr>
        </p:nvSpPr>
        <p:spPr>
          <a:xfrm>
            <a:off x="838200" y="81232"/>
            <a:ext cx="10515600" cy="1325563"/>
          </a:xfrm>
        </p:spPr>
        <p:txBody>
          <a:bodyPr/>
          <a:lstStyle/>
          <a:p>
            <a:pPr algn="ctr"/>
            <a:r>
              <a:rPr lang="en-US" b="1" dirty="0">
                <a:solidFill>
                  <a:srgbClr val="524C44"/>
                </a:solidFill>
                <a:latin typeface="+mn-lt"/>
              </a:rPr>
              <a:t>Shop Simple with MyPlate: Foods</a:t>
            </a:r>
          </a:p>
        </p:txBody>
      </p:sp>
      <p:sp>
        <p:nvSpPr>
          <p:cNvPr id="8" name="TextBox 7" descr="blank white box">
            <a:extLst>
              <a:ext uri="{FF2B5EF4-FFF2-40B4-BE49-F238E27FC236}">
                <a16:creationId xmlns:a16="http://schemas.microsoft.com/office/drawing/2014/main" id="{76AD368D-B68B-411D-931E-E2EEF15504F0}"/>
              </a:ext>
            </a:extLst>
          </p:cNvPr>
          <p:cNvSpPr txBox="1"/>
          <p:nvPr/>
        </p:nvSpPr>
        <p:spPr>
          <a:xfrm>
            <a:off x="328773" y="1721839"/>
            <a:ext cx="5760719" cy="584775"/>
          </a:xfrm>
          <a:prstGeom prst="rect">
            <a:avLst/>
          </a:prstGeom>
          <a:noFill/>
        </p:spPr>
        <p:txBody>
          <a:bodyPr wrap="square" rtlCol="0">
            <a:spAutoFit/>
          </a:bodyPr>
          <a:lstStyle/>
          <a:p>
            <a:r>
              <a:rPr lang="en-US" sz="3200" b="1" dirty="0"/>
              <a:t> </a:t>
            </a:r>
          </a:p>
        </p:txBody>
      </p:sp>
      <p:sp>
        <p:nvSpPr>
          <p:cNvPr id="15" name="TextBox 14">
            <a:extLst>
              <a:ext uri="{FF2B5EF4-FFF2-40B4-BE49-F238E27FC236}">
                <a16:creationId xmlns:a16="http://schemas.microsoft.com/office/drawing/2014/main" id="{3A4D5D89-ADC9-47D3-93E9-0BBD8EAF767E}"/>
              </a:ext>
            </a:extLst>
          </p:cNvPr>
          <p:cNvSpPr txBox="1"/>
          <p:nvPr/>
        </p:nvSpPr>
        <p:spPr>
          <a:xfrm>
            <a:off x="513660" y="1666963"/>
            <a:ext cx="6801540"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t>Budget-Friendly Foods: </a:t>
            </a:r>
            <a:r>
              <a:rPr lang="en-US" sz="2800" dirty="0"/>
              <a:t>View suggestions from each of the MyPlate food groups. Each individual food features:</a:t>
            </a:r>
          </a:p>
          <a:p>
            <a:pPr marL="742950" lvl="1" indent="-285750">
              <a:buFont typeface="Arial" panose="020B0604020202020204" pitchFamily="34" charset="0"/>
              <a:buChar char="•"/>
            </a:pPr>
            <a:r>
              <a:rPr lang="en-US" sz="2800" dirty="0"/>
              <a:t>Tips: Guidance on selecting, purchasing, storing, and seasonality</a:t>
            </a:r>
          </a:p>
          <a:p>
            <a:pPr marL="742950" lvl="1" indent="-285750">
              <a:buFont typeface="Arial" panose="020B0604020202020204" pitchFamily="34" charset="0"/>
              <a:buChar char="•"/>
            </a:pPr>
            <a:r>
              <a:rPr lang="en-US" sz="2800" dirty="0"/>
              <a:t>Serving ideas: Quick and easy ways to use the food</a:t>
            </a:r>
          </a:p>
          <a:p>
            <a:pPr marL="742950" lvl="1" indent="-285750">
              <a:buFont typeface="Arial" panose="020B0604020202020204" pitchFamily="34" charset="0"/>
              <a:buChar char="•"/>
            </a:pPr>
            <a:r>
              <a:rPr lang="en-US" sz="2800" dirty="0"/>
              <a:t>Recipes: Low-cost meal and snack recipes from </a:t>
            </a:r>
            <a:r>
              <a:rPr lang="en-US" sz="2800" i="1" dirty="0"/>
              <a:t>MyPlate Kitchen</a:t>
            </a:r>
          </a:p>
          <a:p>
            <a:pPr marL="742950" lvl="1" indent="-285750">
              <a:buFont typeface="Arial" panose="020B0604020202020204" pitchFamily="34" charset="0"/>
              <a:buChar char="•"/>
            </a:pPr>
            <a:r>
              <a:rPr lang="en-US" sz="2800" dirty="0"/>
              <a:t>Nutrition information</a:t>
            </a:r>
          </a:p>
        </p:txBody>
      </p:sp>
      <p:pic>
        <p:nvPicPr>
          <p:cNvPr id="16" name="Picture 2" descr="Phone showing myplate cont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05996" y="1398285"/>
            <a:ext cx="3386660" cy="56275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rozen broccoli"/>
          <p:cNvPicPr>
            <a:picLocks noChangeAspect="1"/>
          </p:cNvPicPr>
          <p:nvPr/>
        </p:nvPicPr>
        <p:blipFill rotWithShape="1">
          <a:blip r:embed="rId5">
            <a:extLst>
              <a:ext uri="{28A0092B-C50C-407E-A947-70E740481C1C}">
                <a14:useLocalDpi xmlns:a14="http://schemas.microsoft.com/office/drawing/2010/main" val="0"/>
              </a:ext>
            </a:extLst>
          </a:blip>
          <a:srcRect l="75599" t="17952" r="6252" b="29389"/>
          <a:stretch/>
        </p:blipFill>
        <p:spPr>
          <a:xfrm rot="395860">
            <a:off x="8422286" y="2578131"/>
            <a:ext cx="2010929" cy="3287223"/>
          </a:xfrm>
          <a:prstGeom prst="rect">
            <a:avLst/>
          </a:prstGeom>
        </p:spPr>
      </p:pic>
    </p:spTree>
    <p:extLst>
      <p:ext uri="{BB962C8B-B14F-4D97-AF65-F5344CB8AC3E}">
        <p14:creationId xmlns:p14="http://schemas.microsoft.com/office/powerpoint/2010/main" val="269309672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descr="peach colored rectangle"/>
          <p:cNvSpPr/>
          <p:nvPr/>
        </p:nvSpPr>
        <p:spPr>
          <a:xfrm>
            <a:off x="0" y="0"/>
            <a:ext cx="12192000" cy="1499587"/>
          </a:xfrm>
          <a:prstGeom prst="rect">
            <a:avLst/>
          </a:prstGeom>
          <a:solidFill>
            <a:srgbClr val="F6A21D">
              <a:lumMod val="40000"/>
              <a:lumOff val="60000"/>
            </a:srgbClr>
          </a:solidFill>
          <a:ln w="127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6A21D">
                  <a:lumMod val="40000"/>
                  <a:lumOff val="60000"/>
                </a:srgbClr>
              </a:solidFill>
              <a:effectLst/>
              <a:uLnTx/>
              <a:uFillTx/>
              <a:latin typeface="Gill Sans MT" panose="020B0502020104020203"/>
              <a:ea typeface="+mn-ea"/>
              <a:cs typeface="+mn-cs"/>
            </a:endParaRPr>
          </a:p>
        </p:txBody>
      </p:sp>
      <p:sp>
        <p:nvSpPr>
          <p:cNvPr id="5" name="Title 4"/>
          <p:cNvSpPr>
            <a:spLocks noGrp="1"/>
          </p:cNvSpPr>
          <p:nvPr>
            <p:ph type="title"/>
          </p:nvPr>
        </p:nvSpPr>
        <p:spPr>
          <a:xfrm>
            <a:off x="685800" y="87011"/>
            <a:ext cx="10515600" cy="1325563"/>
          </a:xfrm>
        </p:spPr>
        <p:txBody>
          <a:bodyPr/>
          <a:lstStyle/>
          <a:p>
            <a:pPr algn="ctr"/>
            <a:r>
              <a:rPr lang="en-US" b="1" dirty="0">
                <a:solidFill>
                  <a:srgbClr val="524C44"/>
                </a:solidFill>
                <a:latin typeface="+mn-lt"/>
              </a:rPr>
              <a:t>Thank you!</a:t>
            </a:r>
          </a:p>
        </p:txBody>
      </p:sp>
      <p:pic>
        <p:nvPicPr>
          <p:cNvPr id="8" name="Picture 7" descr="myplate quiz score">
            <a:extLst>
              <a:ext uri="{FF2B5EF4-FFF2-40B4-BE49-F238E27FC236}">
                <a16:creationId xmlns:a16="http://schemas.microsoft.com/office/drawing/2014/main" id="{D448449D-CC32-4DAE-930A-F2861DFA5720}"/>
              </a:ext>
            </a:extLst>
          </p:cNvPr>
          <p:cNvPicPr>
            <a:picLocks noChangeAspect="1"/>
          </p:cNvPicPr>
          <p:nvPr/>
        </p:nvPicPr>
        <p:blipFill rotWithShape="1">
          <a:blip r:embed="rId3"/>
          <a:srcRect b="4765"/>
          <a:stretch/>
        </p:blipFill>
        <p:spPr>
          <a:xfrm>
            <a:off x="4796135" y="1586598"/>
            <a:ext cx="3639277" cy="2631773"/>
          </a:xfrm>
          <a:prstGeom prst="rect">
            <a:avLst/>
          </a:prstGeom>
          <a:effectLst>
            <a:outerShdw blurRad="63500" sx="102000" sy="102000" algn="ctr" rotWithShape="0">
              <a:prstClr val="black">
                <a:alpha val="40000"/>
              </a:prstClr>
            </a:outerShdw>
          </a:effectLst>
        </p:spPr>
      </p:pic>
      <p:pic>
        <p:nvPicPr>
          <p:cNvPr id="9" name="Picture 8" descr="myplate plan">
            <a:extLst>
              <a:ext uri="{FF2B5EF4-FFF2-40B4-BE49-F238E27FC236}">
                <a16:creationId xmlns:a16="http://schemas.microsoft.com/office/drawing/2014/main" id="{8F30D650-F34C-4AAA-9237-546D7506FD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6913" y="4201005"/>
            <a:ext cx="2873171" cy="2505405"/>
          </a:xfrm>
          <a:prstGeom prst="rect">
            <a:avLst/>
          </a:prstGeom>
        </p:spPr>
      </p:pic>
      <p:pic>
        <p:nvPicPr>
          <p:cNvPr id="10" name="Picture 9" descr="myplate.gov homepage">
            <a:extLst>
              <a:ext uri="{FF2B5EF4-FFF2-40B4-BE49-F238E27FC236}">
                <a16:creationId xmlns:a16="http://schemas.microsoft.com/office/drawing/2014/main" id="{B871EDD8-A18F-4337-957B-34B0731A3E8A}"/>
              </a:ext>
            </a:extLst>
          </p:cNvPr>
          <p:cNvPicPr>
            <a:picLocks noChangeAspect="1"/>
          </p:cNvPicPr>
          <p:nvPr/>
        </p:nvPicPr>
        <p:blipFill rotWithShape="1">
          <a:blip r:embed="rId5"/>
          <a:srcRect b="48614"/>
          <a:stretch/>
        </p:blipFill>
        <p:spPr>
          <a:xfrm>
            <a:off x="177681" y="1865613"/>
            <a:ext cx="2246748" cy="4422416"/>
          </a:xfrm>
          <a:prstGeom prst="rect">
            <a:avLst/>
          </a:prstGeom>
          <a:effectLst>
            <a:outerShdw blurRad="63500" sx="102000" sy="102000" algn="ctr" rotWithShape="0">
              <a:prstClr val="black">
                <a:alpha val="40000"/>
              </a:prstClr>
            </a:outerShdw>
          </a:effectLst>
        </p:spPr>
      </p:pic>
      <p:pic>
        <p:nvPicPr>
          <p:cNvPr id="7" name="Picture 6" descr="myplate kitchen homepage">
            <a:extLst>
              <a:ext uri="{FF2B5EF4-FFF2-40B4-BE49-F238E27FC236}">
                <a16:creationId xmlns:a16="http://schemas.microsoft.com/office/drawing/2014/main" id="{D0D68628-F643-49FE-ABEC-AA7B955F00B4}"/>
              </a:ext>
            </a:extLst>
          </p:cNvPr>
          <p:cNvPicPr>
            <a:picLocks noChangeAspect="1"/>
          </p:cNvPicPr>
          <p:nvPr/>
        </p:nvPicPr>
        <p:blipFill rotWithShape="1">
          <a:blip r:embed="rId6"/>
          <a:srcRect b="50000"/>
          <a:stretch/>
        </p:blipFill>
        <p:spPr>
          <a:xfrm>
            <a:off x="2435252" y="2978197"/>
            <a:ext cx="2246749" cy="3751696"/>
          </a:xfrm>
          <a:prstGeom prst="rect">
            <a:avLst/>
          </a:prstGeom>
          <a:effectLst>
            <a:outerShdw blurRad="63500" sx="102000" sy="102000" algn="ctr" rotWithShape="0">
              <a:prstClr val="black">
                <a:alpha val="40000"/>
              </a:prstClr>
            </a:outerShdw>
          </a:effectLst>
        </p:spPr>
      </p:pic>
      <p:pic>
        <p:nvPicPr>
          <p:cNvPr id="12" name="Picture 11" descr="myplate tip sheet">
            <a:extLst>
              <a:ext uri="{FF2B5EF4-FFF2-40B4-BE49-F238E27FC236}">
                <a16:creationId xmlns:a16="http://schemas.microsoft.com/office/drawing/2014/main" id="{65E991FB-7A50-4A0D-9488-5A0CB1CE30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6240" y="1667454"/>
            <a:ext cx="1810320" cy="2342767"/>
          </a:xfrm>
          <a:prstGeom prst="rect">
            <a:avLst/>
          </a:prstGeom>
          <a:ln w="12700">
            <a:solidFill>
              <a:schemeClr val="tx1"/>
            </a:solidFill>
          </a:ln>
          <a:effectLst>
            <a:outerShdw blurRad="63500" sx="102000" sy="102000" algn="ctr" rotWithShape="0">
              <a:prstClr val="black">
                <a:alpha val="40000"/>
              </a:prstClr>
            </a:outerShdw>
          </a:effectLst>
        </p:spPr>
      </p:pic>
      <p:pic>
        <p:nvPicPr>
          <p:cNvPr id="13" name="Picture 12" descr="myplate logo with myplate.gov text">
            <a:extLst>
              <a:ext uri="{FF2B5EF4-FFF2-40B4-BE49-F238E27FC236}">
                <a16:creationId xmlns:a16="http://schemas.microsoft.com/office/drawing/2014/main" id="{CEB28E0A-D7AB-4D74-AFEC-28A9B116A2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67179" y="1667454"/>
            <a:ext cx="1382893" cy="1241461"/>
          </a:xfrm>
          <a:prstGeom prst="rect">
            <a:avLst/>
          </a:prstGeom>
        </p:spPr>
      </p:pic>
      <p:pic>
        <p:nvPicPr>
          <p:cNvPr id="14" name="Picture 2" descr="Phone showing myplate content">
            <a:extLst>
              <a:ext uri="{FF2B5EF4-FFF2-40B4-BE49-F238E27FC236}">
                <a16:creationId xmlns:a16="http://schemas.microsoft.com/office/drawing/2014/main" id="{E99FC499-D4E2-4D10-A58C-FD69FE0EBA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168726">
            <a:off x="4486150" y="3932268"/>
            <a:ext cx="1944690" cy="3231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yplate plan">
            <a:extLst>
              <a:ext uri="{FF2B5EF4-FFF2-40B4-BE49-F238E27FC236}">
                <a16:creationId xmlns:a16="http://schemas.microsoft.com/office/drawing/2014/main" id="{24270047-8D62-49A7-8A47-DF65E7DAA6F7}"/>
              </a:ext>
            </a:extLst>
          </p:cNvPr>
          <p:cNvPicPr>
            <a:picLocks noChangeAspect="1"/>
          </p:cNvPicPr>
          <p:nvPr/>
        </p:nvPicPr>
        <p:blipFill rotWithShape="1">
          <a:blip r:embed="rId10"/>
          <a:srcRect l="20992" t="6694" r="22640" b="4789"/>
          <a:stretch/>
        </p:blipFill>
        <p:spPr>
          <a:xfrm>
            <a:off x="6264500" y="4188049"/>
            <a:ext cx="3469727" cy="2531319"/>
          </a:xfrm>
          <a:prstGeom prst="rect">
            <a:avLst/>
          </a:prstGeom>
          <a:effectLst>
            <a:outerShdw blurRad="63500" sx="102000" sy="102000" algn="ctr" rotWithShape="0">
              <a:prstClr val="black">
                <a:alpha val="40000"/>
              </a:prstClr>
            </a:outerShdw>
          </a:effectLst>
        </p:spPr>
      </p:pic>
      <p:pic>
        <p:nvPicPr>
          <p:cNvPr id="11" name="Picture 10" descr="start simple with myplate app shown on phone and watch">
            <a:extLst>
              <a:ext uri="{FF2B5EF4-FFF2-40B4-BE49-F238E27FC236}">
                <a16:creationId xmlns:a16="http://schemas.microsoft.com/office/drawing/2014/main" id="{0E39CDD7-CEBD-4FDB-9468-51482CEC6A1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5412" y="1648433"/>
            <a:ext cx="1850458" cy="2685655"/>
          </a:xfrm>
          <a:prstGeom prst="rect">
            <a:avLst/>
          </a:prstGeom>
        </p:spPr>
      </p:pic>
    </p:spTree>
    <p:extLst>
      <p:ext uri="{BB962C8B-B14F-4D97-AF65-F5344CB8AC3E}">
        <p14:creationId xmlns:p14="http://schemas.microsoft.com/office/powerpoint/2010/main" val="5397694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41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Key Dietary Principles </a:t>
            </a:r>
          </a:p>
        </p:txBody>
      </p:sp>
      <p:sp>
        <p:nvSpPr>
          <p:cNvPr id="3" name="Content Placeholder 2"/>
          <p:cNvSpPr>
            <a:spLocks noGrp="1"/>
          </p:cNvSpPr>
          <p:nvPr>
            <p:ph idx="1"/>
          </p:nvPr>
        </p:nvSpPr>
        <p:spPr/>
        <p:txBody>
          <a:bodyPr/>
          <a:lstStyle/>
          <a:p>
            <a:r>
              <a:rPr lang="en-US" dirty="0">
                <a:solidFill>
                  <a:schemeClr val="tx1"/>
                </a:solidFill>
                <a:latin typeface="Arial" panose="020B0604020202020204" pitchFamily="34" charset="0"/>
                <a:cs typeface="Arial" panose="020B0604020202020204" pitchFamily="34" charset="0"/>
              </a:rPr>
              <a:t>Meet nutritional needs primarily from foods and beverages</a:t>
            </a:r>
          </a:p>
          <a:p>
            <a:r>
              <a:rPr lang="en-US" dirty="0">
                <a:solidFill>
                  <a:schemeClr val="tx1"/>
                </a:solidFill>
                <a:latin typeface="Arial" panose="020B0604020202020204" pitchFamily="34" charset="0"/>
                <a:cs typeface="Arial" panose="020B0604020202020204" pitchFamily="34" charset="0"/>
              </a:rPr>
              <a:t>Choose a variety of options from each food group</a:t>
            </a:r>
          </a:p>
          <a:p>
            <a:r>
              <a:rPr lang="en-US" dirty="0">
                <a:solidFill>
                  <a:schemeClr val="tx1"/>
                </a:solidFill>
                <a:latin typeface="Arial" panose="020B0604020202020204" pitchFamily="34" charset="0"/>
                <a:cs typeface="Arial" panose="020B0604020202020204" pitchFamily="34" charset="0"/>
              </a:rPr>
              <a:t>Pay attention to portion size</a:t>
            </a:r>
          </a:p>
          <a:p>
            <a:endParaRPr lang="en-US" dirty="0">
              <a:solidFill>
                <a:schemeClr val="tx1"/>
              </a:solidFill>
              <a:latin typeface="Arial" panose="020B0604020202020204" pitchFamily="34" charset="0"/>
              <a:cs typeface="Arial" panose="020B0604020202020204" pitchFamily="34" charset="0"/>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srcRect l="24607" t="2444" r="7817"/>
          <a:stretch/>
        </p:blipFill>
        <p:spPr>
          <a:xfrm>
            <a:off x="2095500" y="3577490"/>
            <a:ext cx="2159000" cy="2058164"/>
          </a:xfrm>
          <a:prstGeom prst="ellipse">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52652" y="3525925"/>
            <a:ext cx="2144214" cy="2108478"/>
          </a:xfrm>
          <a:prstGeom prst="ellipse">
            <a:avLst/>
          </a:prstGeom>
        </p:spPr>
      </p:pic>
      <p:pic>
        <p:nvPicPr>
          <p:cNvPr id="7" name="Picture 6">
            <a:extLst>
              <a:ext uri="{FF2B5EF4-FFF2-40B4-BE49-F238E27FC236}">
                <a16:creationId xmlns:a16="http://schemas.microsoft.com/office/drawing/2014/main" id="{91A41931-5E80-40B1-A4C7-7DB527D0D6AD}"/>
              </a:ext>
              <a:ext uri="{C183D7F6-B498-43B3-948B-1728B52AA6E4}">
                <adec:decorative xmlns:adec="http://schemas.microsoft.com/office/drawing/2017/decorative" val="1"/>
              </a:ext>
            </a:extLst>
          </p:cNvPr>
          <p:cNvPicPr>
            <a:picLocks noChangeAspect="1"/>
          </p:cNvPicPr>
          <p:nvPr/>
        </p:nvPicPr>
        <p:blipFill rotWithShape="1">
          <a:blip r:embed="rId5"/>
          <a:srcRect l="3122" t="2585" r="2845"/>
          <a:stretch/>
        </p:blipFill>
        <p:spPr>
          <a:xfrm>
            <a:off x="8195019" y="3525925"/>
            <a:ext cx="2189684" cy="2209854"/>
          </a:xfrm>
          <a:prstGeom prst="flowChartConnector">
            <a:avLst/>
          </a:prstGeom>
        </p:spPr>
      </p:pic>
    </p:spTree>
    <p:extLst>
      <p:ext uri="{BB962C8B-B14F-4D97-AF65-F5344CB8AC3E}">
        <p14:creationId xmlns:p14="http://schemas.microsoft.com/office/powerpoint/2010/main" val="2602497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FC74-4951-9D43-98E0-BCE936D5449C}"/>
              </a:ext>
            </a:extLst>
          </p:cNvPr>
          <p:cNvSpPr>
            <a:spLocks noGrp="1"/>
          </p:cNvSpPr>
          <p:nvPr>
            <p:ph type="title"/>
          </p:nvPr>
        </p:nvSpPr>
        <p:spPr>
          <a:xfrm>
            <a:off x="904704" y="155448"/>
            <a:ext cx="10515600" cy="1325563"/>
          </a:xfrm>
        </p:spPr>
        <p:txBody>
          <a:bodyPr>
            <a:normAutofit/>
          </a:bodyPr>
          <a:lstStyle/>
          <a:p>
            <a:r>
              <a:rPr lang="en-US" dirty="0">
                <a:latin typeface="Arial" panose="020B0604020202020204" pitchFamily="34" charset="0"/>
                <a:cs typeface="Arial" panose="020B0604020202020204" pitchFamily="34" charset="0"/>
              </a:rPr>
              <a:t>Follow a healthy dietary pattern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at every life stage</a:t>
            </a:r>
          </a:p>
        </p:txBody>
      </p:sp>
      <p:sp>
        <p:nvSpPr>
          <p:cNvPr id="3" name="Content Placeholder 2">
            <a:extLst>
              <a:ext uri="{FF2B5EF4-FFF2-40B4-BE49-F238E27FC236}">
                <a16:creationId xmlns:a16="http://schemas.microsoft.com/office/drawing/2014/main" id="{9D0D1B40-FD09-9C4B-9781-59C094266341}"/>
              </a:ext>
            </a:extLst>
          </p:cNvPr>
          <p:cNvSpPr>
            <a:spLocks noGrp="1"/>
          </p:cNvSpPr>
          <p:nvPr>
            <p:ph idx="1"/>
          </p:nvPr>
        </p:nvSpPr>
        <p:spPr>
          <a:xfrm>
            <a:off x="904703" y="1688123"/>
            <a:ext cx="10450481" cy="4581048"/>
          </a:xfrm>
        </p:spPr>
        <p:txBody>
          <a:bodyPr>
            <a:normAutofit fontScale="70000" lnSpcReduction="20000"/>
          </a:bodyPr>
          <a:lstStyle/>
          <a:p>
            <a:pPr>
              <a:lnSpc>
                <a:spcPct val="120000"/>
              </a:lnSpc>
            </a:pPr>
            <a:r>
              <a:rPr lang="en-US" dirty="0">
                <a:solidFill>
                  <a:schemeClr val="tx1"/>
                </a:solidFill>
                <a:latin typeface="Arial" panose="020B0604020202020204" pitchFamily="34" charset="0"/>
                <a:cs typeface="Arial" panose="020B0604020202020204" pitchFamily="34" charset="0"/>
              </a:rPr>
              <a:t>At every life stage—infancy, toddlerhood, childhood, adolescence, adulthood, pregnancy, lactation, and older adulthood—it is never too early or too late to eat healthfully. </a:t>
            </a:r>
          </a:p>
          <a:p>
            <a:pPr>
              <a:lnSpc>
                <a:spcPct val="120000"/>
              </a:lnSpc>
            </a:pPr>
            <a:r>
              <a:rPr lang="en-US" b="1" dirty="0">
                <a:solidFill>
                  <a:schemeClr val="tx1"/>
                </a:solidFill>
                <a:latin typeface="Arial" panose="020B0604020202020204" pitchFamily="34" charset="0"/>
                <a:ea typeface="Roboto" panose="02000000000000000000" pitchFamily="2" charset="0"/>
                <a:cs typeface="Arial" panose="020B0604020202020204" pitchFamily="34" charset="0"/>
              </a:rPr>
              <a:t>For about the first 6 months of life</a:t>
            </a:r>
            <a:r>
              <a:rPr lang="en-US" dirty="0">
                <a:solidFill>
                  <a:schemeClr val="tx1"/>
                </a:solidFill>
                <a:latin typeface="Arial" panose="020B0604020202020204" pitchFamily="34" charset="0"/>
                <a:cs typeface="Arial" panose="020B0604020202020204" pitchFamily="34" charset="0"/>
              </a:rPr>
              <a:t>, exclusively feed infants human milk. Continue to feed infants human milk through at least the first year of life, and longer if desired. Feed infants iron-fortified infant formula during the first year of life when human milk is unavailable. Provide infants with supplemental vitamin D beginning soon after birth. </a:t>
            </a:r>
          </a:p>
          <a:p>
            <a:pPr>
              <a:lnSpc>
                <a:spcPct val="120000"/>
              </a:lnSpc>
            </a:pPr>
            <a:r>
              <a:rPr lang="en-US" b="1" dirty="0">
                <a:solidFill>
                  <a:schemeClr val="tx1"/>
                </a:solidFill>
                <a:latin typeface="Arial" panose="020B0604020202020204" pitchFamily="34" charset="0"/>
                <a:ea typeface="Roboto" panose="02000000000000000000" pitchFamily="2" charset="0"/>
                <a:cs typeface="Arial" panose="020B0604020202020204" pitchFamily="34" charset="0"/>
              </a:rPr>
              <a:t>At about 6 months</a:t>
            </a:r>
            <a:r>
              <a:rPr lang="en-US" dirty="0">
                <a:solidFill>
                  <a:schemeClr val="tx1"/>
                </a:solidFill>
                <a:latin typeface="Arial" panose="020B0604020202020204" pitchFamily="34" charset="0"/>
                <a:cs typeface="Arial" panose="020B0604020202020204" pitchFamily="34" charset="0"/>
              </a:rPr>
              <a:t>, introduce infants to nutrient-dense complementary foods. Introduce infants to potentially allergenic foods along with other complementary foods. Encourage infants and toddlers to consume a variety of foods from all food groups. Include foods rich in iron and zinc, particularly for infants fed human milk. </a:t>
            </a:r>
          </a:p>
          <a:p>
            <a:pPr>
              <a:lnSpc>
                <a:spcPct val="120000"/>
              </a:lnSpc>
            </a:pPr>
            <a:r>
              <a:rPr lang="en-US" b="1" dirty="0">
                <a:solidFill>
                  <a:schemeClr val="tx1"/>
                </a:solidFill>
                <a:latin typeface="Arial" panose="020B0604020202020204" pitchFamily="34" charset="0"/>
                <a:ea typeface="Roboto" panose="02000000000000000000" pitchFamily="2" charset="0"/>
                <a:cs typeface="Arial" panose="020B0604020202020204" pitchFamily="34" charset="0"/>
              </a:rPr>
              <a:t>From 12 months through older adulthood</a:t>
            </a:r>
            <a:r>
              <a:rPr lang="en-US" dirty="0">
                <a:solidFill>
                  <a:schemeClr val="tx1"/>
                </a:solidFill>
                <a:latin typeface="Arial" panose="020B0604020202020204" pitchFamily="34" charset="0"/>
                <a:cs typeface="Arial" panose="020B0604020202020204" pitchFamily="34" charset="0"/>
              </a:rPr>
              <a:t>, follow a healthy dietary pattern across the lifespan to meet nutrient needs, help achieve a healthy body weight, and reduce the risk of chronic disease. </a:t>
            </a:r>
          </a:p>
          <a:p>
            <a:pPr>
              <a:lnSpc>
                <a:spcPct val="120000"/>
              </a:lnSpc>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852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What is a Dietary Pattern?</a:t>
            </a:r>
          </a:p>
        </p:txBody>
      </p:sp>
      <p:sp>
        <p:nvSpPr>
          <p:cNvPr id="3" name="Content Placeholder 2"/>
          <p:cNvSpPr>
            <a:spLocks noGrp="1"/>
          </p:cNvSpPr>
          <p:nvPr>
            <p:ph idx="1"/>
          </p:nvPr>
        </p:nvSpPr>
        <p:spPr>
          <a:xfrm>
            <a:off x="904706" y="1637085"/>
            <a:ext cx="10701140" cy="4351338"/>
          </a:xfrm>
        </p:spPr>
        <p:txBody>
          <a:bodyPr/>
          <a:lstStyle/>
          <a:p>
            <a:pPr>
              <a:spcAft>
                <a:spcPts val="600"/>
              </a:spcAft>
            </a:pPr>
            <a:r>
              <a:rPr lang="en-US" sz="2600" dirty="0">
                <a:solidFill>
                  <a:schemeClr val="tx1"/>
                </a:solidFill>
                <a:latin typeface="Arial" panose="020B0604020202020204" pitchFamily="34" charset="0"/>
                <a:cs typeface="Arial" panose="020B0604020202020204" pitchFamily="34" charset="0"/>
              </a:rPr>
              <a:t>Represents the totality of what individuals habitually eat and drink.</a:t>
            </a:r>
          </a:p>
          <a:p>
            <a:pPr>
              <a:spcAft>
                <a:spcPts val="600"/>
              </a:spcAft>
            </a:pPr>
            <a:r>
              <a:rPr lang="en-US" sz="2600" dirty="0">
                <a:solidFill>
                  <a:schemeClr val="tx1"/>
                </a:solidFill>
                <a:latin typeface="Arial" panose="020B0604020202020204" pitchFamily="34" charset="0"/>
                <a:cs typeface="Arial" panose="020B0604020202020204" pitchFamily="34" charset="0"/>
              </a:rPr>
              <a:t>The parts of the pattern act synergistically to affect health. </a:t>
            </a:r>
          </a:p>
          <a:p>
            <a:pPr>
              <a:spcAft>
                <a:spcPts val="600"/>
              </a:spcAft>
            </a:pPr>
            <a:r>
              <a:rPr lang="en-US" sz="2600" dirty="0">
                <a:solidFill>
                  <a:schemeClr val="tx1"/>
                </a:solidFill>
                <a:latin typeface="Arial" panose="020B0604020202020204" pitchFamily="34" charset="0"/>
                <a:cs typeface="Arial" panose="020B0604020202020204" pitchFamily="34" charset="0"/>
              </a:rPr>
              <a:t>May better predict overall health status and disease risk than individual foods or nutrients.</a:t>
            </a:r>
          </a:p>
          <a:p>
            <a:r>
              <a:rPr lang="en-US" sz="2600" dirty="0">
                <a:solidFill>
                  <a:schemeClr val="tx1"/>
                </a:solidFill>
                <a:latin typeface="Arial" panose="020B0604020202020204" pitchFamily="34" charset="0"/>
                <a:cs typeface="Arial" panose="020B0604020202020204" pitchFamily="34" charset="0"/>
              </a:rPr>
              <a:t>A healthy dietary pattern consists of nutrient-dense forms of foods and beverages across all food groups, in recommended amounts, and within calorie limits.</a:t>
            </a:r>
          </a:p>
          <a:p>
            <a:pPr marL="0" indent="0">
              <a:buNone/>
            </a:pP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1554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01CFE2A-6ECB-524A-B4DF-6377AC4B67DF}"/>
              </a:ext>
            </a:extLst>
          </p:cNvPr>
          <p:cNvSpPr>
            <a:spLocks noGrp="1"/>
          </p:cNvSpPr>
          <p:nvPr>
            <p:ph type="title"/>
          </p:nvPr>
        </p:nvSpPr>
        <p:spPr>
          <a:xfrm>
            <a:off x="904704" y="343384"/>
            <a:ext cx="10515600" cy="1373109"/>
          </a:xfrm>
        </p:spPr>
        <p:txBody>
          <a:bodyPr anchor="t">
            <a:normAutofit fontScale="90000"/>
          </a:bodyPr>
          <a:lstStyle/>
          <a:p>
            <a:r>
              <a:rPr lang="en-US" dirty="0">
                <a:latin typeface="Arial" panose="020B0604020202020204" pitchFamily="34" charset="0"/>
                <a:cs typeface="Arial" panose="020B0604020202020204" pitchFamily="34" charset="0"/>
              </a:rPr>
              <a:t>Making Nutrient-Dense Choices: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One Food or Beverage At a Time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B3B8A520-0411-6840-A784-FBF740009143}"/>
              </a:ext>
            </a:extLst>
          </p:cNvPr>
          <p:cNvSpPr txBox="1">
            <a:spLocks/>
          </p:cNvSpPr>
          <p:nvPr/>
        </p:nvSpPr>
        <p:spPr>
          <a:xfrm>
            <a:off x="972589" y="1783812"/>
            <a:ext cx="2633195"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dirty="0">
                <a:solidFill>
                  <a:schemeClr val="tx1"/>
                </a:solidFill>
                <a:latin typeface="Arial" panose="020B0604020202020204" pitchFamily="34" charset="0"/>
                <a:cs typeface="Arial" panose="020B0604020202020204" pitchFamily="34" charset="0"/>
              </a:rPr>
              <a:t>Every food and beverage choice is an opportunity to move toward a healthy dietary pattern. Small changes in single choices add up and can make a big difference. These are a few examples of realistic, small changes to nutrient-dense choices that can help people adopt healthy dietary patterns.</a:t>
            </a:r>
          </a:p>
        </p:txBody>
      </p:sp>
      <p:pic>
        <p:nvPicPr>
          <p:cNvPr id="2" name="Picture 1" descr="This graphic displays examples of nutrient dense choices such as plain shredded wheat, versus typical choices such as frosted shredded wheat. Other examples include plain, low-fat yogurt with fruit versus full-fat yogurt with added sugars. Low-sodium black beans versus regular canned black beans. Vegetable oil versus butter. And finally, sparkling water versus soda. ">
            <a:extLst>
              <a:ext uri="{FF2B5EF4-FFF2-40B4-BE49-F238E27FC236}">
                <a16:creationId xmlns:a16="http://schemas.microsoft.com/office/drawing/2014/main" id="{5AF0AC4D-D034-4B8C-8F68-AEAC50A75EA5}"/>
              </a:ext>
            </a:extLst>
          </p:cNvPr>
          <p:cNvPicPr>
            <a:picLocks noChangeAspect="1"/>
          </p:cNvPicPr>
          <p:nvPr/>
        </p:nvPicPr>
        <p:blipFill>
          <a:blip r:embed="rId3"/>
          <a:stretch>
            <a:fillRect/>
          </a:stretch>
        </p:blipFill>
        <p:spPr>
          <a:xfrm>
            <a:off x="3994484" y="1716494"/>
            <a:ext cx="7808495" cy="4798122"/>
          </a:xfrm>
          <a:prstGeom prst="rect">
            <a:avLst/>
          </a:prstGeom>
        </p:spPr>
      </p:pic>
    </p:spTree>
    <p:extLst>
      <p:ext uri="{BB962C8B-B14F-4D97-AF65-F5344CB8AC3E}">
        <p14:creationId xmlns:p14="http://schemas.microsoft.com/office/powerpoint/2010/main" val="52706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USDA Dietary Patterns</a:t>
            </a:r>
          </a:p>
        </p:txBody>
      </p:sp>
      <p:sp>
        <p:nvSpPr>
          <p:cNvPr id="3" name="Content Placeholder 2"/>
          <p:cNvSpPr>
            <a:spLocks noGrp="1"/>
          </p:cNvSpPr>
          <p:nvPr>
            <p:ph idx="1"/>
          </p:nvPr>
        </p:nvSpPr>
        <p:spPr>
          <a:xfrm>
            <a:off x="870759" y="1443788"/>
            <a:ext cx="10450481" cy="4351338"/>
          </a:xfrm>
        </p:spPr>
        <p:txBody>
          <a:bodyPr>
            <a:noAutofit/>
          </a:bodyPr>
          <a:lstStyle/>
          <a:p>
            <a:r>
              <a:rPr lang="en-US" sz="2400" dirty="0">
                <a:solidFill>
                  <a:schemeClr val="tx1"/>
                </a:solidFill>
                <a:latin typeface="Arial" panose="020B0604020202020204" pitchFamily="34" charset="0"/>
                <a:cs typeface="Arial" panose="020B0604020202020204" pitchFamily="34" charset="0"/>
              </a:rPr>
              <a:t>The primary USDA Dietary Pattern is the </a:t>
            </a:r>
            <a:r>
              <a:rPr lang="en-US" sz="2400" b="1" dirty="0">
                <a:solidFill>
                  <a:schemeClr val="tx1"/>
                </a:solidFill>
                <a:latin typeface="Arial" panose="020B0604020202020204" pitchFamily="34" charset="0"/>
                <a:cs typeface="Arial" panose="020B0604020202020204" pitchFamily="34" charset="0"/>
              </a:rPr>
              <a:t>Healthy U.S.-Style Dietary Pattern</a:t>
            </a:r>
            <a:r>
              <a:rPr lang="en-US" sz="2400" dirty="0">
                <a:solidFill>
                  <a:schemeClr val="tx1"/>
                </a:solidFill>
                <a:latin typeface="Arial" panose="020B0604020202020204" pitchFamily="34" charset="0"/>
                <a:cs typeface="Arial" panose="020B0604020202020204" pitchFamily="34" charset="0"/>
              </a:rPr>
              <a:t>, which provides a framework for healthy eating that all Americans can follow. </a:t>
            </a:r>
          </a:p>
          <a:p>
            <a:pPr lvl="1"/>
            <a:r>
              <a:rPr lang="en-US" dirty="0">
                <a:solidFill>
                  <a:schemeClr val="tx1"/>
                </a:solidFill>
                <a:latin typeface="Arial" panose="020B0604020202020204" pitchFamily="34" charset="0"/>
                <a:cs typeface="Arial" panose="020B0604020202020204" pitchFamily="34" charset="0"/>
              </a:rPr>
              <a:t>Based on the types and proportions of foods typically consumed, but in nutrient-dense forms and appropriate amounts.</a:t>
            </a:r>
          </a:p>
          <a:p>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Variations of the </a:t>
            </a:r>
            <a:r>
              <a:rPr lang="en-US" sz="2400" b="1" dirty="0">
                <a:solidFill>
                  <a:schemeClr val="tx1"/>
                </a:solidFill>
                <a:latin typeface="Arial" panose="020B0604020202020204" pitchFamily="34" charset="0"/>
                <a:cs typeface="Arial" panose="020B0604020202020204" pitchFamily="34" charset="0"/>
              </a:rPr>
              <a:t>Healthy U.S-Style Dietary Pattern </a:t>
            </a:r>
            <a:r>
              <a:rPr lang="en-US" sz="2400" dirty="0">
                <a:solidFill>
                  <a:schemeClr val="tx1"/>
                </a:solidFill>
                <a:latin typeface="Arial" panose="020B0604020202020204" pitchFamily="34" charset="0"/>
                <a:cs typeface="Arial" panose="020B0604020202020204" pitchFamily="34" charset="0"/>
              </a:rPr>
              <a:t>that have the same core elements include:</a:t>
            </a:r>
          </a:p>
          <a:p>
            <a:pPr lvl="1"/>
            <a:r>
              <a:rPr lang="en-US" b="1" dirty="0">
                <a:solidFill>
                  <a:schemeClr val="tx1"/>
                </a:solidFill>
                <a:latin typeface="Arial" panose="020B0604020202020204" pitchFamily="34" charset="0"/>
                <a:cs typeface="Arial" panose="020B0604020202020204" pitchFamily="34" charset="0"/>
              </a:rPr>
              <a:t>Healthy Mediterranean-Style Dietary Pattern </a:t>
            </a:r>
          </a:p>
          <a:p>
            <a:pPr lvl="1"/>
            <a:r>
              <a:rPr lang="en-US" b="1" dirty="0">
                <a:solidFill>
                  <a:schemeClr val="tx1"/>
                </a:solidFill>
                <a:latin typeface="Arial" panose="020B0604020202020204" pitchFamily="34" charset="0"/>
                <a:cs typeface="Arial" panose="020B0604020202020204" pitchFamily="34" charset="0"/>
              </a:rPr>
              <a:t>Healthy Vegetarian Dietary Pattern </a:t>
            </a:r>
          </a:p>
        </p:txBody>
      </p:sp>
    </p:spTree>
    <p:extLst>
      <p:ext uri="{BB962C8B-B14F-4D97-AF65-F5344CB8AC3E}">
        <p14:creationId xmlns:p14="http://schemas.microsoft.com/office/powerpoint/2010/main" val="492286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256" y="155448"/>
            <a:ext cx="10737245" cy="1325563"/>
          </a:xfrm>
        </p:spPr>
        <p:txBody>
          <a:bodyPr>
            <a:normAutofit/>
          </a:bodyPr>
          <a:lstStyle/>
          <a:p>
            <a:r>
              <a:rPr lang="en-US" dirty="0">
                <a:latin typeface="Arial" panose="020B0604020202020204" pitchFamily="34" charset="0"/>
                <a:cs typeface="Arial" panose="020B0604020202020204" pitchFamily="34" charset="0"/>
              </a:rPr>
              <a:t>The Health Benefits of a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Healthy Dietary Pattern </a:t>
            </a:r>
          </a:p>
        </p:txBody>
      </p:sp>
      <p:sp>
        <p:nvSpPr>
          <p:cNvPr id="3" name="Content Placeholder 2"/>
          <p:cNvSpPr>
            <a:spLocks noGrp="1"/>
          </p:cNvSpPr>
          <p:nvPr>
            <p:ph idx="1"/>
          </p:nvPr>
        </p:nvSpPr>
        <p:spPr>
          <a:xfrm>
            <a:off x="870759" y="1966302"/>
            <a:ext cx="10450481" cy="4351338"/>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Science shows that there are many health benefits related to:</a:t>
            </a:r>
          </a:p>
          <a:p>
            <a:r>
              <a:rPr lang="en-US" sz="2400" dirty="0">
                <a:solidFill>
                  <a:schemeClr val="tx1"/>
                </a:solidFill>
                <a:latin typeface="Arial" panose="020B0604020202020204" pitchFamily="34" charset="0"/>
                <a:cs typeface="Arial" panose="020B0604020202020204" pitchFamily="34" charset="0"/>
              </a:rPr>
              <a:t>Consuming a healthy dietary pattern</a:t>
            </a:r>
          </a:p>
          <a:p>
            <a:r>
              <a:rPr lang="en-US" sz="2400" dirty="0">
                <a:solidFill>
                  <a:schemeClr val="tx1"/>
                </a:solidFill>
                <a:latin typeface="Arial" panose="020B0604020202020204" pitchFamily="34" charset="0"/>
                <a:cs typeface="Arial" panose="020B0604020202020204" pitchFamily="34" charset="0"/>
              </a:rPr>
              <a:t>Meeting food group and nutrient needs with nutrient-dense foods and beverages</a:t>
            </a:r>
          </a:p>
          <a:p>
            <a:r>
              <a:rPr lang="en-US" sz="2400" dirty="0">
                <a:solidFill>
                  <a:schemeClr val="tx1"/>
                </a:solidFill>
                <a:latin typeface="Arial" panose="020B0604020202020204" pitchFamily="34" charset="0"/>
                <a:cs typeface="Arial" panose="020B0604020202020204" pitchFamily="34" charset="0"/>
              </a:rPr>
              <a:t>Limiting intake of foods and beverages that are not nutrient-dense</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7229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365125"/>
            <a:ext cx="9915696" cy="1325563"/>
          </a:xfrm>
        </p:spPr>
        <p:txBody>
          <a:bodyPr>
            <a:noAutofit/>
          </a:bodyPr>
          <a:lstStyle/>
          <a:p>
            <a:r>
              <a:rPr lang="en-US" dirty="0">
                <a:latin typeface="Arial" panose="020B0604020202020204" pitchFamily="34" charset="0"/>
                <a:cs typeface="Arial" panose="020B0604020202020204" pitchFamily="34" charset="0"/>
              </a:rPr>
              <a:t>Healthy Eating Can Promote Health and Reduce Risk of Chronic Disease*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4" name="Picture 3" descr="This graphic displays a path through the life stages from infancy through older adulthood. ">
            <a:extLst>
              <a:ext uri="{FF2B5EF4-FFF2-40B4-BE49-F238E27FC236}">
                <a16:creationId xmlns:a16="http://schemas.microsoft.com/office/drawing/2014/main" id="{BF58E529-3874-4A1A-9186-25A95BF6E774}"/>
              </a:ext>
            </a:extLst>
          </p:cNvPr>
          <p:cNvPicPr>
            <a:picLocks noChangeAspect="1"/>
          </p:cNvPicPr>
          <p:nvPr/>
        </p:nvPicPr>
        <p:blipFill>
          <a:blip r:embed="rId3"/>
          <a:stretch>
            <a:fillRect/>
          </a:stretch>
        </p:blipFill>
        <p:spPr>
          <a:xfrm>
            <a:off x="2653610" y="2726829"/>
            <a:ext cx="6262730" cy="3471952"/>
          </a:xfrm>
          <a:prstGeom prst="rect">
            <a:avLst/>
          </a:prstGeom>
        </p:spPr>
      </p:pic>
      <p:sp>
        <p:nvSpPr>
          <p:cNvPr id="6" name="Rectangle 5">
            <a:extLst>
              <a:ext uri="{FF2B5EF4-FFF2-40B4-BE49-F238E27FC236}">
                <a16:creationId xmlns:a16="http://schemas.microsoft.com/office/drawing/2014/main" id="{A907335A-D324-4B0E-8AB2-3F7B939B5828}"/>
              </a:ext>
            </a:extLst>
          </p:cNvPr>
          <p:cNvSpPr/>
          <p:nvPr/>
        </p:nvSpPr>
        <p:spPr>
          <a:xfrm>
            <a:off x="231306" y="3376707"/>
            <a:ext cx="1570227"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Birth Through</a:t>
            </a:r>
          </a:p>
          <a:p>
            <a:r>
              <a:rPr lang="en-US" sz="1400" b="1" dirty="0">
                <a:latin typeface="Arial" panose="020B0604020202020204" pitchFamily="34" charset="0"/>
                <a:cs typeface="Arial" panose="020B0604020202020204" pitchFamily="34" charset="0"/>
              </a:rPr>
              <a:t>23 Months </a:t>
            </a:r>
            <a:endParaRPr lang="en-US"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1CC3CB4-44B1-452F-962A-C1584CA44720}"/>
              </a:ext>
            </a:extLst>
          </p:cNvPr>
          <p:cNvSpPr txBox="1"/>
          <p:nvPr/>
        </p:nvSpPr>
        <p:spPr>
          <a:xfrm>
            <a:off x="311095" y="3821449"/>
            <a:ext cx="2443679" cy="2031325"/>
          </a:xfrm>
          <a:prstGeom prst="rect">
            <a:avLst/>
          </a:prstGeom>
          <a:noFill/>
        </p:spPr>
        <p:txBody>
          <a:bodyPr wrap="square" rtlCol="0">
            <a:spAutoFit/>
          </a:bodyPr>
          <a:lstStyle/>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overweight </a:t>
            </a:r>
          </a:p>
          <a:p>
            <a:r>
              <a:rPr lang="en-US" sz="1400" dirty="0">
                <a:latin typeface="Arial" panose="020B0604020202020204" pitchFamily="34" charset="0"/>
                <a:ea typeface="Roboto Light" panose="020B0604020202020204" charset="0"/>
                <a:cs typeface="Arial" panose="020B0604020202020204" pitchFamily="34" charset="0"/>
              </a:rPr>
              <a:t>  and obesity</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type 1 </a:t>
            </a:r>
          </a:p>
          <a:p>
            <a:r>
              <a:rPr lang="en-US" sz="1400" dirty="0">
                <a:latin typeface="Arial" panose="020B0604020202020204" pitchFamily="34" charset="0"/>
                <a:ea typeface="Roboto Light" panose="020B0604020202020204" charset="0"/>
                <a:cs typeface="Arial" panose="020B0604020202020204" pitchFamily="34" charset="0"/>
              </a:rPr>
              <a:t>  diabetes</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Adequate iron status and </a:t>
            </a:r>
          </a:p>
          <a:p>
            <a:r>
              <a:rPr lang="en-US" sz="1400" dirty="0">
                <a:latin typeface="Arial" panose="020B0604020202020204" pitchFamily="34" charset="0"/>
                <a:ea typeface="Roboto Light" panose="020B0604020202020204" charset="0"/>
                <a:cs typeface="Arial" panose="020B0604020202020204" pitchFamily="34" charset="0"/>
              </a:rPr>
              <a:t>  lower risk of iron deficiency </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peanut allergy</a:t>
            </a:r>
          </a:p>
          <a:p>
            <a:r>
              <a:rPr lang="en-US" sz="1400" b="1" dirty="0">
                <a:latin typeface="Arial" panose="020B0604020202020204" pitchFamily="34" charset="0"/>
                <a:ea typeface="Roboto Light" panose="020B0604020202020204" charset="0"/>
                <a:cs typeface="Arial" panose="020B0604020202020204" pitchFamily="34" charset="0"/>
              </a:rPr>
              <a:t>•</a:t>
            </a:r>
            <a:r>
              <a:rPr lang="en-US" sz="1400" dirty="0">
                <a:latin typeface="Arial" panose="020B0604020202020204" pitchFamily="34" charset="0"/>
                <a:ea typeface="Roboto Light" panose="020B0604020202020204" charset="0"/>
                <a:cs typeface="Arial" panose="020B0604020202020204" pitchFamily="34" charset="0"/>
              </a:rPr>
              <a:t> Lower risk of asthma </a:t>
            </a:r>
            <a:endParaRPr lang="en-US" sz="14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1075414-D95D-4D8D-961C-96786180113F}"/>
              </a:ext>
            </a:extLst>
          </p:cNvPr>
          <p:cNvSpPr/>
          <p:nvPr/>
        </p:nvSpPr>
        <p:spPr>
          <a:xfrm>
            <a:off x="3210065" y="1467780"/>
            <a:ext cx="1747284"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Children and Adolescents</a:t>
            </a:r>
            <a:endParaRPr lang="en-US"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2BA4BC8-9F4B-49DF-8CA2-03C1F2D6D092}"/>
              </a:ext>
            </a:extLst>
          </p:cNvPr>
          <p:cNvSpPr txBox="1"/>
          <p:nvPr/>
        </p:nvSpPr>
        <p:spPr>
          <a:xfrm>
            <a:off x="3300487" y="1895137"/>
            <a:ext cx="3164896" cy="738664"/>
          </a:xfrm>
          <a:prstGeom prst="rect">
            <a:avLst/>
          </a:prstGeom>
          <a:noFill/>
        </p:spPr>
        <p:txBody>
          <a:bodyPr wrap="square" rtlCol="0">
            <a:spAutoFit/>
          </a:bodyPr>
          <a:lstStyle/>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adiposity</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total and low-density    </a:t>
            </a:r>
          </a:p>
          <a:p>
            <a:r>
              <a:rPr lang="en-US" sz="1400" dirty="0">
                <a:latin typeface="Arial" panose="020B0604020202020204" pitchFamily="34" charset="0"/>
                <a:ea typeface="Roboto Light" panose="020B0604020202020204" charset="0"/>
                <a:cs typeface="Arial" panose="020B0604020202020204" pitchFamily="34" charset="0"/>
              </a:rPr>
              <a:t>  lipoprotein (LDL) cholesterol</a:t>
            </a:r>
            <a:endParaRPr lang="en-US" sz="1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4F35BF1-4A98-4A31-9B83-3180515C1520}"/>
              </a:ext>
            </a:extLst>
          </p:cNvPr>
          <p:cNvSpPr/>
          <p:nvPr/>
        </p:nvSpPr>
        <p:spPr>
          <a:xfrm>
            <a:off x="5950708" y="1379415"/>
            <a:ext cx="3039018"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Women Who Are</a:t>
            </a:r>
          </a:p>
          <a:p>
            <a:r>
              <a:rPr lang="en-US" sz="1400" b="1" dirty="0">
                <a:latin typeface="Arial" panose="020B0604020202020204" pitchFamily="34" charset="0"/>
                <a:cs typeface="Arial" panose="020B0604020202020204" pitchFamily="34" charset="0"/>
              </a:rPr>
              <a:t>Pregnant or Lactating</a:t>
            </a:r>
            <a:endParaRPr 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13F003D-C516-4A70-BABD-8FC77649DB83}"/>
              </a:ext>
            </a:extLst>
          </p:cNvPr>
          <p:cNvSpPr txBox="1"/>
          <p:nvPr/>
        </p:nvSpPr>
        <p:spPr>
          <a:xfrm>
            <a:off x="6062516" y="1802756"/>
            <a:ext cx="3769161" cy="954107"/>
          </a:xfrm>
          <a:prstGeom prst="rect">
            <a:avLst/>
          </a:prstGeom>
          <a:noFill/>
        </p:spPr>
        <p:txBody>
          <a:bodyPr wrap="square" rtlCol="0">
            <a:spAutoFit/>
          </a:bodyPr>
          <a:lstStyle/>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Favorable cognitive development in the</a:t>
            </a:r>
          </a:p>
          <a:p>
            <a:r>
              <a:rPr lang="en-US" sz="1400" dirty="0">
                <a:latin typeface="Arial" panose="020B0604020202020204" pitchFamily="34" charset="0"/>
                <a:ea typeface="Roboto Light" panose="020B0604020202020204" charset="0"/>
                <a:cs typeface="Arial" panose="020B0604020202020204" pitchFamily="34" charset="0"/>
              </a:rPr>
              <a:t>  child</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Favorable folate status in women during   </a:t>
            </a:r>
          </a:p>
          <a:p>
            <a:r>
              <a:rPr lang="en-US" sz="1400" dirty="0">
                <a:latin typeface="Arial" panose="020B0604020202020204" pitchFamily="34" charset="0"/>
                <a:ea typeface="Roboto Light" panose="020B0604020202020204" charset="0"/>
                <a:cs typeface="Arial" panose="020B0604020202020204" pitchFamily="34" charset="0"/>
              </a:rPr>
              <a:t>  pregnancy and lactation</a:t>
            </a:r>
            <a:endParaRPr lang="en-US" sz="1400"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DF745605-A8DD-41F9-95E6-FC989099E9AA}"/>
              </a:ext>
            </a:extLst>
          </p:cNvPr>
          <p:cNvSpPr/>
          <p:nvPr/>
        </p:nvSpPr>
        <p:spPr>
          <a:xfrm>
            <a:off x="8989726" y="2922305"/>
            <a:ext cx="3039018" cy="523220"/>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Adults, Including </a:t>
            </a:r>
          </a:p>
          <a:p>
            <a:r>
              <a:rPr lang="en-US" sz="1400" b="1" dirty="0">
                <a:latin typeface="Arial" panose="020B0604020202020204" pitchFamily="34" charset="0"/>
                <a:cs typeface="Arial" panose="020B0604020202020204" pitchFamily="34" charset="0"/>
              </a:rPr>
              <a:t>Older Adults</a:t>
            </a:r>
            <a:endParaRPr lang="en-US" sz="14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1A520E2-1CD0-4712-8040-4E1B12380E4E}"/>
              </a:ext>
            </a:extLst>
          </p:cNvPr>
          <p:cNvSpPr/>
          <p:nvPr/>
        </p:nvSpPr>
        <p:spPr>
          <a:xfrm>
            <a:off x="9112559" y="3350067"/>
            <a:ext cx="3007835" cy="3323987"/>
          </a:xfrm>
          <a:prstGeom prst="rect">
            <a:avLst/>
          </a:prstGeom>
        </p:spPr>
        <p:txBody>
          <a:bodyPr wrap="square">
            <a:spAutoFit/>
          </a:bodyPr>
          <a:lstStyle/>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all-cause mortality</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cardiovascular </a:t>
            </a:r>
          </a:p>
          <a:p>
            <a:r>
              <a:rPr lang="en-US" sz="1400" dirty="0">
                <a:latin typeface="Arial" panose="020B0604020202020204" pitchFamily="34" charset="0"/>
                <a:ea typeface="Roboto Light" panose="020B0604020202020204" charset="0"/>
                <a:cs typeface="Arial" panose="020B0604020202020204" pitchFamily="34" charset="0"/>
              </a:rPr>
              <a:t>  disease</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cardiovascular</a:t>
            </a:r>
          </a:p>
          <a:p>
            <a:r>
              <a:rPr lang="en-US" sz="1400" dirty="0">
                <a:latin typeface="Arial" panose="020B0604020202020204" pitchFamily="34" charset="0"/>
                <a:ea typeface="Roboto Light" panose="020B0604020202020204" charset="0"/>
                <a:cs typeface="Arial" panose="020B0604020202020204" pitchFamily="34" charset="0"/>
              </a:rPr>
              <a:t>  disease mortality</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total and LDL cholesterol</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blood pressure</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obesity</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body mass index, waist </a:t>
            </a:r>
          </a:p>
          <a:p>
            <a:r>
              <a:rPr lang="en-US" sz="1400" dirty="0">
                <a:latin typeface="Arial" panose="020B0604020202020204" pitchFamily="34" charset="0"/>
                <a:ea typeface="Roboto Light" panose="020B0604020202020204" charset="0"/>
                <a:cs typeface="Arial" panose="020B0604020202020204" pitchFamily="34" charset="0"/>
              </a:rPr>
              <a:t>  circumference, and body fat</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type 2 diabetes</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Lower risk of cancers of the </a:t>
            </a:r>
          </a:p>
          <a:p>
            <a:r>
              <a:rPr lang="en-US" sz="1400" dirty="0">
                <a:latin typeface="Arial" panose="020B0604020202020204" pitchFamily="34" charset="0"/>
                <a:ea typeface="Roboto Light" panose="020B0604020202020204" charset="0"/>
                <a:cs typeface="Arial" panose="020B0604020202020204" pitchFamily="34" charset="0"/>
              </a:rPr>
              <a:t>  breast, colon, and rectum</a:t>
            </a:r>
          </a:p>
          <a:p>
            <a:r>
              <a:rPr lang="en-US" sz="1400" b="1" dirty="0">
                <a:latin typeface="Arial" panose="020B0604020202020204" pitchFamily="34" charset="0"/>
                <a:ea typeface="Roboto Light" panose="020B0604020202020204" charset="0"/>
                <a:cs typeface="Arial" panose="020B0604020202020204" pitchFamily="34" charset="0"/>
              </a:rPr>
              <a:t>• </a:t>
            </a:r>
            <a:r>
              <a:rPr lang="en-US" sz="1400" dirty="0">
                <a:latin typeface="Arial" panose="020B0604020202020204" pitchFamily="34" charset="0"/>
                <a:ea typeface="Roboto Light" panose="020B0604020202020204" charset="0"/>
                <a:cs typeface="Arial" panose="020B0604020202020204" pitchFamily="34" charset="0"/>
              </a:rPr>
              <a:t>Favorable bone health, including </a:t>
            </a:r>
          </a:p>
          <a:p>
            <a:r>
              <a:rPr lang="en-US" sz="1400" dirty="0">
                <a:latin typeface="Arial" panose="020B0604020202020204" pitchFamily="34" charset="0"/>
                <a:ea typeface="Roboto Light" panose="020B0604020202020204" charset="0"/>
                <a:cs typeface="Arial" panose="020B0604020202020204" pitchFamily="34" charset="0"/>
              </a:rPr>
              <a:t>  lower risk of hip fracture </a:t>
            </a:r>
          </a:p>
        </p:txBody>
      </p:sp>
      <p:sp>
        <p:nvSpPr>
          <p:cNvPr id="3" name="TextBox 2">
            <a:extLst>
              <a:ext uri="{FF2B5EF4-FFF2-40B4-BE49-F238E27FC236}">
                <a16:creationId xmlns:a16="http://schemas.microsoft.com/office/drawing/2014/main" id="{284DFAF7-0C09-4506-A406-43FCCCCCD178}"/>
              </a:ext>
            </a:extLst>
          </p:cNvPr>
          <p:cNvSpPr txBox="1"/>
          <p:nvPr/>
        </p:nvSpPr>
        <p:spPr>
          <a:xfrm>
            <a:off x="3266965" y="6473999"/>
            <a:ext cx="5845594" cy="400110"/>
          </a:xfrm>
          <a:prstGeom prst="rect">
            <a:avLst/>
          </a:prstGeom>
          <a:noFill/>
        </p:spPr>
        <p:txBody>
          <a:bodyPr wrap="square" rtlCol="0">
            <a:spAutoFit/>
          </a:bodyPr>
          <a:lstStyle/>
          <a:p>
            <a:r>
              <a:rPr lang="en-US" sz="1000" dirty="0"/>
              <a:t>*See the </a:t>
            </a:r>
            <a:r>
              <a:rPr lang="en-US" sz="1000" i="1" dirty="0">
                <a:hlinkClick r:id="rId4"/>
              </a:rPr>
              <a:t>Scientific Report of the 2020 Dietary Guidelines Advisory Committee </a:t>
            </a:r>
            <a:r>
              <a:rPr lang="en-US" sz="1000" dirty="0"/>
              <a:t>for more information about the relationships between diet and health examined by the 2020 Dietary Guidelines Advisory Committee.  </a:t>
            </a:r>
            <a:r>
              <a:rPr lang="en-US" sz="1000" i="1" dirty="0"/>
              <a:t> </a:t>
            </a:r>
          </a:p>
        </p:txBody>
      </p:sp>
    </p:spTree>
    <p:extLst>
      <p:ext uri="{BB962C8B-B14F-4D97-AF65-F5344CB8AC3E}">
        <p14:creationId xmlns:p14="http://schemas.microsoft.com/office/powerpoint/2010/main" val="2212512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155448"/>
            <a:ext cx="9806839" cy="1325563"/>
          </a:xfrm>
        </p:spPr>
        <p:txBody>
          <a:bodyPr>
            <a:normAutofit/>
          </a:bodyPr>
          <a:lstStyle/>
          <a:p>
            <a:r>
              <a:rPr lang="en-US" dirty="0">
                <a:latin typeface="Arial" panose="020B0604020202020204" pitchFamily="34" charset="0"/>
                <a:cs typeface="Arial" panose="020B0604020202020204" pitchFamily="34" charset="0"/>
              </a:rPr>
              <a:t>A Healthy Dietary Pattern Supports Appropriate Calorie Levels</a:t>
            </a:r>
          </a:p>
        </p:txBody>
      </p:sp>
      <p:sp>
        <p:nvSpPr>
          <p:cNvPr id="3" name="Content Placeholder 2"/>
          <p:cNvSpPr>
            <a:spLocks noGrp="1"/>
          </p:cNvSpPr>
          <p:nvPr>
            <p:ph idx="1"/>
          </p:nvPr>
        </p:nvSpPr>
        <p:spPr/>
        <p:txBody>
          <a:bodyPr>
            <a:normAutofit/>
          </a:bodyPr>
          <a:lstStyle/>
          <a:p>
            <a:r>
              <a:rPr lang="en-US" sz="2600" dirty="0">
                <a:solidFill>
                  <a:schemeClr val="tx1"/>
                </a:solidFill>
                <a:latin typeface="Arial" panose="020B0604020202020204" pitchFamily="34" charset="0"/>
                <a:cs typeface="Arial" panose="020B0604020202020204" pitchFamily="34" charset="0"/>
              </a:rPr>
              <a:t>The total number of calories a person needs each day varies depending on a number of factors.</a:t>
            </a:r>
          </a:p>
          <a:p>
            <a:r>
              <a:rPr lang="en-US" sz="2600" dirty="0">
                <a:solidFill>
                  <a:schemeClr val="tx1"/>
                </a:solidFill>
                <a:latin typeface="Arial" panose="020B0604020202020204" pitchFamily="34" charset="0"/>
                <a:cs typeface="Arial" panose="020B0604020202020204" pitchFamily="34" charset="0"/>
              </a:rPr>
              <a:t>Calorie needs generally decrease for adults as they age.</a:t>
            </a:r>
          </a:p>
          <a:p>
            <a:r>
              <a:rPr lang="en-US" sz="2600" dirty="0">
                <a:solidFill>
                  <a:schemeClr val="tx1"/>
                </a:solidFill>
                <a:latin typeface="Arial" panose="020B0604020202020204" pitchFamily="34" charset="0"/>
                <a:cs typeface="Arial" panose="020B0604020202020204" pitchFamily="34" charset="0"/>
              </a:rPr>
              <a:t>A need to lose, gain, or maintain weight affects how many calories should be consumed.</a:t>
            </a:r>
          </a:p>
          <a:p>
            <a:r>
              <a:rPr lang="en-US" sz="2600" dirty="0">
                <a:solidFill>
                  <a:schemeClr val="tx1"/>
                </a:solidFill>
                <a:latin typeface="Arial" panose="020B0604020202020204" pitchFamily="34" charset="0"/>
                <a:cs typeface="Arial" panose="020B0604020202020204" pitchFamily="34" charset="0"/>
              </a:rPr>
              <a:t>The best way to evaluate calorie intake, in comparison to calorie needs, is by measuring body weight status.</a:t>
            </a:r>
          </a:p>
          <a:p>
            <a:endParaRPr lang="en-US"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694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FC74-4951-9D43-98E0-BCE936D5449C}"/>
              </a:ext>
            </a:extLst>
          </p:cNvPr>
          <p:cNvSpPr>
            <a:spLocks noGrp="1"/>
          </p:cNvSpPr>
          <p:nvPr>
            <p:ph type="title"/>
          </p:nvPr>
        </p:nvSpPr>
        <p:spPr>
          <a:xfrm>
            <a:off x="917747" y="160771"/>
            <a:ext cx="9793796" cy="1325563"/>
          </a:xfrm>
        </p:spPr>
        <p:txBody>
          <a:bodyPr>
            <a:noAutofit/>
          </a:bodyPr>
          <a:lstStyle/>
          <a:p>
            <a:r>
              <a:rPr lang="en-US" sz="3000" dirty="0">
                <a:latin typeface="Arial" panose="020B0604020202020204" pitchFamily="34" charset="0"/>
                <a:cs typeface="Arial" panose="020B0604020202020204" pitchFamily="34" charset="0"/>
              </a:rPr>
              <a:t>Customize and enjoy nutrient-dense food and beverage choices to reflect personal preferences, cultural traditions, and budgetary considerations</a:t>
            </a:r>
          </a:p>
        </p:txBody>
      </p:sp>
      <p:sp>
        <p:nvSpPr>
          <p:cNvPr id="3" name="Content Placeholder 2">
            <a:extLst>
              <a:ext uri="{FF2B5EF4-FFF2-40B4-BE49-F238E27FC236}">
                <a16:creationId xmlns:a16="http://schemas.microsoft.com/office/drawing/2014/main" id="{9D0D1B40-FD09-9C4B-9781-59C094266341}"/>
              </a:ext>
            </a:extLst>
          </p:cNvPr>
          <p:cNvSpPr>
            <a:spLocks noGrp="1"/>
          </p:cNvSpPr>
          <p:nvPr>
            <p:ph idx="1"/>
          </p:nvPr>
        </p:nvSpPr>
        <p:spPr>
          <a:xfrm>
            <a:off x="917747" y="1899792"/>
            <a:ext cx="10464628" cy="3059350"/>
          </a:xfrm>
        </p:spPr>
        <p:txBody>
          <a:bodyPr>
            <a:noAutofit/>
          </a:bodyPr>
          <a:lstStyle/>
          <a:p>
            <a:pPr>
              <a:lnSpc>
                <a:spcPct val="120000"/>
              </a:lnSpc>
            </a:pPr>
            <a:r>
              <a:rPr lang="en-US" sz="2400" dirty="0">
                <a:solidFill>
                  <a:schemeClr val="tx1"/>
                </a:solidFill>
                <a:latin typeface="Arial" panose="020B0604020202020204" pitchFamily="34" charset="0"/>
                <a:cs typeface="Arial" panose="020B0604020202020204" pitchFamily="34" charset="0"/>
              </a:rPr>
              <a:t>A healthy dietary pattern can benefit all individuals regardless of age, race, or ethnicity, or current health status. The </a:t>
            </a:r>
            <a:r>
              <a:rPr lang="en-US" sz="2400" i="1" dirty="0">
                <a:solidFill>
                  <a:schemeClr val="tx1"/>
                </a:solidFill>
                <a:latin typeface="Arial" panose="020B0604020202020204" pitchFamily="34" charset="0"/>
                <a:cs typeface="Arial" panose="020B0604020202020204" pitchFamily="34" charset="0"/>
              </a:rPr>
              <a:t>Dietary Guideline</a:t>
            </a:r>
            <a:r>
              <a:rPr lang="en-US" sz="2400" dirty="0">
                <a:solidFill>
                  <a:schemeClr val="tx1"/>
                </a:solidFill>
                <a:latin typeface="Arial" panose="020B0604020202020204" pitchFamily="34" charset="0"/>
                <a:cs typeface="Arial" panose="020B0604020202020204" pitchFamily="34" charset="0"/>
              </a:rPr>
              <a:t>s provides a framework intended to be customized to individual needs and preferences, as well as the foodways of the diverse cultures in the United States. </a:t>
            </a:r>
          </a:p>
        </p:txBody>
      </p:sp>
      <p:pic>
        <p:nvPicPr>
          <p:cNvPr id="11" name="Picture 10">
            <a:extLst>
              <a:ext uri="{FF2B5EF4-FFF2-40B4-BE49-F238E27FC236}">
                <a16:creationId xmlns:a16="http://schemas.microsoft.com/office/drawing/2014/main" id="{9FBFC8A7-646D-4C6A-986A-541BEC4E8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197170" y="4131584"/>
            <a:ext cx="2140060" cy="2038455"/>
          </a:xfrm>
          <a:prstGeom prst="flowChartConnector">
            <a:avLst/>
          </a:prstGeom>
        </p:spPr>
      </p:pic>
      <p:pic>
        <p:nvPicPr>
          <p:cNvPr id="12" name="Picture 11">
            <a:extLst>
              <a:ext uri="{FF2B5EF4-FFF2-40B4-BE49-F238E27FC236}">
                <a16:creationId xmlns:a16="http://schemas.microsoft.com/office/drawing/2014/main" id="{3B01E759-AA0F-4783-AFE9-D4198AAD2D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27580" y="4131584"/>
            <a:ext cx="2063856" cy="2051155"/>
          </a:xfrm>
          <a:prstGeom prst="flowChartConnector">
            <a:avLst/>
          </a:prstGeom>
        </p:spPr>
      </p:pic>
      <p:pic>
        <p:nvPicPr>
          <p:cNvPr id="13" name="Picture 12">
            <a:extLst>
              <a:ext uri="{FF2B5EF4-FFF2-40B4-BE49-F238E27FC236}">
                <a16:creationId xmlns:a16="http://schemas.microsoft.com/office/drawing/2014/main" id="{3887F1BC-FA85-4E05-9227-0B4BB8EB49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96000" y="4131584"/>
            <a:ext cx="2114659" cy="2051155"/>
          </a:xfrm>
          <a:prstGeom prst="flowChartConnector">
            <a:avLst/>
          </a:prstGeom>
        </p:spPr>
      </p:pic>
    </p:spTree>
    <p:extLst>
      <p:ext uri="{BB962C8B-B14F-4D97-AF65-F5344CB8AC3E}">
        <p14:creationId xmlns:p14="http://schemas.microsoft.com/office/powerpoint/2010/main" val="3135416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D837DB-5A8A-4799-9605-1361B21CB4ED}"/>
              </a:ext>
            </a:extLst>
          </p:cNvPr>
          <p:cNvSpPr>
            <a:spLocks noGrp="1"/>
          </p:cNvSpPr>
          <p:nvPr>
            <p:ph type="title"/>
          </p:nvPr>
        </p:nvSpPr>
        <p:spPr>
          <a:xfrm>
            <a:off x="904704" y="155448"/>
            <a:ext cx="5496096" cy="1325563"/>
          </a:xfrm>
        </p:spPr>
        <p:txBody>
          <a:bodyPr/>
          <a:lstStyle/>
          <a:p>
            <a:r>
              <a:rPr lang="en-US" dirty="0">
                <a:latin typeface="Arial" panose="020B0604020202020204" pitchFamily="34" charset="0"/>
                <a:cs typeface="Arial" panose="020B0604020202020204" pitchFamily="34" charset="0"/>
              </a:rPr>
              <a:t>Customizing the </a:t>
            </a:r>
            <a:r>
              <a:rPr lang="en-US" i="1" dirty="0">
                <a:latin typeface="Arial" panose="020B0604020202020204" pitchFamily="34" charset="0"/>
                <a:cs typeface="Arial" panose="020B0604020202020204" pitchFamily="34" charset="0"/>
              </a:rPr>
              <a:t>Dietary Guidelines </a:t>
            </a:r>
            <a:r>
              <a:rPr lang="en-US" dirty="0">
                <a:latin typeface="Arial" panose="020B0604020202020204" pitchFamily="34" charset="0"/>
                <a:cs typeface="Arial" panose="020B0604020202020204" pitchFamily="34" charset="0"/>
              </a:rPr>
              <a:t>Framework</a:t>
            </a:r>
          </a:p>
        </p:txBody>
      </p:sp>
      <p:sp>
        <p:nvSpPr>
          <p:cNvPr id="6" name="Content Placeholder 5">
            <a:extLst>
              <a:ext uri="{FF2B5EF4-FFF2-40B4-BE49-F238E27FC236}">
                <a16:creationId xmlns:a16="http://schemas.microsoft.com/office/drawing/2014/main" id="{0BD3C7D8-2E91-4F09-A148-0007C74AB4BE}"/>
              </a:ext>
            </a:extLst>
          </p:cNvPr>
          <p:cNvSpPr>
            <a:spLocks noGrp="1"/>
          </p:cNvSpPr>
          <p:nvPr>
            <p:ph idx="1"/>
          </p:nvPr>
        </p:nvSpPr>
        <p:spPr>
          <a:xfrm>
            <a:off x="904706" y="1637085"/>
            <a:ext cx="5809993" cy="4351338"/>
          </a:xfrm>
        </p:spPr>
        <p:txBody>
          <a:bodyPr>
            <a:normAutofit/>
          </a:bodyPr>
          <a:lstStyle/>
          <a:p>
            <a:r>
              <a:rPr lang="en-US" sz="2600" dirty="0">
                <a:solidFill>
                  <a:schemeClr val="tx1"/>
                </a:solidFill>
                <a:latin typeface="Arial" panose="020B0604020202020204" pitchFamily="34" charset="0"/>
                <a:cs typeface="Arial" panose="020B0604020202020204" pitchFamily="34" charset="0"/>
              </a:rPr>
              <a:t>There are a range of options in each food group – to be eaten in nutrient-dense forms – that fit in the </a:t>
            </a:r>
            <a:r>
              <a:rPr lang="en-US" sz="2600" i="1" dirty="0">
                <a:solidFill>
                  <a:schemeClr val="tx1"/>
                </a:solidFill>
                <a:latin typeface="Arial" panose="020B0604020202020204" pitchFamily="34" charset="0"/>
                <a:cs typeface="Arial" panose="020B0604020202020204" pitchFamily="34" charset="0"/>
              </a:rPr>
              <a:t>Dietary Guidelines </a:t>
            </a:r>
            <a:r>
              <a:rPr lang="en-US" sz="2600" dirty="0">
                <a:solidFill>
                  <a:schemeClr val="tx1"/>
                </a:solidFill>
                <a:latin typeface="Arial" panose="020B0604020202020204" pitchFamily="34" charset="0"/>
                <a:cs typeface="Arial" panose="020B0604020202020204" pitchFamily="34" charset="0"/>
              </a:rPr>
              <a:t>framework.</a:t>
            </a:r>
          </a:p>
          <a:p>
            <a:r>
              <a:rPr lang="en-US" sz="2600" dirty="0">
                <a:solidFill>
                  <a:schemeClr val="tx1"/>
                </a:solidFill>
                <a:latin typeface="Arial" panose="020B0604020202020204" pitchFamily="34" charset="0"/>
                <a:cs typeface="Arial" panose="020B0604020202020204" pitchFamily="34" charset="0"/>
              </a:rPr>
              <a:t>The </a:t>
            </a:r>
            <a:r>
              <a:rPr lang="en-US" sz="2600" i="1" dirty="0">
                <a:solidFill>
                  <a:schemeClr val="tx1"/>
                </a:solidFill>
                <a:latin typeface="Arial" panose="020B0604020202020204" pitchFamily="34" charset="0"/>
                <a:cs typeface="Arial" panose="020B0604020202020204" pitchFamily="34" charset="0"/>
              </a:rPr>
              <a:t>Dietary Guidelines </a:t>
            </a:r>
            <a:r>
              <a:rPr lang="en-US" sz="2600" dirty="0">
                <a:solidFill>
                  <a:schemeClr val="tx1"/>
                </a:solidFill>
                <a:latin typeface="Arial" panose="020B0604020202020204" pitchFamily="34" charset="0"/>
                <a:cs typeface="Arial" panose="020B0604020202020204" pitchFamily="34" charset="0"/>
              </a:rPr>
              <a:t>framework ensures that its</a:t>
            </a:r>
            <a:r>
              <a:rPr lang="en-US" sz="2600" i="1" dirty="0">
                <a:solidFill>
                  <a:schemeClr val="tx1"/>
                </a:solidFill>
                <a:latin typeface="Arial" panose="020B0604020202020204" pitchFamily="34" charset="0"/>
                <a:cs typeface="Arial" panose="020B0604020202020204" pitchFamily="34" charset="0"/>
              </a:rPr>
              <a:t> </a:t>
            </a:r>
            <a:r>
              <a:rPr lang="en-US" sz="2600" dirty="0">
                <a:solidFill>
                  <a:schemeClr val="tx1"/>
                </a:solidFill>
                <a:latin typeface="Arial" panose="020B0604020202020204" pitchFamily="34" charset="0"/>
                <a:cs typeface="Arial" panose="020B0604020202020204" pitchFamily="34" charset="0"/>
              </a:rPr>
              <a:t>recommendations can “meet people where they are”. </a:t>
            </a:r>
          </a:p>
          <a:p>
            <a:pPr marL="0" indent="0">
              <a:buNone/>
            </a:pPr>
            <a:endParaRPr lang="en-US" sz="2600" dirty="0">
              <a:solidFill>
                <a:schemeClr val="tx1"/>
              </a:solidFill>
              <a:latin typeface="Arial" panose="020B0604020202020204" pitchFamily="34" charset="0"/>
              <a:cs typeface="Arial" panose="020B0604020202020204" pitchFamily="34" charset="0"/>
            </a:endParaRPr>
          </a:p>
        </p:txBody>
      </p:sp>
      <p:pic>
        <p:nvPicPr>
          <p:cNvPr id="8" name="Picture 7" descr="This image show Figure 1-5, “Customizing the Dietary Guidelines Framework” which  is a resource that is useful for helping individuals understand how their taste preferences, budget, and cultural considerations can be accommodated to meet food group recommendations. &#10;">
            <a:extLst>
              <a:ext uri="{FF2B5EF4-FFF2-40B4-BE49-F238E27FC236}">
                <a16:creationId xmlns:a16="http://schemas.microsoft.com/office/drawing/2014/main" id="{472B0F45-5099-447D-B74B-CDEB3431A5E1}"/>
              </a:ext>
            </a:extLst>
          </p:cNvPr>
          <p:cNvPicPr>
            <a:picLocks noChangeAspect="1"/>
          </p:cNvPicPr>
          <p:nvPr/>
        </p:nvPicPr>
        <p:blipFill>
          <a:blip r:embed="rId3"/>
          <a:stretch>
            <a:fillRect/>
          </a:stretch>
        </p:blipFill>
        <p:spPr>
          <a:xfrm>
            <a:off x="7055893" y="-529"/>
            <a:ext cx="5136107" cy="66559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71765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FC74-4951-9D43-98E0-BCE936D5449C}"/>
              </a:ext>
            </a:extLst>
          </p:cNvPr>
          <p:cNvSpPr>
            <a:spLocks noGrp="1"/>
          </p:cNvSpPr>
          <p:nvPr>
            <p:ph type="title"/>
          </p:nvPr>
        </p:nvSpPr>
        <p:spPr>
          <a:xfrm>
            <a:off x="904704" y="155448"/>
            <a:ext cx="10515600" cy="1325563"/>
          </a:xfrm>
        </p:spPr>
        <p:txBody>
          <a:bodyPr>
            <a:noAutofit/>
          </a:bodyPr>
          <a:lstStyle/>
          <a:p>
            <a:r>
              <a:rPr lang="en-US" sz="3000" dirty="0">
                <a:latin typeface="Arial" panose="020B0604020202020204" pitchFamily="34" charset="0"/>
                <a:cs typeface="Arial" panose="020B0604020202020204" pitchFamily="34" charset="0"/>
              </a:rPr>
              <a:t>Focus on meeting food group needs with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nutrient-dense foods and beverages,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and stay within calorie limits </a:t>
            </a:r>
          </a:p>
        </p:txBody>
      </p:sp>
      <p:sp>
        <p:nvSpPr>
          <p:cNvPr id="4" name="Content Placeholder 2">
            <a:extLst>
              <a:ext uri="{FF2B5EF4-FFF2-40B4-BE49-F238E27FC236}">
                <a16:creationId xmlns:a16="http://schemas.microsoft.com/office/drawing/2014/main" id="{22CEE90F-C7EE-AE40-9B27-A520E540A16D}"/>
              </a:ext>
            </a:extLst>
          </p:cNvPr>
          <p:cNvSpPr txBox="1">
            <a:spLocks/>
          </p:cNvSpPr>
          <p:nvPr/>
        </p:nvSpPr>
        <p:spPr>
          <a:xfrm>
            <a:off x="972589" y="1559757"/>
            <a:ext cx="4729942" cy="43513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dirty="0">
                <a:solidFill>
                  <a:schemeClr val="tx1"/>
                </a:solidFill>
                <a:latin typeface="Arial" panose="020B0604020202020204" pitchFamily="34" charset="0"/>
                <a:cs typeface="Arial" panose="020B0604020202020204" pitchFamily="34" charset="0"/>
              </a:rPr>
              <a:t>An underlying premise of the </a:t>
            </a:r>
            <a:r>
              <a:rPr lang="en-US" i="1" dirty="0">
                <a:solidFill>
                  <a:schemeClr val="tx1"/>
                </a:solidFill>
                <a:latin typeface="Arial" panose="020B0604020202020204" pitchFamily="34" charset="0"/>
                <a:cs typeface="Arial" panose="020B0604020202020204" pitchFamily="34" charset="0"/>
              </a:rPr>
              <a:t>Dietary Guidelines</a:t>
            </a:r>
            <a:r>
              <a:rPr lang="en-US" dirty="0">
                <a:solidFill>
                  <a:schemeClr val="tx1"/>
                </a:solidFill>
                <a:latin typeface="Arial" panose="020B0604020202020204" pitchFamily="34" charset="0"/>
                <a:cs typeface="Arial" panose="020B0604020202020204" pitchFamily="34" charset="0"/>
              </a:rPr>
              <a:t> is that nutritional needs should be met primarily from foods and beverages—specifically, nutrient-dense foods and beverages. Nutrient-dense foods provide vitamins, minerals, and other health-promoting components and have no or little added sugars, saturated fat, and sodium.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 healthy dietary pattern consists of nutrient-dense forms of foods and beverages across all food groups, in recommended amounts, and within calorie limits.</a:t>
            </a:r>
          </a:p>
        </p:txBody>
      </p:sp>
      <p:sp>
        <p:nvSpPr>
          <p:cNvPr id="3" name="Content Placeholder 2">
            <a:extLst>
              <a:ext uri="{FF2B5EF4-FFF2-40B4-BE49-F238E27FC236}">
                <a16:creationId xmlns:a16="http://schemas.microsoft.com/office/drawing/2014/main" id="{9D0D1B40-FD09-9C4B-9781-59C094266341}"/>
              </a:ext>
            </a:extLst>
          </p:cNvPr>
          <p:cNvSpPr>
            <a:spLocks noGrp="1"/>
          </p:cNvSpPr>
          <p:nvPr>
            <p:ph idx="1"/>
          </p:nvPr>
        </p:nvSpPr>
        <p:spPr>
          <a:xfrm>
            <a:off x="5848835" y="1583118"/>
            <a:ext cx="5902036" cy="5197863"/>
          </a:xfrm>
        </p:spPr>
        <p:txBody>
          <a:bodyPr>
            <a:normAutofit fontScale="62500" lnSpcReduction="20000"/>
          </a:bodyPr>
          <a:lstStyle/>
          <a:p>
            <a:pPr marL="0" indent="0">
              <a:lnSpc>
                <a:spcPct val="120000"/>
              </a:lnSpc>
              <a:buNone/>
            </a:pPr>
            <a:r>
              <a:rPr lang="en-US" dirty="0">
                <a:solidFill>
                  <a:schemeClr val="tx1"/>
                </a:solidFill>
                <a:latin typeface="Arial" panose="020B0604020202020204" pitchFamily="34" charset="0"/>
                <a:cs typeface="Arial" panose="020B0604020202020204" pitchFamily="34" charset="0"/>
              </a:rPr>
              <a:t>The core elements that make up a healthy dietary pattern include: </a:t>
            </a:r>
          </a:p>
          <a:p>
            <a:pPr>
              <a:lnSpc>
                <a:spcPct val="120000"/>
              </a:lnSpc>
            </a:pPr>
            <a:r>
              <a:rPr lang="en-US" dirty="0">
                <a:solidFill>
                  <a:schemeClr val="tx1"/>
                </a:solidFill>
                <a:latin typeface="Arial" panose="020B0604020202020204" pitchFamily="34" charset="0"/>
                <a:cs typeface="Arial" panose="020B0604020202020204" pitchFamily="34" charset="0"/>
              </a:rPr>
              <a:t>Vegetables of all types—dark green; red and orange; beans, peas, and lentils; starchy; and other vegetables</a:t>
            </a:r>
          </a:p>
          <a:p>
            <a:pPr>
              <a:lnSpc>
                <a:spcPct val="120000"/>
              </a:lnSpc>
            </a:pPr>
            <a:r>
              <a:rPr lang="en-US" dirty="0">
                <a:solidFill>
                  <a:schemeClr val="tx1"/>
                </a:solidFill>
                <a:latin typeface="Arial" panose="020B0604020202020204" pitchFamily="34" charset="0"/>
                <a:cs typeface="Arial" panose="020B0604020202020204" pitchFamily="34" charset="0"/>
              </a:rPr>
              <a:t>Fruits, especially whole fruit</a:t>
            </a:r>
          </a:p>
          <a:p>
            <a:pPr>
              <a:lnSpc>
                <a:spcPct val="120000"/>
              </a:lnSpc>
            </a:pPr>
            <a:r>
              <a:rPr lang="en-US" dirty="0">
                <a:solidFill>
                  <a:schemeClr val="tx1"/>
                </a:solidFill>
                <a:latin typeface="Arial" panose="020B0604020202020204" pitchFamily="34" charset="0"/>
                <a:cs typeface="Arial" panose="020B0604020202020204" pitchFamily="34" charset="0"/>
              </a:rPr>
              <a:t>Grains, at least half of which are whole grain </a:t>
            </a:r>
          </a:p>
          <a:p>
            <a:pPr>
              <a:lnSpc>
                <a:spcPct val="120000"/>
              </a:lnSpc>
            </a:pPr>
            <a:r>
              <a:rPr lang="en-US" dirty="0">
                <a:solidFill>
                  <a:schemeClr val="tx1"/>
                </a:solidFill>
                <a:latin typeface="Arial" panose="020B0604020202020204" pitchFamily="34" charset="0"/>
                <a:cs typeface="Arial" panose="020B0604020202020204" pitchFamily="34" charset="0"/>
              </a:rPr>
              <a:t>Dairy, including fat-free or low-fat milk, yogurt, and cheese, and/or lactose-free versions and fortified soy beverages and yogurt as alternatives</a:t>
            </a:r>
          </a:p>
          <a:p>
            <a:pPr>
              <a:lnSpc>
                <a:spcPct val="120000"/>
              </a:lnSpc>
            </a:pPr>
            <a:r>
              <a:rPr lang="en-US" dirty="0">
                <a:solidFill>
                  <a:schemeClr val="tx1"/>
                </a:solidFill>
                <a:latin typeface="Arial" panose="020B0604020202020204" pitchFamily="34" charset="0"/>
                <a:cs typeface="Arial" panose="020B0604020202020204" pitchFamily="34" charset="0"/>
              </a:rPr>
              <a:t>Protein foods, including lean meats, poultry, and eggs; seafood; beans, peas, and lentils; and nuts, seeds, and soy products</a:t>
            </a:r>
          </a:p>
          <a:p>
            <a:pPr>
              <a:lnSpc>
                <a:spcPct val="120000"/>
              </a:lnSpc>
            </a:pPr>
            <a:r>
              <a:rPr lang="en-US" dirty="0">
                <a:solidFill>
                  <a:schemeClr val="tx1"/>
                </a:solidFill>
                <a:latin typeface="Arial" panose="020B0604020202020204" pitchFamily="34" charset="0"/>
                <a:cs typeface="Arial" panose="020B0604020202020204" pitchFamily="34" charset="0"/>
              </a:rPr>
              <a:t>Oils, including vegetable oils and oils in food, such as seafood and nuts</a:t>
            </a:r>
          </a:p>
        </p:txBody>
      </p:sp>
    </p:spTree>
    <p:extLst>
      <p:ext uri="{BB962C8B-B14F-4D97-AF65-F5344CB8AC3E}">
        <p14:creationId xmlns:p14="http://schemas.microsoft.com/office/powerpoint/2010/main" val="393585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3" y="155448"/>
            <a:ext cx="10947328" cy="1325563"/>
          </a:xfrm>
        </p:spPr>
        <p:txBody>
          <a:bodyPr>
            <a:normAutofit/>
          </a:bodyPr>
          <a:lstStyle/>
          <a:p>
            <a:r>
              <a:rPr lang="en-US" sz="3200" dirty="0">
                <a:latin typeface="Arial" panose="020B0604020202020204" pitchFamily="34" charset="0"/>
                <a:cs typeface="Arial" panose="020B0604020202020204" pitchFamily="34" charset="0"/>
              </a:rPr>
              <a:t>Dietary Intakes Compared to Recommendations</a:t>
            </a:r>
          </a:p>
        </p:txBody>
      </p:sp>
      <p:pic>
        <p:nvPicPr>
          <p:cNvPr id="13" name="Picture 12" descr="The Bar Chart shows on average 80 percent or more of the population ages 1 year and older have intakes below recommendations for vegetables, fruit, and dairy. For grains, most of the population meets or exceeds refined grain recommendations while falling below recommendations for whole grains. More than 50 percent of the population meets or exceeds recommendations for total protein foods, but many do not meet recommendations for the subgroups of seafood and nuts, seeds, and soy.">
            <a:extLst>
              <a:ext uri="{FF2B5EF4-FFF2-40B4-BE49-F238E27FC236}">
                <a16:creationId xmlns:a16="http://schemas.microsoft.com/office/drawing/2014/main" id="{07C7C7A0-AED2-47DF-9685-82B5F41E1CA8}"/>
              </a:ext>
            </a:extLst>
          </p:cNvPr>
          <p:cNvPicPr>
            <a:picLocks noChangeAspect="1"/>
          </p:cNvPicPr>
          <p:nvPr/>
        </p:nvPicPr>
        <p:blipFill>
          <a:blip r:embed="rId3"/>
          <a:stretch>
            <a:fillRect/>
          </a:stretch>
        </p:blipFill>
        <p:spPr>
          <a:xfrm>
            <a:off x="2284880" y="1155763"/>
            <a:ext cx="7873851" cy="5054119"/>
          </a:xfrm>
          <a:prstGeom prst="rect">
            <a:avLst/>
          </a:prstGeom>
        </p:spPr>
      </p:pic>
      <p:sp>
        <p:nvSpPr>
          <p:cNvPr id="5" name="Content Placeholder 2">
            <a:extLst>
              <a:ext uri="{FF2B5EF4-FFF2-40B4-BE49-F238E27FC236}">
                <a16:creationId xmlns:a16="http://schemas.microsoft.com/office/drawing/2014/main" id="{6AA7FE13-38CF-482D-9E58-1EBF037B9779}"/>
              </a:ext>
            </a:extLst>
          </p:cNvPr>
          <p:cNvSpPr txBox="1">
            <a:spLocks/>
          </p:cNvSpPr>
          <p:nvPr/>
        </p:nvSpPr>
        <p:spPr>
          <a:xfrm>
            <a:off x="2985949" y="6209883"/>
            <a:ext cx="6987795" cy="66339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NOTE: </a:t>
            </a:r>
            <a:r>
              <a:rPr lang="en-US" sz="900" dirty="0"/>
              <a:t>Recommended daily intake of whole grains is to be at least half of total grain consumption, and the limit for refined grains is to be no more than half of total grain consumption.</a:t>
            </a:r>
          </a:p>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dirty="0"/>
              <a:t>Analysis of What We Eat in America, NHANES 2013-2016, ages 1 and older, 2 days dietary intake data, weighted. Recommended Intake Ranges: Healthy U.S.-Style Dietary Patterns </a:t>
            </a:r>
          </a:p>
        </p:txBody>
      </p:sp>
      <p:sp>
        <p:nvSpPr>
          <p:cNvPr id="3" name="TextBox 2">
            <a:extLst>
              <a:ext uri="{FF2B5EF4-FFF2-40B4-BE49-F238E27FC236}">
                <a16:creationId xmlns:a16="http://schemas.microsoft.com/office/drawing/2014/main" id="{C035A6CD-807A-42DD-905A-1462C95B882E}"/>
              </a:ext>
              <a:ext uri="{C183D7F6-B498-43B3-948B-1728B52AA6E4}">
                <adec:decorative xmlns:adec="http://schemas.microsoft.com/office/drawing/2017/decorative" val="1"/>
              </a:ext>
            </a:extLst>
          </p:cNvPr>
          <p:cNvSpPr txBox="1"/>
          <p:nvPr/>
        </p:nvSpPr>
        <p:spPr>
          <a:xfrm>
            <a:off x="2890256" y="6170008"/>
            <a:ext cx="191386" cy="307777"/>
          </a:xfrm>
          <a:prstGeom prst="rect">
            <a:avLst/>
          </a:prstGeom>
          <a:noFill/>
        </p:spPr>
        <p:txBody>
          <a:bodyPr wrap="square" rtlCol="0">
            <a:spAutoFit/>
          </a:bodyPr>
          <a:lstStyle/>
          <a:p>
            <a:r>
              <a:rPr lang="en-US" sz="1400" dirty="0">
                <a:solidFill>
                  <a:srgbClr val="F98057"/>
                </a:solidFill>
              </a:rPr>
              <a:t>*</a:t>
            </a:r>
          </a:p>
        </p:txBody>
      </p:sp>
    </p:spTree>
    <p:extLst>
      <p:ext uri="{BB962C8B-B14F-4D97-AF65-F5344CB8AC3E}">
        <p14:creationId xmlns:p14="http://schemas.microsoft.com/office/powerpoint/2010/main" val="740875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Presentation Objectives</a:t>
            </a:r>
          </a:p>
        </p:txBody>
      </p:sp>
      <p:sp>
        <p:nvSpPr>
          <p:cNvPr id="4" name="Content Placeholder 3"/>
          <p:cNvSpPr>
            <a:spLocks noGrp="1"/>
          </p:cNvSpPr>
          <p:nvPr>
            <p:ph sz="half" idx="1"/>
          </p:nvPr>
        </p:nvSpPr>
        <p:spPr>
          <a:xfrm>
            <a:off x="904703" y="1636776"/>
            <a:ext cx="5513029" cy="4351338"/>
          </a:xfrm>
        </p:spPr>
        <p:txBody>
          <a:bodyPr/>
          <a:lstStyle/>
          <a:p>
            <a:r>
              <a:rPr lang="en-US" sz="2600" dirty="0">
                <a:solidFill>
                  <a:schemeClr val="tx1"/>
                </a:solidFill>
                <a:latin typeface="Arial" panose="020B0604020202020204" pitchFamily="34" charset="0"/>
                <a:cs typeface="Arial" panose="020B0604020202020204" pitchFamily="34" charset="0"/>
              </a:rPr>
              <a:t>Provide an in-depth look at </a:t>
            </a:r>
            <a:r>
              <a:rPr lang="en-US" sz="2600" i="1" dirty="0">
                <a:solidFill>
                  <a:schemeClr val="tx1"/>
                </a:solidFill>
                <a:latin typeface="Arial" panose="020B0604020202020204" pitchFamily="34" charset="0"/>
                <a:cs typeface="Arial" panose="020B0604020202020204" pitchFamily="34" charset="0"/>
              </a:rPr>
              <a:t>the Dietary Guidelines for Americans, 2020-2025.</a:t>
            </a:r>
          </a:p>
          <a:p>
            <a:r>
              <a:rPr lang="en-US" sz="2600" dirty="0">
                <a:solidFill>
                  <a:schemeClr val="tx1"/>
                </a:solidFill>
                <a:latin typeface="Arial" panose="020B0604020202020204" pitchFamily="34" charset="0"/>
                <a:cs typeface="Arial" panose="020B0604020202020204" pitchFamily="34" charset="0"/>
              </a:rPr>
              <a:t>Highlight Key Recommendations that provide further guidance on healthy eating across the lifespan.</a:t>
            </a:r>
          </a:p>
          <a:p>
            <a:endParaRPr lang="en-US" dirty="0">
              <a:solidFill>
                <a:schemeClr val="tx1"/>
              </a:solidFill>
            </a:endParaRPr>
          </a:p>
          <a:p>
            <a:pPr marL="0" indent="0">
              <a:buNone/>
            </a:pPr>
            <a:endParaRPr lang="en-US" dirty="0">
              <a:solidFill>
                <a:schemeClr val="tx1"/>
              </a:solidFill>
            </a:endParaRPr>
          </a:p>
        </p:txBody>
      </p:sp>
      <p:sp>
        <p:nvSpPr>
          <p:cNvPr id="30" name="Rectangle 29">
            <a:extLst>
              <a:ext uri="{FF2B5EF4-FFF2-40B4-BE49-F238E27FC236}">
                <a16:creationId xmlns:a16="http://schemas.microsoft.com/office/drawing/2014/main" id="{D3A68D45-3D55-4034-8CC3-BC0C659F23C7}"/>
              </a:ext>
              <a:ext uri="{C183D7F6-B498-43B3-948B-1728B52AA6E4}">
                <adec:decorative xmlns:adec="http://schemas.microsoft.com/office/drawing/2017/decorative" val="1"/>
              </a:ext>
            </a:extLst>
          </p:cNvPr>
          <p:cNvSpPr/>
          <p:nvPr/>
        </p:nvSpPr>
        <p:spPr>
          <a:xfrm rot="20691979">
            <a:off x="7376421" y="2383994"/>
            <a:ext cx="2270537" cy="2029704"/>
          </a:xfrm>
          <a:prstGeom prst="rect">
            <a:avLst/>
          </a:prstGeom>
          <a:solidFill>
            <a:srgbClr val="F5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4532823-D3A1-4CA0-AC62-41B7B10A5645}"/>
              </a:ext>
            </a:extLst>
          </p:cNvPr>
          <p:cNvSpPr/>
          <p:nvPr/>
        </p:nvSpPr>
        <p:spPr>
          <a:xfrm rot="20210629">
            <a:off x="8455143" y="1900613"/>
            <a:ext cx="2505116" cy="1477585"/>
          </a:xfrm>
          <a:prstGeom prst="rect">
            <a:avLst/>
          </a:prstGeom>
          <a:solidFill>
            <a:srgbClr val="005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pic>
        <p:nvPicPr>
          <p:cNvPr id="1026" name="Picture 2" descr="Photo displaying the book cover of the Dietary Guidelines for Americans, 2020-2025">
            <a:extLst>
              <a:ext uri="{FF2B5EF4-FFF2-40B4-BE49-F238E27FC236}">
                <a16:creationId xmlns:a16="http://schemas.microsoft.com/office/drawing/2014/main" id="{D8F46474-D243-454E-B6BB-349E39F75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5081">
            <a:off x="7514597" y="1570238"/>
            <a:ext cx="3138525" cy="4061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478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Vegetables</a:t>
            </a:r>
          </a:p>
        </p:txBody>
      </p:sp>
      <p:sp>
        <p:nvSpPr>
          <p:cNvPr id="3" name="Content Placeholder 2"/>
          <p:cNvSpPr>
            <a:spLocks noGrp="1"/>
          </p:cNvSpPr>
          <p:nvPr>
            <p:ph idx="1"/>
          </p:nvPr>
        </p:nvSpPr>
        <p:spPr>
          <a:xfrm>
            <a:off x="2210765" y="1614241"/>
            <a:ext cx="7106855" cy="5130760"/>
          </a:xfrm>
        </p:spPr>
        <p:txBody>
          <a:bodyPr>
            <a:noAutofit/>
          </a:bodyPr>
          <a:lstStyle/>
          <a:p>
            <a:pPr>
              <a:lnSpc>
                <a:spcPct val="120000"/>
              </a:lnSpc>
            </a:pPr>
            <a:r>
              <a:rPr lang="en-US" sz="1600" dirty="0">
                <a:solidFill>
                  <a:schemeClr val="tx1"/>
                </a:solidFill>
                <a:latin typeface="Arial" panose="020B0604020202020204" pitchFamily="34" charset="0"/>
                <a:cs typeface="Arial" panose="020B0604020202020204" pitchFamily="34" charset="0"/>
              </a:rPr>
              <a:t>Healthy dietary patterns include a variety of vegetables from all five vegetable subgroups. </a:t>
            </a:r>
          </a:p>
          <a:p>
            <a:pPr lvl="1">
              <a:lnSpc>
                <a:spcPct val="120000"/>
              </a:lnSpc>
            </a:pPr>
            <a:r>
              <a:rPr lang="en-US" sz="1600" dirty="0">
                <a:solidFill>
                  <a:schemeClr val="tx1"/>
                </a:solidFill>
                <a:latin typeface="Arial" panose="020B0604020202020204" pitchFamily="34" charset="0"/>
                <a:cs typeface="Arial" panose="020B0604020202020204" pitchFamily="34" charset="0"/>
              </a:rPr>
              <a:t>Includes all fresh, frozen, canned, and dried options in cooked or raw forms, including 100% vegetable juices.</a:t>
            </a:r>
          </a:p>
          <a:p>
            <a:pPr lvl="1">
              <a:lnSpc>
                <a:spcPct val="120000"/>
              </a:lnSpc>
            </a:pPr>
            <a:r>
              <a:rPr lang="en-US" sz="1600" dirty="0">
                <a:solidFill>
                  <a:schemeClr val="tx1"/>
                </a:solidFill>
                <a:latin typeface="Arial" panose="020B0604020202020204" pitchFamily="34" charset="0"/>
                <a:cs typeface="Arial" panose="020B0604020202020204" pitchFamily="34" charset="0"/>
              </a:rPr>
              <a:t>Nutrient-dense forms have limited additions such as salt, butter, or creamy sauces.</a:t>
            </a:r>
          </a:p>
          <a:p>
            <a:pPr>
              <a:lnSpc>
                <a:spcPct val="120000"/>
              </a:lnSpc>
            </a:pPr>
            <a:r>
              <a:rPr lang="en-US" sz="1600" dirty="0">
                <a:solidFill>
                  <a:schemeClr val="tx1"/>
                </a:solidFill>
                <a:latin typeface="Arial" panose="020B0604020202020204" pitchFamily="34" charset="0"/>
                <a:cs typeface="Arial" panose="020B0604020202020204" pitchFamily="34" charset="0"/>
              </a:rPr>
              <a:t>Almost 90% of Americans do not meet the recommendation for vegetables.</a:t>
            </a:r>
          </a:p>
          <a:p>
            <a:pPr>
              <a:lnSpc>
                <a:spcPct val="120000"/>
              </a:lnSpc>
            </a:pPr>
            <a:r>
              <a:rPr lang="en-US" sz="1600" dirty="0">
                <a:solidFill>
                  <a:schemeClr val="tx1"/>
                </a:solidFill>
                <a:latin typeface="Arial" panose="020B0604020202020204" pitchFamily="34" charset="0"/>
                <a:cs typeface="Arial" panose="020B0604020202020204" pitchFamily="34" charset="0"/>
              </a:rPr>
              <a:t>Most people need to increase total vegetable intake and intake from all vegetable subgroups, shift to nutrient-dense forms, and increase the variety of different vegetables consumed over time.</a:t>
            </a:r>
          </a:p>
          <a:p>
            <a:pPr>
              <a:lnSpc>
                <a:spcPct val="120000"/>
              </a:lnSpc>
            </a:pPr>
            <a:r>
              <a:rPr lang="en-US" sz="1600" dirty="0">
                <a:solidFill>
                  <a:schemeClr val="tx1"/>
                </a:solidFill>
                <a:latin typeface="Arial" panose="020B0604020202020204" pitchFamily="34" charset="0"/>
                <a:cs typeface="Arial" panose="020B0604020202020204" pitchFamily="34" charset="0"/>
              </a:rPr>
              <a:t>Strategies to increase vegetable intake include increasing the vegetable content of mixed dishes and eating more vegetables as side dishes or snacks—keeping these nutrient-dense.</a:t>
            </a:r>
          </a:p>
          <a:p>
            <a:pPr>
              <a:lnSpc>
                <a:spcPct val="120000"/>
              </a:lnSpc>
            </a:pPr>
            <a:endParaRPr lang="en-US" sz="1600" dirty="0">
              <a:solidFill>
                <a:schemeClr val="tx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DB2F95E1-BA85-0C45-8C67-DE3358EEDA55}"/>
              </a:ext>
              <a:ext uri="{C183D7F6-B498-43B3-948B-1728B52AA6E4}">
                <adec:decorative xmlns:adec="http://schemas.microsoft.com/office/drawing/2017/decorative" val="1"/>
              </a:ext>
            </a:extLst>
          </p:cNvPr>
          <p:cNvGrpSpPr/>
          <p:nvPr/>
        </p:nvGrpSpPr>
        <p:grpSpPr>
          <a:xfrm>
            <a:off x="9689566" y="1321721"/>
            <a:ext cx="2502434" cy="5081719"/>
            <a:chOff x="9690100" y="1322805"/>
            <a:chExt cx="2501900" cy="5080634"/>
          </a:xfrm>
        </p:grpSpPr>
        <p:pic>
          <p:nvPicPr>
            <p:cNvPr id="6" name="Picture 5">
              <a:extLst>
                <a:ext uri="{FF2B5EF4-FFF2-40B4-BE49-F238E27FC236}">
                  <a16:creationId xmlns:a16="http://schemas.microsoft.com/office/drawing/2014/main" id="{09ACB4AC-2068-AB4B-BF8B-9D9CB1D2F1AC}"/>
                </a:ext>
              </a:extLst>
            </p:cNvPr>
            <p:cNvPicPr>
              <a:picLocks noChangeAspect="1"/>
            </p:cNvPicPr>
            <p:nvPr/>
          </p:nvPicPr>
          <p:blipFill>
            <a:blip r:embed="rId3"/>
            <a:stretch>
              <a:fillRect/>
            </a:stretch>
          </p:blipFill>
          <p:spPr>
            <a:xfrm>
              <a:off x="9690100" y="1322805"/>
              <a:ext cx="2501900" cy="1676400"/>
            </a:xfrm>
            <a:prstGeom prst="rect">
              <a:avLst/>
            </a:prstGeom>
          </p:spPr>
        </p:pic>
        <p:pic>
          <p:nvPicPr>
            <p:cNvPr id="7" name="Picture 6">
              <a:extLst>
                <a:ext uri="{FF2B5EF4-FFF2-40B4-BE49-F238E27FC236}">
                  <a16:creationId xmlns:a16="http://schemas.microsoft.com/office/drawing/2014/main" id="{A8118BE8-0199-E74E-997F-3ACCD25B3D9F}"/>
                </a:ext>
              </a:extLst>
            </p:cNvPr>
            <p:cNvPicPr>
              <a:picLocks noChangeAspect="1"/>
            </p:cNvPicPr>
            <p:nvPr/>
          </p:nvPicPr>
          <p:blipFill>
            <a:blip r:embed="rId4"/>
            <a:stretch>
              <a:fillRect/>
            </a:stretch>
          </p:blipFill>
          <p:spPr>
            <a:xfrm>
              <a:off x="9690100" y="3028280"/>
              <a:ext cx="2501900" cy="1676400"/>
            </a:xfrm>
            <a:prstGeom prst="rect">
              <a:avLst/>
            </a:prstGeom>
          </p:spPr>
        </p:pic>
        <p:pic>
          <p:nvPicPr>
            <p:cNvPr id="8" name="Picture 7">
              <a:extLst>
                <a:ext uri="{FF2B5EF4-FFF2-40B4-BE49-F238E27FC236}">
                  <a16:creationId xmlns:a16="http://schemas.microsoft.com/office/drawing/2014/main" id="{95D8C45F-19B0-084F-B8AF-B0DB3B10CABB}"/>
                </a:ext>
              </a:extLst>
            </p:cNvPr>
            <p:cNvPicPr>
              <a:picLocks noChangeAspect="1"/>
            </p:cNvPicPr>
            <p:nvPr/>
          </p:nvPicPr>
          <p:blipFill>
            <a:blip r:embed="rId5"/>
            <a:stretch>
              <a:fillRect/>
            </a:stretch>
          </p:blipFill>
          <p:spPr>
            <a:xfrm>
              <a:off x="9690100" y="4727039"/>
              <a:ext cx="2501900" cy="1676400"/>
            </a:xfrm>
            <a:prstGeom prst="rect">
              <a:avLst/>
            </a:prstGeom>
          </p:spPr>
        </p:pic>
      </p:grpSp>
      <p:pic>
        <p:nvPicPr>
          <p:cNvPr id="9" name="Picture 8">
            <a:extLst>
              <a:ext uri="{FF2B5EF4-FFF2-40B4-BE49-F238E27FC236}">
                <a16:creationId xmlns:a16="http://schemas.microsoft.com/office/drawing/2014/main" id="{EE7364BA-15C9-4EB8-8754-C681640EE3A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9617" y="1617416"/>
            <a:ext cx="687997" cy="1054100"/>
          </a:xfrm>
          <a:prstGeom prst="rect">
            <a:avLst/>
          </a:prstGeom>
        </p:spPr>
      </p:pic>
    </p:spTree>
    <p:extLst>
      <p:ext uri="{BB962C8B-B14F-4D97-AF65-F5344CB8AC3E}">
        <p14:creationId xmlns:p14="http://schemas.microsoft.com/office/powerpoint/2010/main" val="195602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Fruits</a:t>
            </a:r>
          </a:p>
        </p:txBody>
      </p:sp>
      <p:pic>
        <p:nvPicPr>
          <p:cNvPr id="5" name="Picture 4">
            <a:extLst>
              <a:ext uri="{FF2B5EF4-FFF2-40B4-BE49-F238E27FC236}">
                <a16:creationId xmlns:a16="http://schemas.microsoft.com/office/drawing/2014/main" id="{6481CB2B-222D-7348-9F31-C030B90804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67591" y="1690688"/>
            <a:ext cx="3520440" cy="2358874"/>
          </a:xfrm>
          <a:prstGeom prst="rect">
            <a:avLst/>
          </a:prstGeom>
        </p:spPr>
      </p:pic>
      <p:sp>
        <p:nvSpPr>
          <p:cNvPr id="6" name="Content Placeholder 2"/>
          <p:cNvSpPr>
            <a:spLocks noGrp="1"/>
          </p:cNvSpPr>
          <p:nvPr>
            <p:ph idx="1"/>
          </p:nvPr>
        </p:nvSpPr>
        <p:spPr>
          <a:xfrm>
            <a:off x="2210765" y="1535603"/>
            <a:ext cx="6456826" cy="4876117"/>
          </a:xfrm>
        </p:spPr>
        <p:txBody>
          <a:bodyPr>
            <a:normAutofit/>
          </a:bodyPr>
          <a:lstStyle/>
          <a:p>
            <a:pPr>
              <a:lnSpc>
                <a:spcPct val="120000"/>
              </a:lnSpc>
            </a:pPr>
            <a:r>
              <a:rPr lang="en-US" sz="1600" dirty="0">
                <a:solidFill>
                  <a:schemeClr val="tx1"/>
                </a:solidFill>
                <a:latin typeface="Arial" panose="020B0604020202020204" pitchFamily="34" charset="0"/>
                <a:cs typeface="Arial" panose="020B0604020202020204" pitchFamily="34" charset="0"/>
              </a:rPr>
              <a:t>Includes whole fruits and 100% fruit juice.</a:t>
            </a:r>
          </a:p>
          <a:p>
            <a:pPr lvl="1">
              <a:lnSpc>
                <a:spcPct val="120000"/>
              </a:lnSpc>
            </a:pPr>
            <a:r>
              <a:rPr lang="en-US" sz="1600" dirty="0">
                <a:solidFill>
                  <a:schemeClr val="tx1"/>
                </a:solidFill>
                <a:latin typeface="Arial" panose="020B0604020202020204" pitchFamily="34" charset="0"/>
                <a:cs typeface="Arial" panose="020B0604020202020204" pitchFamily="34" charset="0"/>
              </a:rPr>
              <a:t>At least half should come from whole fruit (fresh, canned, frozen, and dried forms).</a:t>
            </a:r>
          </a:p>
          <a:p>
            <a:pPr lvl="1">
              <a:lnSpc>
                <a:spcPct val="120000"/>
              </a:lnSpc>
            </a:pPr>
            <a:r>
              <a:rPr lang="en-US" sz="1600" dirty="0">
                <a:solidFill>
                  <a:schemeClr val="tx1"/>
                </a:solidFill>
                <a:latin typeface="Arial" panose="020B0604020202020204" pitchFamily="34" charset="0"/>
                <a:cs typeface="Arial" panose="020B0604020202020204" pitchFamily="34" charset="0"/>
              </a:rPr>
              <a:t>Juice should be 100% juice and always pasteurized or 100% juice diluted with water (without added sugars).</a:t>
            </a:r>
          </a:p>
          <a:p>
            <a:pPr lvl="1">
              <a:lnSpc>
                <a:spcPct val="120000"/>
              </a:lnSpc>
            </a:pPr>
            <a:r>
              <a:rPr lang="en-US" sz="1600" dirty="0">
                <a:solidFill>
                  <a:schemeClr val="tx1"/>
                </a:solidFill>
                <a:latin typeface="Arial" panose="020B0604020202020204" pitchFamily="34" charset="0"/>
                <a:cs typeface="Arial" panose="020B0604020202020204" pitchFamily="34" charset="0"/>
              </a:rPr>
              <a:t>When selecting canned fruit, choose options that are canned with 100% juice or options lowest in added sugars.</a:t>
            </a:r>
          </a:p>
          <a:p>
            <a:pPr>
              <a:lnSpc>
                <a:spcPct val="120000"/>
              </a:lnSpc>
            </a:pPr>
            <a:r>
              <a:rPr lang="en-US" sz="1600" dirty="0">
                <a:solidFill>
                  <a:schemeClr val="tx1"/>
                </a:solidFill>
                <a:latin typeface="Arial" panose="020B0604020202020204" pitchFamily="34" charset="0"/>
                <a:cs typeface="Arial" panose="020B0604020202020204" pitchFamily="34" charset="0"/>
              </a:rPr>
              <a:t>About 80% of Americans do not meet fruit recommendations.</a:t>
            </a:r>
          </a:p>
          <a:p>
            <a:pPr>
              <a:lnSpc>
                <a:spcPct val="120000"/>
              </a:lnSpc>
            </a:pPr>
            <a:r>
              <a:rPr lang="en-US" sz="1600" dirty="0">
                <a:solidFill>
                  <a:schemeClr val="tx1"/>
                </a:solidFill>
                <a:latin typeface="Arial" panose="020B0604020202020204" pitchFamily="34" charset="0"/>
                <a:cs typeface="Arial" panose="020B0604020202020204" pitchFamily="34" charset="0"/>
              </a:rPr>
              <a:t>Most people would benefit from increasing their intake of fruit, mostly as whole fruits in nutrient-dense forms.</a:t>
            </a:r>
          </a:p>
          <a:p>
            <a:pPr>
              <a:lnSpc>
                <a:spcPct val="120000"/>
              </a:lnSpc>
            </a:pPr>
            <a:r>
              <a:rPr lang="en-US" sz="1600" dirty="0">
                <a:solidFill>
                  <a:schemeClr val="tx1"/>
                </a:solidFill>
                <a:latin typeface="Arial" panose="020B0604020202020204" pitchFamily="34" charset="0"/>
                <a:cs typeface="Arial" panose="020B0604020202020204" pitchFamily="34" charset="0"/>
              </a:rPr>
              <a:t>Strategies to increase fruit intake include choosing more whole fruits as snacks and including them in meals.</a:t>
            </a:r>
          </a:p>
          <a:p>
            <a:pPr>
              <a:lnSpc>
                <a:spcPct val="120000"/>
              </a:lnSpc>
            </a:pPr>
            <a:endParaRPr lang="en-US" sz="16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0D587E9-3788-4458-A8F6-7DF825062A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2728" y="1618488"/>
            <a:ext cx="675364" cy="1049663"/>
          </a:xfrm>
          <a:prstGeom prst="rect">
            <a:avLst/>
          </a:prstGeom>
        </p:spPr>
      </p:pic>
    </p:spTree>
    <p:extLst>
      <p:ext uri="{BB962C8B-B14F-4D97-AF65-F5344CB8AC3E}">
        <p14:creationId xmlns:p14="http://schemas.microsoft.com/office/powerpoint/2010/main" val="2352468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Grains</a:t>
            </a:r>
          </a:p>
        </p:txBody>
      </p:sp>
      <p:pic>
        <p:nvPicPr>
          <p:cNvPr id="5" name="Picture 4">
            <a:extLst>
              <a:ext uri="{FF2B5EF4-FFF2-40B4-BE49-F238E27FC236}">
                <a16:creationId xmlns:a16="http://schemas.microsoft.com/office/drawing/2014/main" id="{E48EE365-948C-7943-922C-5E6BADB6E71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90261" y="1618488"/>
            <a:ext cx="3520440" cy="2358873"/>
          </a:xfrm>
          <a:prstGeom prst="rect">
            <a:avLst/>
          </a:prstGeom>
        </p:spPr>
      </p:pic>
      <p:sp>
        <p:nvSpPr>
          <p:cNvPr id="8" name="Content Placeholder 2"/>
          <p:cNvSpPr>
            <a:spLocks noGrp="1"/>
          </p:cNvSpPr>
          <p:nvPr>
            <p:ph idx="1"/>
          </p:nvPr>
        </p:nvSpPr>
        <p:spPr>
          <a:xfrm>
            <a:off x="2210765" y="1593174"/>
            <a:ext cx="6296627" cy="5246507"/>
          </a:xfrm>
        </p:spPr>
        <p:txBody>
          <a:bodyPr>
            <a:normAutofit/>
          </a:bodyPr>
          <a:lstStyle/>
          <a:p>
            <a:pPr>
              <a:lnSpc>
                <a:spcPct val="120000"/>
              </a:lnSpc>
            </a:pPr>
            <a:r>
              <a:rPr lang="en-US" sz="1600" dirty="0">
                <a:solidFill>
                  <a:schemeClr val="tx1"/>
                </a:solidFill>
                <a:latin typeface="Arial" panose="020B0604020202020204" pitchFamily="34" charset="0"/>
                <a:cs typeface="Arial" panose="020B0604020202020204" pitchFamily="34" charset="0"/>
              </a:rPr>
              <a:t>Healthy dietary patterns include whole grains and limit refined grains.</a:t>
            </a:r>
          </a:p>
          <a:p>
            <a:pPr lvl="1">
              <a:lnSpc>
                <a:spcPct val="120000"/>
              </a:lnSpc>
            </a:pPr>
            <a:r>
              <a:rPr lang="en-US" sz="1600" dirty="0">
                <a:solidFill>
                  <a:schemeClr val="tx1"/>
                </a:solidFill>
                <a:latin typeface="Arial" panose="020B0604020202020204" pitchFamily="34" charset="0"/>
                <a:cs typeface="Arial" panose="020B0604020202020204" pitchFamily="34" charset="0"/>
              </a:rPr>
              <a:t>At least half of total grains should be whole grains.</a:t>
            </a:r>
          </a:p>
          <a:p>
            <a:pPr lvl="1">
              <a:lnSpc>
                <a:spcPct val="120000"/>
              </a:lnSpc>
            </a:pPr>
            <a:r>
              <a:rPr lang="en-US" sz="1600" dirty="0">
                <a:solidFill>
                  <a:schemeClr val="tx1"/>
                </a:solidFill>
                <a:latin typeface="Arial" panose="020B0604020202020204" pitchFamily="34" charset="0"/>
                <a:cs typeface="Arial" panose="020B0604020202020204" pitchFamily="34" charset="0"/>
              </a:rPr>
              <a:t>Individuals who eat refined grains should choose enriched grains.</a:t>
            </a:r>
          </a:p>
          <a:p>
            <a:pPr lvl="1">
              <a:lnSpc>
                <a:spcPct val="120000"/>
              </a:lnSpc>
            </a:pPr>
            <a:r>
              <a:rPr lang="en-US" sz="1600" dirty="0">
                <a:solidFill>
                  <a:schemeClr val="tx1"/>
                </a:solidFill>
                <a:latin typeface="Arial" panose="020B0604020202020204" pitchFamily="34" charset="0"/>
                <a:cs typeface="Arial" panose="020B0604020202020204" pitchFamily="34" charset="0"/>
              </a:rPr>
              <a:t>Individuals who consume all of their grains as whole grains should include some that have been fortified with folic acid.</a:t>
            </a:r>
          </a:p>
          <a:p>
            <a:pPr>
              <a:lnSpc>
                <a:spcPct val="120000"/>
              </a:lnSpc>
            </a:pPr>
            <a:r>
              <a:rPr lang="en-US" sz="1600" dirty="0">
                <a:solidFill>
                  <a:schemeClr val="tx1"/>
                </a:solidFill>
                <a:latin typeface="Arial" panose="020B0604020202020204" pitchFamily="34" charset="0"/>
                <a:cs typeface="Arial" panose="020B0604020202020204" pitchFamily="34" charset="0"/>
              </a:rPr>
              <a:t>98% of Americans fall below recommendations for whole grains and 74% exceed limits for refined grains.</a:t>
            </a:r>
          </a:p>
          <a:p>
            <a:pPr>
              <a:lnSpc>
                <a:spcPct val="120000"/>
              </a:lnSpc>
            </a:pPr>
            <a:r>
              <a:rPr lang="en-US" sz="1600" dirty="0">
                <a:solidFill>
                  <a:schemeClr val="tx1"/>
                </a:solidFill>
                <a:latin typeface="Arial" panose="020B0604020202020204" pitchFamily="34" charset="0"/>
                <a:cs typeface="Arial" panose="020B0604020202020204" pitchFamily="34" charset="0"/>
              </a:rPr>
              <a:t>Strategies to improve intake include shifting from refined to whole-grain versions of commonly consumed foods, shifting to more nutrient-dense forms of grains, and reducing intake of cakes, cookies, and other grain desserts.</a:t>
            </a:r>
          </a:p>
        </p:txBody>
      </p:sp>
      <p:pic>
        <p:nvPicPr>
          <p:cNvPr id="6" name="Picture 5">
            <a:extLst>
              <a:ext uri="{FF2B5EF4-FFF2-40B4-BE49-F238E27FC236}">
                <a16:creationId xmlns:a16="http://schemas.microsoft.com/office/drawing/2014/main" id="{17B014DC-D468-4D4A-B8C8-F19562D335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1740" y="1627198"/>
            <a:ext cx="689805" cy="1054100"/>
          </a:xfrm>
          <a:prstGeom prst="rect">
            <a:avLst/>
          </a:prstGeom>
        </p:spPr>
      </p:pic>
    </p:spTree>
    <p:extLst>
      <p:ext uri="{BB962C8B-B14F-4D97-AF65-F5344CB8AC3E}">
        <p14:creationId xmlns:p14="http://schemas.microsoft.com/office/powerpoint/2010/main" val="1310597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Dairy and Fortified Soy Alternatives</a:t>
            </a:r>
          </a:p>
        </p:txBody>
      </p:sp>
      <p:pic>
        <p:nvPicPr>
          <p:cNvPr id="7" name="Picture 6">
            <a:extLst>
              <a:ext uri="{FF2B5EF4-FFF2-40B4-BE49-F238E27FC236}">
                <a16:creationId xmlns:a16="http://schemas.microsoft.com/office/drawing/2014/main" id="{9162CF20-E4DA-4E4D-9E3B-305AD01E8F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668999" y="1690688"/>
            <a:ext cx="3520440" cy="2358874"/>
          </a:xfrm>
          <a:prstGeom prst="rect">
            <a:avLst/>
          </a:prstGeom>
        </p:spPr>
      </p:pic>
      <p:sp>
        <p:nvSpPr>
          <p:cNvPr id="8" name="Content Placeholder 2"/>
          <p:cNvSpPr>
            <a:spLocks noGrp="1"/>
          </p:cNvSpPr>
          <p:nvPr>
            <p:ph idx="1"/>
          </p:nvPr>
        </p:nvSpPr>
        <p:spPr>
          <a:xfrm>
            <a:off x="1961164" y="1583711"/>
            <a:ext cx="6458234" cy="5269656"/>
          </a:xfrm>
        </p:spPr>
        <p:txBody>
          <a:bodyPr>
            <a:noAutofit/>
          </a:bodyPr>
          <a:lstStyle/>
          <a:p>
            <a:pPr>
              <a:lnSpc>
                <a:spcPct val="100000"/>
              </a:lnSpc>
            </a:pPr>
            <a:r>
              <a:rPr lang="en-US" sz="1600" dirty="0">
                <a:solidFill>
                  <a:schemeClr val="tx1"/>
                </a:solidFill>
                <a:latin typeface="Arial" panose="020B0604020202020204" pitchFamily="34" charset="0"/>
                <a:cs typeface="Arial" panose="020B0604020202020204" pitchFamily="34" charset="0"/>
              </a:rPr>
              <a:t>Healthy dietary patterns feature dairy, including fat-free and low-fat (1%) milk, yogurt, and cheese.</a:t>
            </a:r>
          </a:p>
          <a:p>
            <a:pPr>
              <a:lnSpc>
                <a:spcPct val="100000"/>
              </a:lnSpc>
            </a:pPr>
            <a:r>
              <a:rPr lang="en-US" sz="1600" dirty="0">
                <a:solidFill>
                  <a:schemeClr val="tx1"/>
                </a:solidFill>
                <a:latin typeface="Arial" panose="020B0604020202020204" pitchFamily="34" charset="0"/>
                <a:cs typeface="Arial" panose="020B0604020202020204" pitchFamily="34" charset="0"/>
              </a:rPr>
              <a:t>Individuals who are lactose intolerant can choose low-lactose and lactose-free dairy products.</a:t>
            </a:r>
          </a:p>
          <a:p>
            <a:pPr>
              <a:lnSpc>
                <a:spcPct val="100000"/>
              </a:lnSpc>
            </a:pPr>
            <a:r>
              <a:rPr lang="en-US" sz="1600" dirty="0">
                <a:solidFill>
                  <a:schemeClr val="tx1"/>
                </a:solidFill>
                <a:latin typeface="Arial" panose="020B0604020202020204" pitchFamily="34" charset="0"/>
                <a:cs typeface="Arial" panose="020B0604020202020204" pitchFamily="34" charset="0"/>
              </a:rPr>
              <a:t>Fortified soy beverages (commonly known as “soy milk”) and soy yogurt are included as part of the dairy group. </a:t>
            </a:r>
          </a:p>
          <a:p>
            <a:pPr>
              <a:lnSpc>
                <a:spcPct val="100000"/>
              </a:lnSpc>
            </a:pPr>
            <a:r>
              <a:rPr lang="en-US" sz="1600" dirty="0">
                <a:solidFill>
                  <a:schemeClr val="tx1"/>
                </a:solidFill>
                <a:latin typeface="Arial" panose="020B0604020202020204" pitchFamily="34" charset="0"/>
                <a:cs typeface="Arial" panose="020B0604020202020204" pitchFamily="34" charset="0"/>
              </a:rPr>
              <a:t>Other products sold as “milks” but made from plants (e.g., almond, rice, oat “milks”) are not included as part of the dairy group because their overall nutritional content is not similar to dairy milk and fortified soy beverages. </a:t>
            </a:r>
          </a:p>
          <a:p>
            <a:pPr>
              <a:lnSpc>
                <a:spcPct val="100000"/>
              </a:lnSpc>
            </a:pPr>
            <a:r>
              <a:rPr lang="en-US" sz="1600" dirty="0">
                <a:solidFill>
                  <a:schemeClr val="tx1"/>
                </a:solidFill>
                <a:latin typeface="Arial" panose="020B0604020202020204" pitchFamily="34" charset="0"/>
                <a:cs typeface="Arial" panose="020B0604020202020204" pitchFamily="34" charset="0"/>
              </a:rPr>
              <a:t>About 90% of Americans do not meet dairy recommendations.</a:t>
            </a:r>
          </a:p>
          <a:p>
            <a:pPr lvl="1">
              <a:lnSpc>
                <a:spcPct val="100000"/>
              </a:lnSpc>
            </a:pPr>
            <a:r>
              <a:rPr lang="en-US" sz="1600" dirty="0">
                <a:solidFill>
                  <a:schemeClr val="tx1"/>
                </a:solidFill>
                <a:latin typeface="Arial" panose="020B0604020202020204" pitchFamily="34" charset="0"/>
                <a:cs typeface="Arial" panose="020B0604020202020204" pitchFamily="34" charset="0"/>
              </a:rPr>
              <a:t>Dairy is generally consumed in forms with higher amounts of sodium or saturated fat and can be a source of added sugars.</a:t>
            </a:r>
          </a:p>
          <a:p>
            <a:pPr>
              <a:lnSpc>
                <a:spcPct val="100000"/>
              </a:lnSpc>
            </a:pPr>
            <a:r>
              <a:rPr lang="en-US" sz="1600" dirty="0">
                <a:solidFill>
                  <a:schemeClr val="tx1"/>
                </a:solidFill>
                <a:latin typeface="Arial" panose="020B0604020202020204" pitchFamily="34" charset="0"/>
                <a:cs typeface="Arial" panose="020B0604020202020204" pitchFamily="34" charset="0"/>
              </a:rPr>
              <a:t>Strategies to increase dairy intake include drinking fat-free or low-fat milk or a fortified soy beverage with meals or incorporating unsweetened fat-free or low-fat yogurt into breakfast or snacks.</a:t>
            </a:r>
          </a:p>
        </p:txBody>
      </p:sp>
      <p:pic>
        <p:nvPicPr>
          <p:cNvPr id="9" name="Picture 8">
            <a:extLst>
              <a:ext uri="{FF2B5EF4-FFF2-40B4-BE49-F238E27FC236}">
                <a16:creationId xmlns:a16="http://schemas.microsoft.com/office/drawing/2014/main" id="{082B90DC-349F-4682-8686-4D0437B39D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663" y="1618489"/>
            <a:ext cx="688900" cy="1054100"/>
          </a:xfrm>
          <a:prstGeom prst="rect">
            <a:avLst/>
          </a:prstGeom>
        </p:spPr>
      </p:pic>
    </p:spTree>
    <p:extLst>
      <p:ext uri="{BB962C8B-B14F-4D97-AF65-F5344CB8AC3E}">
        <p14:creationId xmlns:p14="http://schemas.microsoft.com/office/powerpoint/2010/main" val="38868253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Protein Foods</a:t>
            </a:r>
          </a:p>
        </p:txBody>
      </p:sp>
      <p:grpSp>
        <p:nvGrpSpPr>
          <p:cNvPr id="5" name="Group 4">
            <a:extLst>
              <a:ext uri="{FF2B5EF4-FFF2-40B4-BE49-F238E27FC236}">
                <a16:creationId xmlns:a16="http://schemas.microsoft.com/office/drawing/2014/main" id="{2F5C51E4-AFB6-7240-87EC-8B0305E854A5}"/>
              </a:ext>
              <a:ext uri="{C183D7F6-B498-43B3-948B-1728B52AA6E4}">
                <adec:decorative xmlns:adec="http://schemas.microsoft.com/office/drawing/2017/decorative" val="1"/>
              </a:ext>
            </a:extLst>
          </p:cNvPr>
          <p:cNvGrpSpPr>
            <a:grpSpLocks noChangeAspect="1"/>
          </p:cNvGrpSpPr>
          <p:nvPr/>
        </p:nvGrpSpPr>
        <p:grpSpPr>
          <a:xfrm>
            <a:off x="9151684" y="1618487"/>
            <a:ext cx="3035808" cy="4237305"/>
            <a:chOff x="9690100" y="1618488"/>
            <a:chExt cx="2501900" cy="3486912"/>
          </a:xfrm>
        </p:grpSpPr>
        <p:pic>
          <p:nvPicPr>
            <p:cNvPr id="6" name="Picture 5">
              <a:extLst>
                <a:ext uri="{FF2B5EF4-FFF2-40B4-BE49-F238E27FC236}">
                  <a16:creationId xmlns:a16="http://schemas.microsoft.com/office/drawing/2014/main" id="{8D9AE3B6-0DBA-0C4F-921A-F201329E8F9E}"/>
                </a:ext>
              </a:extLst>
            </p:cNvPr>
            <p:cNvPicPr>
              <a:picLocks noChangeAspect="1"/>
            </p:cNvPicPr>
            <p:nvPr/>
          </p:nvPicPr>
          <p:blipFill>
            <a:blip r:embed="rId3"/>
            <a:stretch>
              <a:fillRect/>
            </a:stretch>
          </p:blipFill>
          <p:spPr>
            <a:xfrm>
              <a:off x="9690100" y="1618488"/>
              <a:ext cx="2501900" cy="1676400"/>
            </a:xfrm>
            <a:prstGeom prst="rect">
              <a:avLst/>
            </a:prstGeom>
          </p:spPr>
        </p:pic>
        <p:pic>
          <p:nvPicPr>
            <p:cNvPr id="7" name="Picture 6">
              <a:extLst>
                <a:ext uri="{FF2B5EF4-FFF2-40B4-BE49-F238E27FC236}">
                  <a16:creationId xmlns:a16="http://schemas.microsoft.com/office/drawing/2014/main" id="{DECC942B-B572-E143-8DBF-CC533110E94E}"/>
                </a:ext>
              </a:extLst>
            </p:cNvPr>
            <p:cNvPicPr>
              <a:picLocks noChangeAspect="1"/>
            </p:cNvPicPr>
            <p:nvPr/>
          </p:nvPicPr>
          <p:blipFill>
            <a:blip r:embed="rId4"/>
            <a:stretch>
              <a:fillRect/>
            </a:stretch>
          </p:blipFill>
          <p:spPr>
            <a:xfrm>
              <a:off x="9690100" y="3429000"/>
              <a:ext cx="2501900" cy="1676400"/>
            </a:xfrm>
            <a:prstGeom prst="rect">
              <a:avLst/>
            </a:prstGeom>
          </p:spPr>
        </p:pic>
      </p:grpSp>
      <p:sp>
        <p:nvSpPr>
          <p:cNvPr id="8" name="Content Placeholder 2"/>
          <p:cNvSpPr>
            <a:spLocks noGrp="1"/>
          </p:cNvSpPr>
          <p:nvPr>
            <p:ph idx="1"/>
          </p:nvPr>
        </p:nvSpPr>
        <p:spPr>
          <a:xfrm>
            <a:off x="2210765" y="1603843"/>
            <a:ext cx="6794339" cy="5130760"/>
          </a:xfrm>
        </p:spPr>
        <p:txBody>
          <a:bodyPr>
            <a:noAutofit/>
          </a:bodyPr>
          <a:lstStyle/>
          <a:p>
            <a:pPr>
              <a:lnSpc>
                <a:spcPct val="120000"/>
              </a:lnSpc>
            </a:pPr>
            <a:r>
              <a:rPr lang="en-US" sz="1600" dirty="0">
                <a:solidFill>
                  <a:schemeClr val="tx1"/>
                </a:solidFill>
                <a:latin typeface="Arial" panose="020B0604020202020204" pitchFamily="34" charset="0"/>
                <a:cs typeface="Arial" panose="020B0604020202020204" pitchFamily="34" charset="0"/>
              </a:rPr>
              <a:t>Healthy dietary patterns include a variety of protein foods in nutrient-dense forms.</a:t>
            </a:r>
          </a:p>
          <a:p>
            <a:pPr>
              <a:lnSpc>
                <a:spcPct val="120000"/>
              </a:lnSpc>
            </a:pPr>
            <a:r>
              <a:rPr lang="en-US" sz="1600" dirty="0">
                <a:solidFill>
                  <a:schemeClr val="tx1"/>
                </a:solidFill>
                <a:latin typeface="Arial" panose="020B0604020202020204" pitchFamily="34" charset="0"/>
                <a:cs typeface="Arial" panose="020B0604020202020204" pitchFamily="34" charset="0"/>
              </a:rPr>
              <a:t>Subgroups include:</a:t>
            </a:r>
          </a:p>
          <a:p>
            <a:pPr lvl="1">
              <a:lnSpc>
                <a:spcPct val="120000"/>
              </a:lnSpc>
            </a:pPr>
            <a:r>
              <a:rPr lang="en-US" sz="1600" dirty="0">
                <a:solidFill>
                  <a:schemeClr val="tx1"/>
                </a:solidFill>
                <a:latin typeface="Arial" panose="020B0604020202020204" pitchFamily="34" charset="0"/>
                <a:cs typeface="Arial" panose="020B0604020202020204" pitchFamily="34" charset="0"/>
              </a:rPr>
              <a:t>Meats, poultry, and eggs</a:t>
            </a:r>
          </a:p>
          <a:p>
            <a:pPr lvl="1">
              <a:lnSpc>
                <a:spcPct val="120000"/>
              </a:lnSpc>
            </a:pPr>
            <a:r>
              <a:rPr lang="en-US" sz="1600" dirty="0">
                <a:solidFill>
                  <a:schemeClr val="tx1"/>
                </a:solidFill>
                <a:latin typeface="Arial" panose="020B0604020202020204" pitchFamily="34" charset="0"/>
                <a:cs typeface="Arial" panose="020B0604020202020204" pitchFamily="34" charset="0"/>
              </a:rPr>
              <a:t>Seafood</a:t>
            </a:r>
          </a:p>
          <a:p>
            <a:pPr lvl="1">
              <a:lnSpc>
                <a:spcPct val="120000"/>
              </a:lnSpc>
            </a:pPr>
            <a:r>
              <a:rPr lang="en-US" sz="1600" dirty="0">
                <a:solidFill>
                  <a:schemeClr val="tx1"/>
                </a:solidFill>
                <a:latin typeface="Arial" panose="020B0604020202020204" pitchFamily="34" charset="0"/>
                <a:cs typeface="Arial" panose="020B0604020202020204" pitchFamily="34" charset="0"/>
              </a:rPr>
              <a:t>Nuts, seeds, and soy products</a:t>
            </a:r>
          </a:p>
          <a:p>
            <a:pPr lvl="1">
              <a:lnSpc>
                <a:spcPct val="120000"/>
              </a:lnSpc>
            </a:pPr>
            <a:r>
              <a:rPr lang="en-US" sz="1600" dirty="0">
                <a:solidFill>
                  <a:schemeClr val="tx1"/>
                </a:solidFill>
                <a:latin typeface="Arial" panose="020B0604020202020204" pitchFamily="34" charset="0"/>
                <a:cs typeface="Arial" panose="020B0604020202020204" pitchFamily="34" charset="0"/>
              </a:rPr>
              <a:t>Beans, peas, and lentils</a:t>
            </a:r>
          </a:p>
          <a:p>
            <a:pPr>
              <a:lnSpc>
                <a:spcPct val="120000"/>
              </a:lnSpc>
            </a:pPr>
            <a:r>
              <a:rPr lang="en-US" sz="1600" dirty="0">
                <a:solidFill>
                  <a:schemeClr val="tx1"/>
                </a:solidFill>
                <a:latin typeface="Arial" panose="020B0604020202020204" pitchFamily="34" charset="0"/>
                <a:cs typeface="Arial" panose="020B0604020202020204" pitchFamily="34" charset="0"/>
              </a:rPr>
              <a:t>Most intake of meats and poultry should be from fresh, frozen, or canned, and in lean forms versus processed meats </a:t>
            </a:r>
          </a:p>
          <a:p>
            <a:pPr>
              <a:lnSpc>
                <a:spcPct val="120000"/>
              </a:lnSpc>
            </a:pPr>
            <a:r>
              <a:rPr lang="en-US" sz="1600" dirty="0">
                <a:solidFill>
                  <a:schemeClr val="tx1"/>
                </a:solidFill>
                <a:latin typeface="Arial" panose="020B0604020202020204" pitchFamily="34" charset="0"/>
                <a:cs typeface="Arial" panose="020B0604020202020204" pitchFamily="34" charset="0"/>
              </a:rPr>
              <a:t>A healthy vegetarian dietary pattern can be achieved by incorporating protein foods from plants.</a:t>
            </a:r>
          </a:p>
          <a:p>
            <a:pPr>
              <a:lnSpc>
                <a:spcPct val="120000"/>
              </a:lnSpc>
            </a:pPr>
            <a:r>
              <a:rPr lang="en-US" sz="1600" dirty="0">
                <a:solidFill>
                  <a:schemeClr val="tx1"/>
                </a:solidFill>
                <a:latin typeface="Arial" panose="020B0604020202020204" pitchFamily="34" charset="0"/>
                <a:cs typeface="Arial" panose="020B0604020202020204" pitchFamily="34" charset="0"/>
              </a:rPr>
              <a:t>Seafood provides beneficial fatty acids (e.g. EPA and DHA).</a:t>
            </a:r>
          </a:p>
          <a:p>
            <a:pPr lvl="1">
              <a:lnSpc>
                <a:spcPct val="120000"/>
              </a:lnSpc>
            </a:pPr>
            <a:r>
              <a:rPr lang="en-US" sz="1600" dirty="0">
                <a:solidFill>
                  <a:schemeClr val="tx1"/>
                </a:solidFill>
                <a:latin typeface="Arial" panose="020B0604020202020204" pitchFamily="34" charset="0"/>
                <a:cs typeface="Arial" panose="020B0604020202020204" pitchFamily="34" charset="0"/>
              </a:rPr>
              <a:t>Choices higher in EPA and DHA and lower in methylmercury are encouraged.</a:t>
            </a:r>
          </a:p>
        </p:txBody>
      </p:sp>
      <p:pic>
        <p:nvPicPr>
          <p:cNvPr id="9" name="Picture 8">
            <a:extLst>
              <a:ext uri="{FF2B5EF4-FFF2-40B4-BE49-F238E27FC236}">
                <a16:creationId xmlns:a16="http://schemas.microsoft.com/office/drawing/2014/main" id="{99123ECB-5D4F-412B-9598-65E6753E46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6749" y="1618487"/>
            <a:ext cx="687097" cy="1054101"/>
          </a:xfrm>
          <a:prstGeom prst="rect">
            <a:avLst/>
          </a:prstGeom>
        </p:spPr>
      </p:pic>
    </p:spTree>
    <p:extLst>
      <p:ext uri="{BB962C8B-B14F-4D97-AF65-F5344CB8AC3E}">
        <p14:creationId xmlns:p14="http://schemas.microsoft.com/office/powerpoint/2010/main" val="55222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Protein Foods (continued)</a:t>
            </a:r>
          </a:p>
        </p:txBody>
      </p:sp>
      <p:grpSp>
        <p:nvGrpSpPr>
          <p:cNvPr id="5" name="Group 4">
            <a:extLst>
              <a:ext uri="{FF2B5EF4-FFF2-40B4-BE49-F238E27FC236}">
                <a16:creationId xmlns:a16="http://schemas.microsoft.com/office/drawing/2014/main" id="{2F5C51E4-AFB6-7240-87EC-8B0305E854A5}"/>
              </a:ext>
              <a:ext uri="{C183D7F6-B498-43B3-948B-1728B52AA6E4}">
                <adec:decorative xmlns:adec="http://schemas.microsoft.com/office/drawing/2017/decorative" val="1"/>
              </a:ext>
            </a:extLst>
          </p:cNvPr>
          <p:cNvGrpSpPr>
            <a:grpSpLocks noChangeAspect="1"/>
          </p:cNvGrpSpPr>
          <p:nvPr/>
        </p:nvGrpSpPr>
        <p:grpSpPr>
          <a:xfrm>
            <a:off x="9151684" y="1618487"/>
            <a:ext cx="3035808" cy="4237305"/>
            <a:chOff x="9690100" y="1618488"/>
            <a:chExt cx="2501900" cy="3486912"/>
          </a:xfrm>
        </p:grpSpPr>
        <p:pic>
          <p:nvPicPr>
            <p:cNvPr id="6" name="Picture 5">
              <a:extLst>
                <a:ext uri="{FF2B5EF4-FFF2-40B4-BE49-F238E27FC236}">
                  <a16:creationId xmlns:a16="http://schemas.microsoft.com/office/drawing/2014/main" id="{8D9AE3B6-0DBA-0C4F-921A-F201329E8F9E}"/>
                </a:ext>
              </a:extLst>
            </p:cNvPr>
            <p:cNvPicPr>
              <a:picLocks noChangeAspect="1"/>
            </p:cNvPicPr>
            <p:nvPr/>
          </p:nvPicPr>
          <p:blipFill>
            <a:blip r:embed="rId3"/>
            <a:stretch>
              <a:fillRect/>
            </a:stretch>
          </p:blipFill>
          <p:spPr>
            <a:xfrm>
              <a:off x="9690100" y="1618488"/>
              <a:ext cx="2501900" cy="1676400"/>
            </a:xfrm>
            <a:prstGeom prst="rect">
              <a:avLst/>
            </a:prstGeom>
          </p:spPr>
        </p:pic>
        <p:pic>
          <p:nvPicPr>
            <p:cNvPr id="7" name="Picture 6">
              <a:extLst>
                <a:ext uri="{FF2B5EF4-FFF2-40B4-BE49-F238E27FC236}">
                  <a16:creationId xmlns:a16="http://schemas.microsoft.com/office/drawing/2014/main" id="{DECC942B-B572-E143-8DBF-CC533110E94E}"/>
                </a:ext>
              </a:extLst>
            </p:cNvPr>
            <p:cNvPicPr>
              <a:picLocks noChangeAspect="1"/>
            </p:cNvPicPr>
            <p:nvPr/>
          </p:nvPicPr>
          <p:blipFill>
            <a:blip r:embed="rId4"/>
            <a:stretch>
              <a:fillRect/>
            </a:stretch>
          </p:blipFill>
          <p:spPr>
            <a:xfrm>
              <a:off x="9690100" y="3429000"/>
              <a:ext cx="2501900" cy="1676400"/>
            </a:xfrm>
            <a:prstGeom prst="rect">
              <a:avLst/>
            </a:prstGeom>
          </p:spPr>
        </p:pic>
      </p:grpSp>
      <p:sp>
        <p:nvSpPr>
          <p:cNvPr id="8" name="Content Placeholder 2"/>
          <p:cNvSpPr>
            <a:spLocks noGrp="1"/>
          </p:cNvSpPr>
          <p:nvPr>
            <p:ph idx="1"/>
          </p:nvPr>
        </p:nvSpPr>
        <p:spPr>
          <a:xfrm>
            <a:off x="2142525" y="1626537"/>
            <a:ext cx="6794339" cy="5130760"/>
          </a:xfrm>
        </p:spPr>
        <p:txBody>
          <a:bodyPr>
            <a:normAutofit/>
          </a:bodyPr>
          <a:lstStyle/>
          <a:p>
            <a:pPr>
              <a:lnSpc>
                <a:spcPct val="120000"/>
              </a:lnSpc>
            </a:pPr>
            <a:r>
              <a:rPr lang="en-US" sz="1600" dirty="0">
                <a:solidFill>
                  <a:schemeClr val="tx1"/>
                </a:solidFill>
                <a:latin typeface="Arial" panose="020B0604020202020204" pitchFamily="34" charset="0"/>
                <a:cs typeface="Arial" panose="020B0604020202020204" pitchFamily="34" charset="0"/>
              </a:rPr>
              <a:t>Intakes of protein foods are close to the target amounts, but many Americans do not meet recommendations for specific subgroups.</a:t>
            </a:r>
          </a:p>
          <a:p>
            <a:pPr lvl="1">
              <a:lnSpc>
                <a:spcPct val="120000"/>
              </a:lnSpc>
            </a:pPr>
            <a:r>
              <a:rPr lang="en-US" sz="1600" dirty="0">
                <a:solidFill>
                  <a:schemeClr val="tx1"/>
                </a:solidFill>
                <a:latin typeface="Arial" panose="020B0604020202020204" pitchFamily="34" charset="0"/>
                <a:cs typeface="Arial" panose="020B0604020202020204" pitchFamily="34" charset="0"/>
              </a:rPr>
              <a:t>Meet or exceed the recommendation for meats, poultry, and eggs.</a:t>
            </a:r>
          </a:p>
          <a:p>
            <a:pPr lvl="1">
              <a:lnSpc>
                <a:spcPct val="120000"/>
              </a:lnSpc>
            </a:pPr>
            <a:r>
              <a:rPr lang="en-US" sz="1600" dirty="0">
                <a:solidFill>
                  <a:schemeClr val="tx1"/>
                </a:solidFill>
                <a:latin typeface="Arial" panose="020B0604020202020204" pitchFamily="34" charset="0"/>
                <a:cs typeface="Arial" panose="020B0604020202020204" pitchFamily="34" charset="0"/>
              </a:rPr>
              <a:t>Do not meet the recommendation for seafood or nuts, seeds, and soy products.</a:t>
            </a:r>
          </a:p>
          <a:p>
            <a:pPr>
              <a:lnSpc>
                <a:spcPct val="120000"/>
              </a:lnSpc>
            </a:pPr>
            <a:r>
              <a:rPr lang="en-US" sz="1600" dirty="0">
                <a:solidFill>
                  <a:schemeClr val="tx1"/>
                </a:solidFill>
                <a:latin typeface="Arial" panose="020B0604020202020204" pitchFamily="34" charset="0"/>
                <a:cs typeface="Arial" panose="020B0604020202020204" pitchFamily="34" charset="0"/>
              </a:rPr>
              <a:t>Protein foods are generally consumed in forms with higher amounts of saturated fat or sodium and often part of mixed dishes that include other ingredients that are not in nutrient-dense forms.</a:t>
            </a:r>
          </a:p>
          <a:p>
            <a:pPr>
              <a:lnSpc>
                <a:spcPct val="120000"/>
              </a:lnSpc>
            </a:pPr>
            <a:r>
              <a:rPr lang="en-US" sz="1600" dirty="0">
                <a:solidFill>
                  <a:schemeClr val="tx1"/>
                </a:solidFill>
                <a:latin typeface="Arial" panose="020B0604020202020204" pitchFamily="34" charset="0"/>
                <a:cs typeface="Arial" panose="020B0604020202020204" pitchFamily="34" charset="0"/>
              </a:rPr>
              <a:t>Shifts are needed to add variety to protein subgroup intakes.</a:t>
            </a:r>
          </a:p>
          <a:p>
            <a:pPr lvl="1">
              <a:lnSpc>
                <a:spcPct val="120000"/>
              </a:lnSpc>
            </a:pPr>
            <a:r>
              <a:rPr lang="en-US" sz="1600" dirty="0">
                <a:solidFill>
                  <a:schemeClr val="tx1"/>
                </a:solidFill>
                <a:latin typeface="Arial" panose="020B0604020202020204" pitchFamily="34" charset="0"/>
                <a:cs typeface="Arial" panose="020B0604020202020204" pitchFamily="34" charset="0"/>
              </a:rPr>
              <a:t>Selecting from the seafood or beans, peas, and lentils subgroups more often.</a:t>
            </a:r>
          </a:p>
          <a:p>
            <a:pPr lvl="1">
              <a:lnSpc>
                <a:spcPct val="120000"/>
              </a:lnSpc>
            </a:pPr>
            <a:r>
              <a:rPr lang="en-US" sz="1600" dirty="0">
                <a:solidFill>
                  <a:schemeClr val="tx1"/>
                </a:solidFill>
                <a:latin typeface="Arial" panose="020B0604020202020204" pitchFamily="34" charset="0"/>
                <a:cs typeface="Arial" panose="020B0604020202020204" pitchFamily="34" charset="0"/>
              </a:rPr>
              <a:t>Replacing processed or high fat meats with these subgroups.</a:t>
            </a:r>
          </a:p>
        </p:txBody>
      </p:sp>
      <p:pic>
        <p:nvPicPr>
          <p:cNvPr id="9" name="Picture 8">
            <a:extLst>
              <a:ext uri="{FF2B5EF4-FFF2-40B4-BE49-F238E27FC236}">
                <a16:creationId xmlns:a16="http://schemas.microsoft.com/office/drawing/2014/main" id="{86BEC475-0366-45A6-8174-03C6A5DA0A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26749" y="1618487"/>
            <a:ext cx="687097" cy="1054101"/>
          </a:xfrm>
          <a:prstGeom prst="rect">
            <a:avLst/>
          </a:prstGeom>
        </p:spPr>
      </p:pic>
    </p:spTree>
    <p:extLst>
      <p:ext uri="{BB962C8B-B14F-4D97-AF65-F5344CB8AC3E}">
        <p14:creationId xmlns:p14="http://schemas.microsoft.com/office/powerpoint/2010/main" val="2061671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Beverages</a:t>
            </a:r>
          </a:p>
        </p:txBody>
      </p:sp>
      <p:sp>
        <p:nvSpPr>
          <p:cNvPr id="3" name="Content Placeholder 2"/>
          <p:cNvSpPr>
            <a:spLocks noGrp="1"/>
          </p:cNvSpPr>
          <p:nvPr>
            <p:ph idx="1"/>
          </p:nvPr>
        </p:nvSpPr>
        <p:spPr>
          <a:xfrm>
            <a:off x="904707" y="1636776"/>
            <a:ext cx="7185998" cy="4351338"/>
          </a:xfrm>
        </p:spPr>
        <p:txBody>
          <a:bodyPr>
            <a:normAutofit/>
          </a:bodyPr>
          <a:lstStyle/>
          <a:p>
            <a:r>
              <a:rPr lang="en-US" sz="2000" dirty="0">
                <a:solidFill>
                  <a:schemeClr val="tx1"/>
                </a:solidFill>
                <a:latin typeface="Arial" panose="020B0604020202020204" pitchFamily="34" charset="0"/>
                <a:cs typeface="Arial" panose="020B0604020202020204" pitchFamily="34" charset="0"/>
              </a:rPr>
              <a:t>When choosing beverages in a healthy dietary pattern, both the calories and nutrients that they provide are important considerations.</a:t>
            </a:r>
          </a:p>
          <a:p>
            <a:r>
              <a:rPr lang="en-US" sz="2000" dirty="0">
                <a:solidFill>
                  <a:schemeClr val="tx1"/>
                </a:solidFill>
                <a:latin typeface="Arial" panose="020B0604020202020204" pitchFamily="34" charset="0"/>
                <a:cs typeface="Arial" panose="020B0604020202020204" pitchFamily="34" charset="0"/>
              </a:rPr>
              <a:t>Beverages that are calorie-free—especially water—or that contribute beneficial nutrients, such as fat-free and low-fat milk and 100% juice, should be the primary beverages consumed.</a:t>
            </a:r>
          </a:p>
          <a:p>
            <a:r>
              <a:rPr lang="en-US" sz="2000" dirty="0">
                <a:solidFill>
                  <a:schemeClr val="tx1"/>
                </a:solidFill>
                <a:latin typeface="Arial" panose="020B0604020202020204" pitchFamily="34" charset="0"/>
                <a:cs typeface="Arial" panose="020B0604020202020204" pitchFamily="34" charset="0"/>
              </a:rPr>
              <a:t>Coffee, tea, and flavored waters also are options, but the most nutrient-dense options for these beverages include little, if any, sweeteners or cream.</a:t>
            </a:r>
          </a:p>
          <a:p>
            <a:pPr>
              <a:lnSpc>
                <a:spcPct val="120000"/>
              </a:lnSpc>
            </a:pPr>
            <a:r>
              <a:rPr lang="en-US" sz="2000" dirty="0">
                <a:solidFill>
                  <a:schemeClr val="tx1"/>
                </a:solidFill>
                <a:latin typeface="Arial" panose="020B0604020202020204" pitchFamily="34" charset="0"/>
                <a:cs typeface="Arial" panose="020B0604020202020204" pitchFamily="34" charset="0"/>
              </a:rPr>
              <a:t>Sugar-sweetened beverages and alcohol should be limited (see Guideline 4).</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srcRect l="1761" t="2469" r="1"/>
          <a:stretch/>
        </p:blipFill>
        <p:spPr>
          <a:xfrm>
            <a:off x="8345347" y="4109013"/>
            <a:ext cx="2928817" cy="2368892"/>
          </a:xfrm>
          <a:prstGeom prst="rect">
            <a:avLst/>
          </a:prstGeom>
        </p:spPr>
      </p:pic>
    </p:spTree>
    <p:extLst>
      <p:ext uri="{BB962C8B-B14F-4D97-AF65-F5344CB8AC3E}">
        <p14:creationId xmlns:p14="http://schemas.microsoft.com/office/powerpoint/2010/main" val="8640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174629"/>
            <a:ext cx="10207796" cy="1325563"/>
          </a:xfrm>
        </p:spPr>
        <p:txBody>
          <a:bodyPr/>
          <a:lstStyle/>
          <a:p>
            <a:r>
              <a:rPr lang="en-US" dirty="0">
                <a:latin typeface="Arial" panose="020B0604020202020204" pitchFamily="34" charset="0"/>
                <a:cs typeface="Arial" panose="020B0604020202020204" pitchFamily="34" charset="0"/>
              </a:rPr>
              <a:t>Dietary Components of Public Health Concern for </a:t>
            </a:r>
            <a:r>
              <a:rPr lang="en-US" dirty="0" err="1">
                <a:latin typeface="Arial" panose="020B0604020202020204" pitchFamily="34" charset="0"/>
                <a:cs typeface="Arial" panose="020B0604020202020204" pitchFamily="34" charset="0"/>
              </a:rPr>
              <a:t>Underconsumption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4707" y="1825625"/>
            <a:ext cx="6572540" cy="4351338"/>
          </a:xfrm>
        </p:spPr>
        <p:txBody>
          <a:bodyPr>
            <a:normAutofit/>
          </a:bodyPr>
          <a:lstStyle/>
          <a:p>
            <a:r>
              <a:rPr lang="en-US" sz="2000" dirty="0">
                <a:solidFill>
                  <a:schemeClr val="tx1"/>
                </a:solidFill>
                <a:latin typeface="Arial" panose="020B0604020202020204" pitchFamily="34" charset="0"/>
                <a:cs typeface="Arial" panose="020B0604020202020204" pitchFamily="34" charset="0"/>
              </a:rPr>
              <a:t>Calcium, potassium, dietary fiber, and vitamin D are considered dietary components of public health concern for the general U.S. population because low intakes are associated with health concerns.</a:t>
            </a:r>
          </a:p>
          <a:p>
            <a:r>
              <a:rPr lang="en-US" sz="2000" dirty="0">
                <a:solidFill>
                  <a:schemeClr val="tx1"/>
                </a:solidFill>
                <a:latin typeface="Arial" panose="020B0604020202020204" pitchFamily="34" charset="0"/>
                <a:cs typeface="Arial" panose="020B0604020202020204" pitchFamily="34" charset="0"/>
              </a:rPr>
              <a:t>If a healthy dietary pattern is consumed, amounts of calcium, potassium, and dietary fiber can meet recommendations.</a:t>
            </a:r>
          </a:p>
          <a:p>
            <a:r>
              <a:rPr lang="en-US" sz="2000" dirty="0">
                <a:solidFill>
                  <a:schemeClr val="tx1"/>
                </a:solidFill>
                <a:latin typeface="Arial" panose="020B0604020202020204" pitchFamily="34" charset="0"/>
                <a:cs typeface="Arial" panose="020B0604020202020204" pitchFamily="34" charset="0"/>
              </a:rPr>
              <a:t>Vitamin D recommendations are harder to achieve through natural sources from diet alone and would require consuming foods and beverages fortified with vitamin D. In many cases, taking a vitamin D supplement may be appropriate.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6603" y="3031647"/>
            <a:ext cx="3723701" cy="3145316"/>
          </a:xfrm>
          <a:prstGeom prst="rect">
            <a:avLst/>
          </a:prstGeom>
        </p:spPr>
      </p:pic>
    </p:spTree>
    <p:extLst>
      <p:ext uri="{BB962C8B-B14F-4D97-AF65-F5344CB8AC3E}">
        <p14:creationId xmlns:p14="http://schemas.microsoft.com/office/powerpoint/2010/main" val="19550288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FC74-4951-9D43-98E0-BCE936D5449C}"/>
              </a:ext>
            </a:extLst>
          </p:cNvPr>
          <p:cNvSpPr>
            <a:spLocks noGrp="1"/>
          </p:cNvSpPr>
          <p:nvPr>
            <p:ph type="title"/>
          </p:nvPr>
        </p:nvSpPr>
        <p:spPr>
          <a:xfrm>
            <a:off x="904704" y="155448"/>
            <a:ext cx="10515600" cy="1325563"/>
          </a:xfrm>
        </p:spPr>
        <p:txBody>
          <a:bodyPr>
            <a:noAutofit/>
          </a:bodyPr>
          <a:lstStyle/>
          <a:p>
            <a:r>
              <a:rPr lang="en-US" sz="3000" dirty="0">
                <a:latin typeface="Arial" panose="020B0604020202020204" pitchFamily="34" charset="0"/>
                <a:cs typeface="Arial" panose="020B0604020202020204" pitchFamily="34" charset="0"/>
              </a:rPr>
              <a:t>Limit foods and beverages higher in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added sugars, saturated fat, and sodium,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and limit alcoholic beverages</a:t>
            </a:r>
          </a:p>
        </p:txBody>
      </p:sp>
      <p:sp>
        <p:nvSpPr>
          <p:cNvPr id="4" name="Content Placeholder 2">
            <a:extLst>
              <a:ext uri="{FF2B5EF4-FFF2-40B4-BE49-F238E27FC236}">
                <a16:creationId xmlns:a16="http://schemas.microsoft.com/office/drawing/2014/main" id="{22CEE90F-C7EE-AE40-9B27-A520E540A16D}"/>
              </a:ext>
            </a:extLst>
          </p:cNvPr>
          <p:cNvSpPr txBox="1">
            <a:spLocks/>
          </p:cNvSpPr>
          <p:nvPr/>
        </p:nvSpPr>
        <p:spPr>
          <a:xfrm>
            <a:off x="1086346" y="1701589"/>
            <a:ext cx="46366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sz="1600" dirty="0">
                <a:solidFill>
                  <a:schemeClr val="tx1"/>
                </a:solidFill>
                <a:latin typeface="Arial" panose="020B0604020202020204" pitchFamily="34" charset="0"/>
                <a:cs typeface="Arial" panose="020B0604020202020204" pitchFamily="34" charset="0"/>
              </a:rPr>
              <a:t>At every life stage, meeting food group recommendations—even with nutrient-dense choices—requires most of a person’s daily calorie needs and sodium limits. A healthy dietary pattern doesn’t have much room for extra added sugars, saturated fat, or sodium—or for alcoholic beverages. A small amount of added sugars, saturated fat, or sodium can be added to nutrient-dense foods and beverages to help meet food group recommendations, but foods and beverages high in these components should be limited. </a:t>
            </a:r>
            <a:endParaRPr lang="en-US" sz="1600" b="1"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3" name="Content Placeholder 2">
            <a:extLst>
              <a:ext uri="{FF2B5EF4-FFF2-40B4-BE49-F238E27FC236}">
                <a16:creationId xmlns:a16="http://schemas.microsoft.com/office/drawing/2014/main" id="{9D0D1B40-FD09-9C4B-9781-59C094266341}"/>
              </a:ext>
            </a:extLst>
          </p:cNvPr>
          <p:cNvSpPr>
            <a:spLocks noGrp="1"/>
          </p:cNvSpPr>
          <p:nvPr>
            <p:ph idx="1"/>
          </p:nvPr>
        </p:nvSpPr>
        <p:spPr>
          <a:xfrm>
            <a:off x="5927743" y="1701589"/>
            <a:ext cx="5538118" cy="4351338"/>
          </a:xfrm>
        </p:spPr>
        <p:txBody>
          <a:bodyPr>
            <a:noAutofit/>
          </a:bodyPr>
          <a:lstStyle/>
          <a:p>
            <a:pPr marL="0" indent="0">
              <a:lnSpc>
                <a:spcPct val="100000"/>
              </a:lnSpc>
              <a:buNone/>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Limits are:</a:t>
            </a:r>
          </a:p>
          <a:p>
            <a:pPr>
              <a:lnSpc>
                <a:spcPct val="100000"/>
              </a:lnSpc>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Added sugars</a:t>
            </a:r>
            <a:r>
              <a:rPr lang="en-US" sz="1600" dirty="0">
                <a:solidFill>
                  <a:schemeClr val="tx1"/>
                </a:solidFill>
                <a:latin typeface="Arial" panose="020B0604020202020204" pitchFamily="34" charset="0"/>
                <a:cs typeface="Arial" panose="020B0604020202020204" pitchFamily="34" charset="0"/>
              </a:rPr>
              <a:t>—Less than 10 percent of calories per day starting at age 2. Avoid foods and beverages with added sugars for those younger than age 2.</a:t>
            </a:r>
          </a:p>
          <a:p>
            <a:pPr>
              <a:lnSpc>
                <a:spcPct val="100000"/>
              </a:lnSpc>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Saturated fat</a:t>
            </a:r>
            <a:r>
              <a:rPr lang="en-US" sz="1600" dirty="0">
                <a:solidFill>
                  <a:schemeClr val="tx1"/>
                </a:solidFill>
                <a:latin typeface="Arial" panose="020B0604020202020204" pitchFamily="34" charset="0"/>
                <a:cs typeface="Arial" panose="020B0604020202020204" pitchFamily="34" charset="0"/>
              </a:rPr>
              <a:t>—Less than 10 percent of calories per day starting at age 2. </a:t>
            </a:r>
          </a:p>
          <a:p>
            <a:pPr>
              <a:lnSpc>
                <a:spcPct val="100000"/>
              </a:lnSpc>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Sodium</a:t>
            </a:r>
            <a:r>
              <a:rPr lang="en-US" sz="1600" dirty="0">
                <a:solidFill>
                  <a:schemeClr val="tx1"/>
                </a:solidFill>
                <a:latin typeface="Arial" panose="020B0604020202020204" pitchFamily="34" charset="0"/>
                <a:cs typeface="Arial" panose="020B0604020202020204" pitchFamily="34" charset="0"/>
              </a:rPr>
              <a:t>—Less than 2,300 milligrams per day—and even less for children younger than age 14. </a:t>
            </a:r>
          </a:p>
          <a:p>
            <a:pPr>
              <a:lnSpc>
                <a:spcPct val="100000"/>
              </a:lnSpc>
            </a:pPr>
            <a:r>
              <a:rPr lang="en-US" sz="1600" b="1" dirty="0">
                <a:solidFill>
                  <a:schemeClr val="tx1"/>
                </a:solidFill>
                <a:latin typeface="Arial" panose="020B0604020202020204" pitchFamily="34" charset="0"/>
                <a:ea typeface="Roboto" panose="02000000000000000000" pitchFamily="2" charset="0"/>
                <a:cs typeface="Arial" panose="020B0604020202020204" pitchFamily="34" charset="0"/>
              </a:rPr>
              <a:t>Alcoholic beverages</a:t>
            </a:r>
            <a:r>
              <a:rPr lang="en-US" sz="1600" dirty="0">
                <a:solidFill>
                  <a:schemeClr val="tx1"/>
                </a:solidFill>
                <a:latin typeface="Arial" panose="020B0604020202020204" pitchFamily="34" charset="0"/>
                <a:cs typeface="Arial" panose="020B0604020202020204" pitchFamily="34" charset="0"/>
              </a:rPr>
              <a:t>—Adults of legal drinking age can choose not to drink or to drink in moderation by limiting intake to 2 drinks or less in a day for men and </a:t>
            </a:r>
            <a:br>
              <a:rPr lang="en-US" sz="1600" dirty="0">
                <a:solidFill>
                  <a:schemeClr val="tx1"/>
                </a:solidFill>
                <a:latin typeface="Arial" panose="020B0604020202020204" pitchFamily="34" charset="0"/>
                <a:cs typeface="Arial" panose="020B0604020202020204" pitchFamily="34" charset="0"/>
              </a:rPr>
            </a:br>
            <a:r>
              <a:rPr lang="en-US" sz="1600" dirty="0">
                <a:solidFill>
                  <a:schemeClr val="tx1"/>
                </a:solidFill>
                <a:latin typeface="Arial" panose="020B0604020202020204" pitchFamily="34" charset="0"/>
                <a:cs typeface="Arial" panose="020B0604020202020204" pitchFamily="34" charset="0"/>
              </a:rPr>
              <a:t>1 drink or less in a day for women, when alcohol is consumed. Drinking less is better for health than drinking more. There are some adults who should not drink alcohol, such as women who are pregnant.</a:t>
            </a:r>
          </a:p>
        </p:txBody>
      </p:sp>
    </p:spTree>
    <p:extLst>
      <p:ext uri="{BB962C8B-B14F-4D97-AF65-F5344CB8AC3E}">
        <p14:creationId xmlns:p14="http://schemas.microsoft.com/office/powerpoint/2010/main" val="461401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0FC74-4951-9D43-98E0-BCE936D5449C}"/>
              </a:ext>
            </a:extLst>
          </p:cNvPr>
          <p:cNvSpPr>
            <a:spLocks noGrp="1"/>
          </p:cNvSpPr>
          <p:nvPr>
            <p:ph type="title"/>
          </p:nvPr>
        </p:nvSpPr>
        <p:spPr>
          <a:xfrm>
            <a:off x="904704" y="155448"/>
            <a:ext cx="10515600" cy="1325563"/>
          </a:xfrm>
        </p:spPr>
        <p:txBody>
          <a:bodyPr>
            <a:noAutofit/>
          </a:bodyPr>
          <a:lstStyle/>
          <a:p>
            <a:r>
              <a:rPr lang="en-US" sz="3000" dirty="0">
                <a:latin typeface="Arial" panose="020B0604020202020204" pitchFamily="34" charset="0"/>
                <a:cs typeface="Arial" panose="020B0604020202020204" pitchFamily="34" charset="0"/>
              </a:rPr>
              <a:t>Limit foods and beverages higher in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added sugars, saturated fat, and sodium,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and limit alcoholic beverages </a:t>
            </a:r>
          </a:p>
        </p:txBody>
      </p:sp>
      <p:pic>
        <p:nvPicPr>
          <p:cNvPr id="9" name="Picture 8" descr="This image depicts that most individuals exceed the recommended limit on added sugars, saturated fat, the chronic disease risk reduction limit for sodium. Additionally, it shows that most people have dietary patterns low in vegetables, fruits, and dairy. ">
            <a:extLst>
              <a:ext uri="{FF2B5EF4-FFF2-40B4-BE49-F238E27FC236}">
                <a16:creationId xmlns:a16="http://schemas.microsoft.com/office/drawing/2014/main" id="{7C3EB30E-D57F-45F5-93EB-2C1602BF5834}"/>
              </a:ext>
            </a:extLst>
          </p:cNvPr>
          <p:cNvPicPr>
            <a:picLocks noChangeAspect="1"/>
          </p:cNvPicPr>
          <p:nvPr/>
        </p:nvPicPr>
        <p:blipFill>
          <a:blip r:embed="rId3"/>
          <a:stretch>
            <a:fillRect/>
          </a:stretch>
        </p:blipFill>
        <p:spPr>
          <a:xfrm>
            <a:off x="1254924" y="2264102"/>
            <a:ext cx="9682153" cy="2946742"/>
          </a:xfrm>
          <a:prstGeom prst="rect">
            <a:avLst/>
          </a:prstGeom>
        </p:spPr>
      </p:pic>
    </p:spTree>
    <p:extLst>
      <p:ext uri="{BB962C8B-B14F-4D97-AF65-F5344CB8AC3E}">
        <p14:creationId xmlns:p14="http://schemas.microsoft.com/office/powerpoint/2010/main" val="190731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3277622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CA64DC-A652-4748-A96C-F59D5AB64217}"/>
              </a:ext>
            </a:extLst>
          </p:cNvPr>
          <p:cNvSpPr>
            <a:spLocks noGrp="1"/>
          </p:cNvSpPr>
          <p:nvPr>
            <p:ph type="title"/>
          </p:nvPr>
        </p:nvSpPr>
        <p:spPr>
          <a:xfrm>
            <a:off x="902940" y="792419"/>
            <a:ext cx="3960612" cy="1325563"/>
          </a:xfrm>
        </p:spPr>
        <p:txBody>
          <a:bodyPr>
            <a:noAutofit/>
          </a:bodyPr>
          <a:lstStyle/>
          <a:p>
            <a:r>
              <a:rPr lang="en-US" dirty="0">
                <a:latin typeface="Arial" panose="020B0604020202020204" pitchFamily="34" charset="0"/>
                <a:cs typeface="Arial" panose="020B0604020202020204" pitchFamily="34" charset="0"/>
              </a:rPr>
              <a:t>The 85-15 Guide: </a:t>
            </a:r>
            <a:r>
              <a:rPr lang="en-US" sz="2000" dirty="0">
                <a:latin typeface="Arial" panose="020B0604020202020204" pitchFamily="34" charset="0"/>
                <a:cs typeface="Arial" panose="020B0604020202020204" pitchFamily="34" charset="0"/>
              </a:rPr>
              <a:t>Percentage of Calories Needed To Meet Food Group Needs With Nutrient-Dense Choices and Percentage Left for Other Uses </a:t>
            </a:r>
          </a:p>
        </p:txBody>
      </p:sp>
      <p:sp>
        <p:nvSpPr>
          <p:cNvPr id="5" name="Content Placeholder 4">
            <a:extLst>
              <a:ext uri="{FF2B5EF4-FFF2-40B4-BE49-F238E27FC236}">
                <a16:creationId xmlns:a16="http://schemas.microsoft.com/office/drawing/2014/main" id="{FE8431B1-A3A3-C741-BC57-F06D11079574}"/>
              </a:ext>
            </a:extLst>
          </p:cNvPr>
          <p:cNvSpPr>
            <a:spLocks noGrp="1"/>
          </p:cNvSpPr>
          <p:nvPr>
            <p:ph idx="1"/>
          </p:nvPr>
        </p:nvSpPr>
        <p:spPr>
          <a:xfrm>
            <a:off x="902940" y="2658691"/>
            <a:ext cx="3595317" cy="2387619"/>
          </a:xfrm>
        </p:spPr>
        <p:txBody>
          <a:bodyPr>
            <a:noAutofit/>
          </a:bodyPr>
          <a:lstStyle/>
          <a:p>
            <a:pPr marL="0" indent="0">
              <a:lnSpc>
                <a:spcPct val="100000"/>
              </a:lnSpc>
              <a:buNone/>
            </a:pPr>
            <a:r>
              <a:rPr lang="en-US" sz="1400" dirty="0">
                <a:solidFill>
                  <a:schemeClr val="tx1"/>
                </a:solidFill>
                <a:latin typeface="Arial" panose="020B0604020202020204" pitchFamily="34" charset="0"/>
                <a:cs typeface="Arial" panose="020B0604020202020204" pitchFamily="34" charset="0"/>
              </a:rPr>
              <a:t>Most of the calories a person needs to eat each day—around 85 percent—are needed to meet food group recommendations healthfully, in nutrient-dense forms. The remaining calories—around </a:t>
            </a:r>
            <a:br>
              <a:rPr lang="en-US" sz="1400" dirty="0">
                <a:solidFill>
                  <a:schemeClr val="tx1"/>
                </a:solidFill>
                <a:latin typeface="Arial" panose="020B0604020202020204" pitchFamily="34" charset="0"/>
                <a:cs typeface="Arial" panose="020B0604020202020204" pitchFamily="34" charset="0"/>
              </a:rPr>
            </a:br>
            <a:r>
              <a:rPr lang="en-US" sz="1400" dirty="0">
                <a:solidFill>
                  <a:schemeClr val="tx1"/>
                </a:solidFill>
                <a:latin typeface="Arial" panose="020B0604020202020204" pitchFamily="34" charset="0"/>
                <a:cs typeface="Arial" panose="020B0604020202020204" pitchFamily="34" charset="0"/>
              </a:rPr>
              <a:t>15 percent—are calories available for other uses, including for added sugars or saturated fat beyond the small amounts found in nutrient-dense forms of foods and beverages within the pattern, to consume more than the recommended amount of a food group, or for alcoholic beverages. This equates to 250 to 350 remaining calories for calorie patterns appropriate for most Americans. </a:t>
            </a:r>
          </a:p>
        </p:txBody>
      </p:sp>
      <p:grpSp>
        <p:nvGrpSpPr>
          <p:cNvPr id="32" name="Group 31" descr="A figure shows that approximately 85% of calories are needed per day to meet food group recommendations healthfully, in nutrient-dense forms. 15% of remaining calories are available for other uses, including added sugars and saturated fat.">
            <a:extLst>
              <a:ext uri="{FF2B5EF4-FFF2-40B4-BE49-F238E27FC236}">
                <a16:creationId xmlns:a16="http://schemas.microsoft.com/office/drawing/2014/main" id="{88564181-3AA0-DC46-B0F1-B9677F7AC2A2}"/>
              </a:ext>
            </a:extLst>
          </p:cNvPr>
          <p:cNvGrpSpPr/>
          <p:nvPr/>
        </p:nvGrpSpPr>
        <p:grpSpPr>
          <a:xfrm>
            <a:off x="4984956" y="825910"/>
            <a:ext cx="6480902" cy="4911213"/>
            <a:chOff x="4984956" y="825910"/>
            <a:chExt cx="6480902" cy="4911213"/>
          </a:xfrm>
        </p:grpSpPr>
        <p:sp>
          <p:nvSpPr>
            <p:cNvPr id="12" name="Oval 11">
              <a:extLst>
                <a:ext uri="{FF2B5EF4-FFF2-40B4-BE49-F238E27FC236}">
                  <a16:creationId xmlns:a16="http://schemas.microsoft.com/office/drawing/2014/main" id="{5A037C2D-BE88-2C40-B675-AD10ABE09159}"/>
                </a:ext>
              </a:extLst>
            </p:cNvPr>
            <p:cNvSpPr/>
            <p:nvPr/>
          </p:nvSpPr>
          <p:spPr>
            <a:xfrm>
              <a:off x="4984956" y="825910"/>
              <a:ext cx="4911213" cy="4911213"/>
            </a:xfrm>
            <a:prstGeom prst="ellipse">
              <a:avLst/>
            </a:prstGeom>
            <a:solidFill>
              <a:srgbClr val="003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8C2D87C2-912B-0145-AED8-E00EA0EB278E}"/>
                </a:ext>
              </a:extLst>
            </p:cNvPr>
            <p:cNvSpPr/>
            <p:nvPr/>
          </p:nvSpPr>
          <p:spPr>
            <a:xfrm>
              <a:off x="5105130" y="1538957"/>
              <a:ext cx="3863842" cy="38638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980FAEA-4209-2545-91CA-8CF471CBF06F}"/>
                </a:ext>
              </a:extLst>
            </p:cNvPr>
            <p:cNvSpPr txBox="1"/>
            <p:nvPr/>
          </p:nvSpPr>
          <p:spPr>
            <a:xfrm>
              <a:off x="5226391" y="1863055"/>
              <a:ext cx="362131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003F68"/>
                  </a:solidFill>
                  <a:effectLst/>
                  <a:uLnTx/>
                  <a:uFillTx/>
                  <a:latin typeface="Roboto" panose="02000000000000000000" pitchFamily="2" charset="0"/>
                  <a:ea typeface="Roboto" panose="02000000000000000000" pitchFamily="2" charset="0"/>
                  <a:cs typeface="Roboto" panose="02000000000000000000" pitchFamily="2" charset="0"/>
                </a:rPr>
                <a:t>85%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F68"/>
                  </a:solidFill>
                  <a:effectLst/>
                  <a:uLnTx/>
                  <a:uFillTx/>
                  <a:latin typeface="Roboto Light" panose="02000000000000000000" pitchFamily="2" charset="0"/>
                  <a:ea typeface="Roboto Light" panose="02000000000000000000" pitchFamily="2" charset="0"/>
                  <a:cs typeface="Roboto Light" panose="02000000000000000000" pitchFamily="2" charset="0"/>
                </a:rPr>
                <a:t>of calories are needed</a:t>
              </a:r>
              <a:br>
                <a:rPr kumimoji="0" lang="en-US" sz="1800" b="0" i="0" u="none" strike="noStrike" kern="1200" cap="none" spc="0" normalizeH="0" baseline="0" noProof="0" dirty="0">
                  <a:ln>
                    <a:noFill/>
                  </a:ln>
                  <a:solidFill>
                    <a:srgbClr val="003F68"/>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800" b="0" i="0" u="none" strike="noStrike" kern="1200" cap="none" spc="0" normalizeH="0" baseline="0" noProof="0" dirty="0">
                  <a:ln>
                    <a:noFill/>
                  </a:ln>
                  <a:solidFill>
                    <a:srgbClr val="003F68"/>
                  </a:solidFill>
                  <a:effectLst/>
                  <a:uLnTx/>
                  <a:uFillTx/>
                  <a:latin typeface="Roboto Light" panose="02000000000000000000" pitchFamily="2" charset="0"/>
                  <a:ea typeface="Roboto Light" panose="02000000000000000000" pitchFamily="2" charset="0"/>
                  <a:cs typeface="Roboto Light" panose="02000000000000000000" pitchFamily="2" charset="0"/>
                </a:rPr>
                <a:t>per day to meet </a:t>
              </a:r>
              <a:r>
                <a:rPr kumimoji="0" lang="en-US" sz="1800" b="1" i="0" u="none" strike="noStrike" kern="1200" cap="none" spc="0" normalizeH="0" baseline="0" noProof="0" dirty="0">
                  <a:ln>
                    <a:noFill/>
                  </a:ln>
                  <a:solidFill>
                    <a:srgbClr val="003F68"/>
                  </a:solidFill>
                  <a:effectLst/>
                  <a:uLnTx/>
                  <a:uFillTx/>
                  <a:latin typeface="Roboto" panose="02000000000000000000" pitchFamily="2" charset="0"/>
                  <a:ea typeface="Roboto" panose="02000000000000000000" pitchFamily="2" charset="0"/>
                  <a:cs typeface="Roboto" panose="02000000000000000000" pitchFamily="2" charset="0"/>
                </a:rPr>
                <a:t>food group recommendations </a:t>
              </a:r>
              <a:r>
                <a:rPr kumimoji="0" lang="en-US" sz="1800" b="0" i="0" u="none" strike="noStrike" kern="1200" cap="none" spc="0" normalizeH="0" baseline="0" noProof="0" dirty="0">
                  <a:ln>
                    <a:noFill/>
                  </a:ln>
                  <a:solidFill>
                    <a:srgbClr val="003F68"/>
                  </a:solidFill>
                  <a:effectLst/>
                  <a:uLnTx/>
                  <a:uFillTx/>
                  <a:latin typeface="Roboto Light" panose="02000000000000000000" pitchFamily="2" charset="0"/>
                  <a:ea typeface="Roboto Light" panose="02000000000000000000" pitchFamily="2" charset="0"/>
                  <a:cs typeface="Roboto Light" panose="02000000000000000000" pitchFamily="2" charset="0"/>
                </a:rPr>
                <a:t>healthfully,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F68"/>
                  </a:solidFill>
                  <a:effectLst/>
                  <a:uLnTx/>
                  <a:uFillTx/>
                  <a:latin typeface="Roboto Light" panose="02000000000000000000" pitchFamily="2" charset="0"/>
                  <a:ea typeface="Roboto Light" panose="02000000000000000000" pitchFamily="2" charset="0"/>
                  <a:cs typeface="Roboto Light" panose="02000000000000000000" pitchFamily="2" charset="0"/>
                </a:rPr>
                <a:t>in nutrient-dense forms</a:t>
              </a:r>
            </a:p>
          </p:txBody>
        </p:sp>
        <p:sp>
          <p:nvSpPr>
            <p:cNvPr id="15" name="TextBox 14">
              <a:extLst>
                <a:ext uri="{FF2B5EF4-FFF2-40B4-BE49-F238E27FC236}">
                  <a16:creationId xmlns:a16="http://schemas.microsoft.com/office/drawing/2014/main" id="{48597062-5743-6941-A164-5CD184EB84D8}"/>
                </a:ext>
              </a:extLst>
            </p:cNvPr>
            <p:cNvSpPr txBox="1"/>
            <p:nvPr/>
          </p:nvSpPr>
          <p:spPr>
            <a:xfrm>
              <a:off x="8582781" y="2768664"/>
              <a:ext cx="1699580" cy="702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15%</a:t>
              </a:r>
            </a:p>
          </p:txBody>
        </p:sp>
        <p:sp>
          <p:nvSpPr>
            <p:cNvPr id="16" name="Content Placeholder 4">
              <a:extLst>
                <a:ext uri="{FF2B5EF4-FFF2-40B4-BE49-F238E27FC236}">
                  <a16:creationId xmlns:a16="http://schemas.microsoft.com/office/drawing/2014/main" id="{02FC64B5-BA48-2A45-AA8E-67B89D840379}"/>
                </a:ext>
              </a:extLst>
            </p:cNvPr>
            <p:cNvSpPr txBox="1">
              <a:spLocks/>
            </p:cNvSpPr>
            <p:nvPr/>
          </p:nvSpPr>
          <p:spPr>
            <a:xfrm>
              <a:off x="9915333" y="2886734"/>
              <a:ext cx="1550525" cy="10742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200" b="0" i="0" u="none" strike="noStrike" kern="1200" cap="none" spc="0" normalizeH="0" baseline="0" noProof="0" dirty="0">
                  <a:ln>
                    <a:noFill/>
                  </a:ln>
                  <a:solidFill>
                    <a:srgbClr val="414444"/>
                  </a:solidFill>
                  <a:effectLst/>
                  <a:uLnTx/>
                  <a:uFillTx/>
                  <a:latin typeface="Roboto Light" panose="02000000000000000000" pitchFamily="2" charset="0"/>
                  <a:ea typeface="Roboto Light" panose="02000000000000000000" pitchFamily="2" charset="0"/>
                  <a:cs typeface="Roboto Light" panose="02000000000000000000" pitchFamily="2" charset="0"/>
                </a:rPr>
                <a:t>of remaining calories are available for other uses (including added sugars and saturated fat)</a:t>
              </a:r>
            </a:p>
          </p:txBody>
        </p:sp>
        <p:sp>
          <p:nvSpPr>
            <p:cNvPr id="18" name="Content Placeholder 4">
              <a:extLst>
                <a:ext uri="{FF2B5EF4-FFF2-40B4-BE49-F238E27FC236}">
                  <a16:creationId xmlns:a16="http://schemas.microsoft.com/office/drawing/2014/main" id="{A9877468-4F58-8743-9239-DB0DE866C9C5}"/>
                </a:ext>
              </a:extLst>
            </p:cNvPr>
            <p:cNvSpPr txBox="1">
              <a:spLocks/>
            </p:cNvSpPr>
            <p:nvPr/>
          </p:nvSpPr>
          <p:spPr>
            <a:xfrm>
              <a:off x="6589572" y="1148909"/>
              <a:ext cx="1758015" cy="3062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F17442"/>
                </a:buClr>
                <a:buSzTx/>
                <a:buFont typeface="Arial" panose="020B0604020202020204" pitchFamily="34" charset="0"/>
                <a:buNone/>
                <a:tabLst/>
                <a:defRPr/>
              </a:pPr>
              <a:r>
                <a:rPr kumimoji="0" lang="en-US" sz="12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rPr>
                <a:t>Total Calories Per Day</a:t>
              </a:r>
            </a:p>
          </p:txBody>
        </p:sp>
        <p:pic>
          <p:nvPicPr>
            <p:cNvPr id="22" name="Picture 21">
              <a:extLst>
                <a:ext uri="{FF2B5EF4-FFF2-40B4-BE49-F238E27FC236}">
                  <a16:creationId xmlns:a16="http://schemas.microsoft.com/office/drawing/2014/main" id="{D20AD3DE-AB29-8546-A327-8C15FFD760D5}"/>
                </a:ext>
              </a:extLst>
            </p:cNvPr>
            <p:cNvPicPr>
              <a:picLocks noChangeAspect="1"/>
            </p:cNvPicPr>
            <p:nvPr/>
          </p:nvPicPr>
          <p:blipFill>
            <a:blip r:embed="rId3"/>
            <a:stretch>
              <a:fillRect/>
            </a:stretch>
          </p:blipFill>
          <p:spPr>
            <a:xfrm>
              <a:off x="10017573" y="4079087"/>
              <a:ext cx="621498" cy="621498"/>
            </a:xfrm>
            <a:prstGeom prst="rect">
              <a:avLst/>
            </a:prstGeom>
          </p:spPr>
        </p:pic>
        <p:grpSp>
          <p:nvGrpSpPr>
            <p:cNvPr id="31" name="Group 30">
              <a:extLst>
                <a:ext uri="{FF2B5EF4-FFF2-40B4-BE49-F238E27FC236}">
                  <a16:creationId xmlns:a16="http://schemas.microsoft.com/office/drawing/2014/main" id="{9897D026-9611-514F-8DFB-71D4F507F1E4}"/>
                </a:ext>
              </a:extLst>
            </p:cNvPr>
            <p:cNvGrpSpPr/>
            <p:nvPr/>
          </p:nvGrpSpPr>
          <p:grpSpPr>
            <a:xfrm>
              <a:off x="5440997" y="3978136"/>
              <a:ext cx="3130548" cy="586490"/>
              <a:chOff x="5440996" y="3978136"/>
              <a:chExt cx="2982744" cy="558800"/>
            </a:xfrm>
          </p:grpSpPr>
          <p:pic>
            <p:nvPicPr>
              <p:cNvPr id="20" name="Picture 19">
                <a:extLst>
                  <a:ext uri="{FF2B5EF4-FFF2-40B4-BE49-F238E27FC236}">
                    <a16:creationId xmlns:a16="http://schemas.microsoft.com/office/drawing/2014/main" id="{2DF5AB03-62AB-8643-AD68-EB249BF59E7E}"/>
                  </a:ext>
                </a:extLst>
              </p:cNvPr>
              <p:cNvPicPr>
                <a:picLocks noChangeAspect="1"/>
              </p:cNvPicPr>
              <p:nvPr/>
            </p:nvPicPr>
            <p:blipFill>
              <a:blip r:embed="rId4"/>
              <a:stretch>
                <a:fillRect/>
              </a:stretch>
            </p:blipFill>
            <p:spPr>
              <a:xfrm>
                <a:off x="6050157" y="3978136"/>
                <a:ext cx="558800" cy="558800"/>
              </a:xfrm>
              <a:prstGeom prst="rect">
                <a:avLst/>
              </a:prstGeom>
            </p:spPr>
          </p:pic>
          <p:pic>
            <p:nvPicPr>
              <p:cNvPr id="24" name="Picture 23">
                <a:extLst>
                  <a:ext uri="{FF2B5EF4-FFF2-40B4-BE49-F238E27FC236}">
                    <a16:creationId xmlns:a16="http://schemas.microsoft.com/office/drawing/2014/main" id="{494CE010-19CE-E64C-BEFB-34FEEFDEF237}"/>
                  </a:ext>
                </a:extLst>
              </p:cNvPr>
              <p:cNvPicPr>
                <a:picLocks noChangeAspect="1"/>
              </p:cNvPicPr>
              <p:nvPr/>
            </p:nvPicPr>
            <p:blipFill>
              <a:blip r:embed="rId5"/>
              <a:stretch>
                <a:fillRect/>
              </a:stretch>
            </p:blipFill>
            <p:spPr>
              <a:xfrm>
                <a:off x="7255779" y="3978136"/>
                <a:ext cx="558800" cy="558800"/>
              </a:xfrm>
              <a:prstGeom prst="rect">
                <a:avLst/>
              </a:prstGeom>
            </p:spPr>
          </p:pic>
          <p:pic>
            <p:nvPicPr>
              <p:cNvPr id="26" name="Picture 25">
                <a:extLst>
                  <a:ext uri="{FF2B5EF4-FFF2-40B4-BE49-F238E27FC236}">
                    <a16:creationId xmlns:a16="http://schemas.microsoft.com/office/drawing/2014/main" id="{1FCE3919-A8FE-D548-8A5A-09CC9A41584E}"/>
                  </a:ext>
                </a:extLst>
              </p:cNvPr>
              <p:cNvPicPr>
                <a:picLocks noChangeAspect="1"/>
              </p:cNvPicPr>
              <p:nvPr/>
            </p:nvPicPr>
            <p:blipFill>
              <a:blip r:embed="rId6"/>
              <a:stretch>
                <a:fillRect/>
              </a:stretch>
            </p:blipFill>
            <p:spPr>
              <a:xfrm>
                <a:off x="7864940" y="3978136"/>
                <a:ext cx="558800" cy="558800"/>
              </a:xfrm>
              <a:prstGeom prst="rect">
                <a:avLst/>
              </a:prstGeom>
            </p:spPr>
          </p:pic>
          <p:pic>
            <p:nvPicPr>
              <p:cNvPr id="28" name="Picture 27">
                <a:extLst>
                  <a:ext uri="{FF2B5EF4-FFF2-40B4-BE49-F238E27FC236}">
                    <a16:creationId xmlns:a16="http://schemas.microsoft.com/office/drawing/2014/main" id="{E0899CC8-2504-E44E-A219-5C5553E86341}"/>
                  </a:ext>
                </a:extLst>
              </p:cNvPr>
              <p:cNvPicPr>
                <a:picLocks noChangeAspect="1"/>
              </p:cNvPicPr>
              <p:nvPr/>
            </p:nvPicPr>
            <p:blipFill>
              <a:blip r:embed="rId7"/>
              <a:stretch>
                <a:fillRect/>
              </a:stretch>
            </p:blipFill>
            <p:spPr>
              <a:xfrm>
                <a:off x="5440996" y="3978136"/>
                <a:ext cx="558800" cy="558800"/>
              </a:xfrm>
              <a:prstGeom prst="rect">
                <a:avLst/>
              </a:prstGeom>
            </p:spPr>
          </p:pic>
          <p:pic>
            <p:nvPicPr>
              <p:cNvPr id="30" name="Picture 29">
                <a:extLst>
                  <a:ext uri="{FF2B5EF4-FFF2-40B4-BE49-F238E27FC236}">
                    <a16:creationId xmlns:a16="http://schemas.microsoft.com/office/drawing/2014/main" id="{8E45F9F7-9AA2-5144-91E9-48B8E4BD68A2}"/>
                  </a:ext>
                </a:extLst>
              </p:cNvPr>
              <p:cNvPicPr>
                <a:picLocks noChangeAspect="1"/>
              </p:cNvPicPr>
              <p:nvPr/>
            </p:nvPicPr>
            <p:blipFill>
              <a:blip r:embed="rId8"/>
              <a:stretch>
                <a:fillRect/>
              </a:stretch>
            </p:blipFill>
            <p:spPr>
              <a:xfrm>
                <a:off x="6659318" y="3978136"/>
                <a:ext cx="546100" cy="558800"/>
              </a:xfrm>
              <a:prstGeom prst="rect">
                <a:avLst/>
              </a:prstGeom>
            </p:spPr>
          </p:pic>
        </p:grpSp>
      </p:grpSp>
    </p:spTree>
    <p:extLst>
      <p:ext uri="{BB962C8B-B14F-4D97-AF65-F5344CB8AC3E}">
        <p14:creationId xmlns:p14="http://schemas.microsoft.com/office/powerpoint/2010/main" val="3004776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1CA64DC-A652-4748-A96C-F59D5AB64217}"/>
              </a:ext>
            </a:extLst>
          </p:cNvPr>
          <p:cNvSpPr>
            <a:spLocks noGrp="1"/>
          </p:cNvSpPr>
          <p:nvPr>
            <p:ph type="title"/>
          </p:nvPr>
        </p:nvSpPr>
        <p:spPr>
          <a:xfrm>
            <a:off x="886268" y="454008"/>
            <a:ext cx="3792657" cy="1325563"/>
          </a:xfrm>
        </p:spPr>
        <p:txBody>
          <a:bodyPr>
            <a:noAutofit/>
          </a:bodyPr>
          <a:lstStyle/>
          <a:p>
            <a:r>
              <a:rPr lang="en-US" sz="3000" dirty="0">
                <a:latin typeface="Arial" panose="020B0604020202020204" pitchFamily="34" charset="0"/>
                <a:cs typeface="Arial" panose="020B0604020202020204" pitchFamily="34" charset="0"/>
              </a:rPr>
              <a:t>Making Nutrient-Dense Choices: </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One Meal At a Time</a:t>
            </a:r>
          </a:p>
        </p:txBody>
      </p:sp>
      <p:sp>
        <p:nvSpPr>
          <p:cNvPr id="5" name="Content Placeholder 4">
            <a:extLst>
              <a:ext uri="{FF2B5EF4-FFF2-40B4-BE49-F238E27FC236}">
                <a16:creationId xmlns:a16="http://schemas.microsoft.com/office/drawing/2014/main" id="{FE8431B1-A3A3-C741-BC57-F06D11079574}"/>
              </a:ext>
            </a:extLst>
          </p:cNvPr>
          <p:cNvSpPr>
            <a:spLocks noGrp="1"/>
          </p:cNvSpPr>
          <p:nvPr>
            <p:ph idx="1"/>
          </p:nvPr>
        </p:nvSpPr>
        <p:spPr>
          <a:xfrm>
            <a:off x="902940" y="2087721"/>
            <a:ext cx="3595317" cy="1905934"/>
          </a:xfrm>
        </p:spPr>
        <p:txBody>
          <a:bodyPr>
            <a:noAutofit/>
          </a:bodyPr>
          <a:lstStyle/>
          <a:p>
            <a:pPr marL="0" indent="0">
              <a:lnSpc>
                <a:spcPct val="120000"/>
              </a:lnSpc>
              <a:buNone/>
            </a:pPr>
            <a:r>
              <a:rPr lang="en-US" sz="1400" dirty="0">
                <a:solidFill>
                  <a:schemeClr val="tx1"/>
                </a:solidFill>
                <a:latin typeface="Arial" panose="020B0604020202020204" pitchFamily="34" charset="0"/>
                <a:cs typeface="Arial" panose="020B0604020202020204" pitchFamily="34" charset="0"/>
              </a:rPr>
              <a:t>Slight changes to individual parts of a meal can make a big difference. This meal shows examples of small shifts to more nutrient-dense choices that significantly improve the nutritional profile of the meal overall while delivering on taste and satisfaction.</a:t>
            </a:r>
          </a:p>
          <a:p>
            <a:pPr marL="0" indent="0">
              <a:lnSpc>
                <a:spcPct val="120000"/>
              </a:lnSpc>
              <a:buNone/>
            </a:pPr>
            <a:endParaRPr lang="en-US" sz="1400" dirty="0">
              <a:solidFill>
                <a:schemeClr val="tx1"/>
              </a:solidFill>
              <a:latin typeface="Arial" panose="020B0604020202020204" pitchFamily="34" charset="0"/>
              <a:cs typeface="Arial" panose="020B0604020202020204" pitchFamily="34" charset="0"/>
            </a:endParaRPr>
          </a:p>
        </p:txBody>
      </p:sp>
      <p:pic>
        <p:nvPicPr>
          <p:cNvPr id="3" name="Picture 2" descr="This figure includes images of two attractive burrito bowl meals with iced tea as a beverage. The first image is a typical meal and the second image demonstrates improvements to the meal that improves its nutrient-density. The total calories of the typical meal equal 1,120 and after the shifts the nutrient-dense meal is 715 calories. Shifts include changing white rice to a smaller portion of brown rice, using reduced sodium black beans, increasing the amount of vegetables, and reducing saturated fat through reduced fat shredded cheese and removing the sour cream. Choosing unsweetened iced tea instead of sweetened tea reduces added sugars in this meal.">
            <a:extLst>
              <a:ext uri="{FF2B5EF4-FFF2-40B4-BE49-F238E27FC236}">
                <a16:creationId xmlns:a16="http://schemas.microsoft.com/office/drawing/2014/main" id="{07321FFD-CE44-1D48-801C-143409D196CA}"/>
              </a:ext>
            </a:extLst>
          </p:cNvPr>
          <p:cNvPicPr>
            <a:picLocks noChangeAspect="1"/>
          </p:cNvPicPr>
          <p:nvPr/>
        </p:nvPicPr>
        <p:blipFill>
          <a:blip r:embed="rId3"/>
          <a:stretch>
            <a:fillRect/>
          </a:stretch>
        </p:blipFill>
        <p:spPr>
          <a:xfrm>
            <a:off x="4859594" y="578981"/>
            <a:ext cx="5923934" cy="2690227"/>
          </a:xfrm>
          <a:prstGeom prst="rect">
            <a:avLst/>
          </a:prstGeom>
        </p:spPr>
      </p:pic>
      <p:graphicFrame>
        <p:nvGraphicFramePr>
          <p:cNvPr id="9" name="Table 9">
            <a:extLst>
              <a:ext uri="{FF2B5EF4-FFF2-40B4-BE49-F238E27FC236}">
                <a16:creationId xmlns:a16="http://schemas.microsoft.com/office/drawing/2014/main" id="{AE414EBC-9227-194D-8E06-C0BEB432FEC5}"/>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28308570"/>
              </p:ext>
            </p:extLst>
          </p:nvPr>
        </p:nvGraphicFramePr>
        <p:xfrm>
          <a:off x="4859593" y="3269208"/>
          <a:ext cx="5923934" cy="3156590"/>
        </p:xfrm>
        <a:graphic>
          <a:graphicData uri="http://schemas.openxmlformats.org/drawingml/2006/table">
            <a:tbl>
              <a:tblPr firstRow="1" bandRow="1">
                <a:tableStyleId>{5C22544A-7EE6-4342-B048-85BDC9FD1C3A}</a:tableStyleId>
              </a:tblPr>
              <a:tblGrid>
                <a:gridCol w="2961967">
                  <a:extLst>
                    <a:ext uri="{9D8B030D-6E8A-4147-A177-3AD203B41FA5}">
                      <a16:colId xmlns:a16="http://schemas.microsoft.com/office/drawing/2014/main" val="920255584"/>
                    </a:ext>
                  </a:extLst>
                </a:gridCol>
                <a:gridCol w="2961967">
                  <a:extLst>
                    <a:ext uri="{9D8B030D-6E8A-4147-A177-3AD203B41FA5}">
                      <a16:colId xmlns:a16="http://schemas.microsoft.com/office/drawing/2014/main" val="3811665047"/>
                    </a:ext>
                  </a:extLst>
                </a:gridCol>
              </a:tblGrid>
              <a:tr h="273851">
                <a:tc>
                  <a:txBody>
                    <a:bodyPr/>
                    <a:lstStyle/>
                    <a:p>
                      <a:pPr algn="ctr"/>
                      <a:r>
                        <a:rPr lang="en-US" sz="1200" b="1" dirty="0">
                          <a:solidFill>
                            <a:schemeClr val="tx1"/>
                          </a:solidFill>
                          <a:effectLst/>
                          <a:latin typeface="Arial" panose="020B0604020202020204" pitchFamily="34" charset="0"/>
                          <a:cs typeface="Arial" panose="020B0604020202020204" pitchFamily="34" charset="0"/>
                        </a:rPr>
                        <a:t>Typical Burrito Bowl </a:t>
                      </a:r>
                      <a:br>
                        <a:rPr lang="en-US" sz="1200" b="1" dirty="0">
                          <a:solidFill>
                            <a:schemeClr val="tx1"/>
                          </a:solidFill>
                          <a:effectLst/>
                          <a:latin typeface="Arial" panose="020B0604020202020204" pitchFamily="34" charset="0"/>
                          <a:cs typeface="Arial" panose="020B0604020202020204" pitchFamily="34" charset="0"/>
                        </a:rPr>
                      </a:br>
                      <a:r>
                        <a:rPr lang="en-US" sz="1200" b="1" dirty="0">
                          <a:solidFill>
                            <a:schemeClr val="tx1"/>
                          </a:solidFill>
                          <a:effectLst/>
                          <a:latin typeface="Arial" panose="020B0604020202020204" pitchFamily="34" charset="0"/>
                          <a:cs typeface="Arial" panose="020B0604020202020204" pitchFamily="34" charset="0"/>
                        </a:rPr>
                        <a:t>Total Calories = 1,120</a:t>
                      </a:r>
                      <a:endParaRPr lang="en-US" sz="1200" dirty="0">
                        <a:solidFill>
                          <a:schemeClr val="tx1"/>
                        </a:solidFill>
                        <a:effectLst/>
                        <a:latin typeface="Arial" panose="020B0604020202020204" pitchFamily="34" charset="0"/>
                        <a:cs typeface="Arial" panose="020B0604020202020204" pitchFamily="34" charset="0"/>
                      </a:endParaRPr>
                    </a:p>
                  </a:txBody>
                  <a:tcPr marL="76200" marR="76200" marT="76200" marB="76200" anchor="ctr">
                    <a:solidFill>
                      <a:schemeClr val="accent2"/>
                    </a:solidFill>
                  </a:tcPr>
                </a:tc>
                <a:tc>
                  <a:txBody>
                    <a:bodyPr/>
                    <a:lstStyle/>
                    <a:p>
                      <a:pPr algn="ctr"/>
                      <a:r>
                        <a:rPr lang="en-US" sz="1200" b="1" dirty="0">
                          <a:solidFill>
                            <a:srgbClr val="FFFFFF"/>
                          </a:solidFill>
                          <a:effectLst/>
                          <a:latin typeface="Arial" panose="020B0604020202020204" pitchFamily="34" charset="0"/>
                          <a:cs typeface="Arial" panose="020B0604020202020204" pitchFamily="34" charset="0"/>
                        </a:rPr>
                        <a:t>Nutrient-Dense Burrito Bowl </a:t>
                      </a:r>
                      <a:br>
                        <a:rPr lang="en-US" sz="1200" b="1" dirty="0">
                          <a:solidFill>
                            <a:srgbClr val="FFFFFF"/>
                          </a:solidFill>
                          <a:effectLst/>
                          <a:latin typeface="Arial" panose="020B0604020202020204" pitchFamily="34" charset="0"/>
                          <a:cs typeface="Arial" panose="020B0604020202020204" pitchFamily="34" charset="0"/>
                        </a:rPr>
                      </a:br>
                      <a:r>
                        <a:rPr lang="en-US" sz="1200" b="1" dirty="0">
                          <a:solidFill>
                            <a:srgbClr val="FFFFFF"/>
                          </a:solidFill>
                          <a:effectLst/>
                          <a:latin typeface="Arial" panose="020B0604020202020204" pitchFamily="34" charset="0"/>
                          <a:cs typeface="Arial" panose="020B0604020202020204" pitchFamily="34" charset="0"/>
                        </a:rPr>
                        <a:t>Total Calories = 715</a:t>
                      </a:r>
                      <a:endParaRPr lang="en-US" sz="1200" dirty="0">
                        <a:solidFill>
                          <a:srgbClr val="FFFFFF"/>
                        </a:solidFill>
                        <a:effectLst/>
                        <a:latin typeface="Arial" panose="020B0604020202020204" pitchFamily="34" charset="0"/>
                        <a:cs typeface="Arial" panose="020B0604020202020204" pitchFamily="34" charset="0"/>
                      </a:endParaRPr>
                    </a:p>
                  </a:txBody>
                  <a:tcPr marL="76200" marR="76200" marT="76200" marB="76200" anchor="ctr">
                    <a:solidFill>
                      <a:srgbClr val="003F68"/>
                    </a:solidFill>
                  </a:tcPr>
                </a:tc>
                <a:extLst>
                  <a:ext uri="{0D108BD9-81ED-4DB2-BD59-A6C34878D82A}">
                    <a16:rowId xmlns:a16="http://schemas.microsoft.com/office/drawing/2014/main" val="3130907128"/>
                  </a:ext>
                </a:extLst>
              </a:tr>
              <a:tr h="200572">
                <a:tc>
                  <a:txBody>
                    <a:bodyPr/>
                    <a:lstStyle/>
                    <a:p>
                      <a:pPr algn="ctr"/>
                      <a:r>
                        <a:rPr lang="en-US" sz="1000" dirty="0">
                          <a:effectLst/>
                          <a:latin typeface="Arial" panose="020B0604020202020204" pitchFamily="34" charset="0"/>
                          <a:cs typeface="Arial" panose="020B0604020202020204" pitchFamily="34" charset="0"/>
                        </a:rPr>
                        <a:t>White rice (1½ cups)</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Brown rice (1 cup) + Romaine lettuce (½ cup)</a:t>
                      </a:r>
                    </a:p>
                  </a:txBody>
                  <a:tcPr marL="34290" marR="34290" marT="42863" marB="68580" anchor="ctr">
                    <a:solidFill>
                      <a:srgbClr val="F1F8F9"/>
                    </a:solidFill>
                  </a:tcPr>
                </a:tc>
                <a:extLst>
                  <a:ext uri="{0D108BD9-81ED-4DB2-BD59-A6C34878D82A}">
                    <a16:rowId xmlns:a16="http://schemas.microsoft.com/office/drawing/2014/main" val="1393959205"/>
                  </a:ext>
                </a:extLst>
              </a:tr>
              <a:tr h="200572">
                <a:tc>
                  <a:txBody>
                    <a:bodyPr/>
                    <a:lstStyle/>
                    <a:p>
                      <a:pPr algn="ctr"/>
                      <a:r>
                        <a:rPr lang="en-US" sz="1000" dirty="0">
                          <a:effectLst/>
                          <a:latin typeface="Arial" panose="020B0604020202020204" pitchFamily="34" charset="0"/>
                          <a:cs typeface="Arial" panose="020B0604020202020204" pitchFamily="34" charset="0"/>
                        </a:rPr>
                        <a:t>Black beans (⅓ cup)</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Black beans, reduced sodium (⅓ cup)</a:t>
                      </a:r>
                    </a:p>
                  </a:txBody>
                  <a:tcPr marL="34290" marR="34290" marT="42863" marB="68580" anchor="ctr">
                    <a:solidFill>
                      <a:srgbClr val="F1F8F9"/>
                    </a:solidFill>
                  </a:tcPr>
                </a:tc>
                <a:extLst>
                  <a:ext uri="{0D108BD9-81ED-4DB2-BD59-A6C34878D82A}">
                    <a16:rowId xmlns:a16="http://schemas.microsoft.com/office/drawing/2014/main" val="3658286229"/>
                  </a:ext>
                </a:extLst>
              </a:tr>
              <a:tr h="200572">
                <a:tc>
                  <a:txBody>
                    <a:bodyPr/>
                    <a:lstStyle/>
                    <a:p>
                      <a:pPr algn="ctr"/>
                      <a:r>
                        <a:rPr lang="en-US" sz="1000" dirty="0">
                          <a:effectLst/>
                          <a:latin typeface="Arial" panose="020B0604020202020204" pitchFamily="34" charset="0"/>
                          <a:cs typeface="Arial" panose="020B0604020202020204" pitchFamily="34" charset="0"/>
                        </a:rPr>
                        <a:t>Chicken cooked with sauce (2 ounces)</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Grilled chicken with spice rub (2 ounces)</a:t>
                      </a:r>
                    </a:p>
                  </a:txBody>
                  <a:tcPr marL="34290" marR="34290" marT="42863" marB="68580" anchor="ctr">
                    <a:solidFill>
                      <a:srgbClr val="F1F8F9"/>
                    </a:solidFill>
                  </a:tcPr>
                </a:tc>
                <a:extLst>
                  <a:ext uri="{0D108BD9-81ED-4DB2-BD59-A6C34878D82A}">
                    <a16:rowId xmlns:a16="http://schemas.microsoft.com/office/drawing/2014/main" val="4145369940"/>
                  </a:ext>
                </a:extLst>
              </a:tr>
              <a:tr h="200572">
                <a:tc>
                  <a:txBody>
                    <a:bodyPr/>
                    <a:lstStyle/>
                    <a:p>
                      <a:pPr algn="ctr"/>
                      <a:r>
                        <a:rPr lang="en-US" sz="1000" dirty="0">
                          <a:effectLst/>
                          <a:latin typeface="Arial" panose="020B0604020202020204" pitchFamily="34" charset="0"/>
                          <a:cs typeface="Arial" panose="020B0604020202020204" pitchFamily="34" charset="0"/>
                        </a:rPr>
                        <a:t>No grilled vegetables</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Added grilled vegetables (⅓ cup)</a:t>
                      </a:r>
                    </a:p>
                  </a:txBody>
                  <a:tcPr marL="34290" marR="34290" marT="42863" marB="68580" anchor="ctr">
                    <a:solidFill>
                      <a:srgbClr val="F1F8F9"/>
                    </a:solidFill>
                  </a:tcPr>
                </a:tc>
                <a:extLst>
                  <a:ext uri="{0D108BD9-81ED-4DB2-BD59-A6C34878D82A}">
                    <a16:rowId xmlns:a16="http://schemas.microsoft.com/office/drawing/2014/main" val="1316135707"/>
                  </a:ext>
                </a:extLst>
              </a:tr>
              <a:tr h="200572">
                <a:tc>
                  <a:txBody>
                    <a:bodyPr/>
                    <a:lstStyle/>
                    <a:p>
                      <a:pPr algn="ctr"/>
                      <a:r>
                        <a:rPr lang="en-US" sz="1000" dirty="0">
                          <a:effectLst/>
                          <a:latin typeface="Arial" panose="020B0604020202020204" pitchFamily="34" charset="0"/>
                          <a:cs typeface="Arial" panose="020B0604020202020204" pitchFamily="34" charset="0"/>
                        </a:rPr>
                        <a:t>Guacamole (½ cup)</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Sliced avocado (5 slices)</a:t>
                      </a:r>
                    </a:p>
                  </a:txBody>
                  <a:tcPr marL="34290" marR="34290" marT="42863" marB="68580" anchor="ctr">
                    <a:solidFill>
                      <a:srgbClr val="F1F8F9"/>
                    </a:solidFill>
                  </a:tcPr>
                </a:tc>
                <a:extLst>
                  <a:ext uri="{0D108BD9-81ED-4DB2-BD59-A6C34878D82A}">
                    <a16:rowId xmlns:a16="http://schemas.microsoft.com/office/drawing/2014/main" val="1027563830"/>
                  </a:ext>
                </a:extLst>
              </a:tr>
              <a:tr h="200572">
                <a:tc>
                  <a:txBody>
                    <a:bodyPr/>
                    <a:lstStyle/>
                    <a:p>
                      <a:pPr algn="ctr"/>
                      <a:r>
                        <a:rPr lang="en-US" sz="1000" dirty="0">
                          <a:effectLst/>
                          <a:latin typeface="Arial" panose="020B0604020202020204" pitchFamily="34" charset="0"/>
                          <a:cs typeface="Arial" panose="020B0604020202020204" pitchFamily="34" charset="0"/>
                        </a:rPr>
                        <a:t>Jarred salsa (¼ cup)</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Fresh salsa/</a:t>
                      </a:r>
                      <a:r>
                        <a:rPr lang="en-US" sz="1000" dirty="0" err="1">
                          <a:effectLst/>
                          <a:latin typeface="Arial" panose="020B0604020202020204" pitchFamily="34" charset="0"/>
                          <a:cs typeface="Arial" panose="020B0604020202020204" pitchFamily="34" charset="0"/>
                        </a:rPr>
                        <a:t>pico</a:t>
                      </a:r>
                      <a:r>
                        <a:rPr lang="en-US" sz="1000" dirty="0">
                          <a:effectLst/>
                          <a:latin typeface="Arial" panose="020B0604020202020204" pitchFamily="34" charset="0"/>
                          <a:cs typeface="Arial" panose="020B0604020202020204" pitchFamily="34" charset="0"/>
                        </a:rPr>
                        <a:t> de </a:t>
                      </a:r>
                      <a:r>
                        <a:rPr lang="en-US" sz="1000" dirty="0" err="1">
                          <a:effectLst/>
                          <a:latin typeface="Arial" panose="020B0604020202020204" pitchFamily="34" charset="0"/>
                          <a:cs typeface="Arial" panose="020B0604020202020204" pitchFamily="34" charset="0"/>
                        </a:rPr>
                        <a:t>gallo</a:t>
                      </a:r>
                      <a:r>
                        <a:rPr lang="en-US" sz="1000" dirty="0">
                          <a:effectLst/>
                          <a:latin typeface="Arial" panose="020B0604020202020204" pitchFamily="34" charset="0"/>
                          <a:cs typeface="Arial" panose="020B0604020202020204" pitchFamily="34" charset="0"/>
                        </a:rPr>
                        <a:t> (¼ cup)</a:t>
                      </a:r>
                    </a:p>
                  </a:txBody>
                  <a:tcPr marL="34290" marR="34290" marT="42863" marB="68580" anchor="ctr">
                    <a:solidFill>
                      <a:srgbClr val="F1F8F9"/>
                    </a:solidFill>
                  </a:tcPr>
                </a:tc>
                <a:extLst>
                  <a:ext uri="{0D108BD9-81ED-4DB2-BD59-A6C34878D82A}">
                    <a16:rowId xmlns:a16="http://schemas.microsoft.com/office/drawing/2014/main" val="3062329213"/>
                  </a:ext>
                </a:extLst>
              </a:tr>
              <a:tr h="200572">
                <a:tc>
                  <a:txBody>
                    <a:bodyPr/>
                    <a:lstStyle/>
                    <a:p>
                      <a:pPr algn="ctr"/>
                      <a:r>
                        <a:rPr lang="en-US" sz="1000" dirty="0">
                          <a:effectLst/>
                          <a:latin typeface="Arial" panose="020B0604020202020204" pitchFamily="34" charset="0"/>
                          <a:cs typeface="Arial" panose="020B0604020202020204" pitchFamily="34" charset="0"/>
                        </a:rPr>
                        <a:t>Sour cream (¼ cup)</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No sour cream</a:t>
                      </a:r>
                    </a:p>
                  </a:txBody>
                  <a:tcPr marL="34290" marR="34290" marT="42863" marB="68580" anchor="ctr">
                    <a:solidFill>
                      <a:srgbClr val="F1F8F9"/>
                    </a:solidFill>
                  </a:tcPr>
                </a:tc>
                <a:extLst>
                  <a:ext uri="{0D108BD9-81ED-4DB2-BD59-A6C34878D82A}">
                    <a16:rowId xmlns:a16="http://schemas.microsoft.com/office/drawing/2014/main" val="520570256"/>
                  </a:ext>
                </a:extLst>
              </a:tr>
              <a:tr h="200572">
                <a:tc>
                  <a:txBody>
                    <a:bodyPr/>
                    <a:lstStyle/>
                    <a:p>
                      <a:pPr algn="ctr"/>
                      <a:r>
                        <a:rPr lang="en-US" sz="1000" dirty="0">
                          <a:effectLst/>
                          <a:latin typeface="Arial" panose="020B0604020202020204" pitchFamily="34" charset="0"/>
                          <a:cs typeface="Arial" panose="020B0604020202020204" pitchFamily="34" charset="0"/>
                        </a:rPr>
                        <a:t>Cheese (⅓ cup)</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Reduced-fat cheese (⅓ cup)</a:t>
                      </a:r>
                    </a:p>
                  </a:txBody>
                  <a:tcPr marL="34290" marR="34290" marT="42863" marB="68580" anchor="ctr">
                    <a:solidFill>
                      <a:srgbClr val="F1F8F9"/>
                    </a:solidFill>
                  </a:tcPr>
                </a:tc>
                <a:extLst>
                  <a:ext uri="{0D108BD9-81ED-4DB2-BD59-A6C34878D82A}">
                    <a16:rowId xmlns:a16="http://schemas.microsoft.com/office/drawing/2014/main" val="4056405642"/>
                  </a:ext>
                </a:extLst>
              </a:tr>
              <a:tr h="200572">
                <a:tc>
                  <a:txBody>
                    <a:bodyPr/>
                    <a:lstStyle/>
                    <a:p>
                      <a:pPr algn="ctr"/>
                      <a:r>
                        <a:rPr lang="en-US" sz="1000" dirty="0">
                          <a:effectLst/>
                          <a:latin typeface="Arial" panose="020B0604020202020204" pitchFamily="34" charset="0"/>
                          <a:cs typeface="Arial" panose="020B0604020202020204" pitchFamily="34" charset="0"/>
                        </a:rPr>
                        <a:t>Jalapeño (5 slices)</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Jalapeño (5 slices) </a:t>
                      </a:r>
                    </a:p>
                  </a:txBody>
                  <a:tcPr marL="34290" marR="34290" marT="42863" marB="68580" anchor="ctr">
                    <a:solidFill>
                      <a:srgbClr val="F1F8F9"/>
                    </a:solidFill>
                  </a:tcPr>
                </a:tc>
                <a:extLst>
                  <a:ext uri="{0D108BD9-81ED-4DB2-BD59-A6C34878D82A}">
                    <a16:rowId xmlns:a16="http://schemas.microsoft.com/office/drawing/2014/main" val="1600834705"/>
                  </a:ext>
                </a:extLst>
              </a:tr>
              <a:tr h="200572">
                <a:tc>
                  <a:txBody>
                    <a:bodyPr/>
                    <a:lstStyle/>
                    <a:p>
                      <a:pPr algn="ctr"/>
                      <a:r>
                        <a:rPr lang="en-US" sz="1000" dirty="0">
                          <a:effectLst/>
                          <a:latin typeface="Arial" panose="020B0604020202020204" pitchFamily="34" charset="0"/>
                          <a:cs typeface="Arial" panose="020B0604020202020204" pitchFamily="34" charset="0"/>
                        </a:rPr>
                        <a:t>Iced tea with sugar (16 ounces)</a:t>
                      </a:r>
                    </a:p>
                  </a:txBody>
                  <a:tcPr marL="34290" marR="34290" marT="34290" marB="68580" anchor="ctr">
                    <a:solidFill>
                      <a:srgbClr val="F2E2D4"/>
                    </a:solidFill>
                  </a:tcPr>
                </a:tc>
                <a:tc>
                  <a:txBody>
                    <a:bodyPr/>
                    <a:lstStyle/>
                    <a:p>
                      <a:pPr algn="ctr"/>
                      <a:r>
                        <a:rPr lang="en-US" sz="1000" dirty="0">
                          <a:effectLst/>
                          <a:latin typeface="Arial" panose="020B0604020202020204" pitchFamily="34" charset="0"/>
                          <a:cs typeface="Arial" panose="020B0604020202020204" pitchFamily="34" charset="0"/>
                        </a:rPr>
                        <a:t>Iced tea, no sugar (16 ounces)</a:t>
                      </a:r>
                    </a:p>
                  </a:txBody>
                  <a:tcPr marL="34290" marR="34290" marT="42863" marB="68580" anchor="ctr">
                    <a:solidFill>
                      <a:srgbClr val="F1F8F9"/>
                    </a:solidFill>
                  </a:tcPr>
                </a:tc>
                <a:extLst>
                  <a:ext uri="{0D108BD9-81ED-4DB2-BD59-A6C34878D82A}">
                    <a16:rowId xmlns:a16="http://schemas.microsoft.com/office/drawing/2014/main" val="2262084881"/>
                  </a:ext>
                </a:extLst>
              </a:tr>
            </a:tbl>
          </a:graphicData>
        </a:graphic>
      </p:graphicFrame>
    </p:spTree>
    <p:extLst>
      <p:ext uri="{BB962C8B-B14F-4D97-AF65-F5344CB8AC3E}">
        <p14:creationId xmlns:p14="http://schemas.microsoft.com/office/powerpoint/2010/main" val="127076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Added Sugars</a:t>
            </a:r>
          </a:p>
        </p:txBody>
      </p:sp>
      <p:sp>
        <p:nvSpPr>
          <p:cNvPr id="3" name="Content Placeholder 2"/>
          <p:cNvSpPr>
            <a:spLocks noGrp="1"/>
          </p:cNvSpPr>
          <p:nvPr>
            <p:ph idx="1"/>
          </p:nvPr>
        </p:nvSpPr>
        <p:spPr>
          <a:xfrm>
            <a:off x="937263" y="1514126"/>
            <a:ext cx="10450481" cy="4351338"/>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A healthy dietary pattern limits added sugars to less than 10% of calories per day.</a:t>
            </a:r>
          </a:p>
          <a:p>
            <a:r>
              <a:rPr lang="en-US" sz="2400" dirty="0">
                <a:solidFill>
                  <a:schemeClr val="tx1"/>
                </a:solidFill>
                <a:latin typeface="Arial" panose="020B0604020202020204" pitchFamily="34" charset="0"/>
                <a:cs typeface="Arial" panose="020B0604020202020204" pitchFamily="34" charset="0"/>
              </a:rPr>
              <a:t>Most Americans have less than 8% of calories available for added sugars, including the added sugars inherent to a healthy dietary pattern.</a:t>
            </a:r>
          </a:p>
          <a:p>
            <a:r>
              <a:rPr lang="en-US" sz="2400" dirty="0">
                <a:solidFill>
                  <a:schemeClr val="tx1"/>
                </a:solidFill>
                <a:latin typeface="Arial" panose="020B0604020202020204" pitchFamily="34" charset="0"/>
                <a:cs typeface="Arial" panose="020B0604020202020204" pitchFamily="34" charset="0"/>
              </a:rPr>
              <a:t>For those with a weight loss goal, limiting intake of foods and beverages high in added sugars is a strategy to help reduce calorie intake.</a:t>
            </a:r>
          </a:p>
          <a:p>
            <a:r>
              <a:rPr lang="en-US" sz="2400" dirty="0">
                <a:solidFill>
                  <a:schemeClr val="tx1"/>
                </a:solidFill>
                <a:latin typeface="Arial" panose="020B0604020202020204" pitchFamily="34" charset="0"/>
                <a:cs typeface="Arial" panose="020B0604020202020204" pitchFamily="34" charset="0"/>
              </a:rPr>
              <a:t>Replacing added sugars with low- and no-calorie sweeteners may reduce calorie intake in the short-term and aid in weight management, yet questions remain about their effectiveness as a long-term weight management strategy.</a:t>
            </a:r>
          </a:p>
          <a:p>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4552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371305"/>
            <a:ext cx="4095004" cy="2658090"/>
          </a:xfrm>
        </p:spPr>
        <p:txBody>
          <a:bodyPr>
            <a:noAutofit/>
          </a:bodyPr>
          <a:lstStyle/>
          <a:p>
            <a:pPr>
              <a:lnSpc>
                <a:spcPct val="110000"/>
              </a:lnSpc>
            </a:pPr>
            <a:r>
              <a:rPr lang="en-US" dirty="0">
                <a:latin typeface="Arial" panose="020B0604020202020204" pitchFamily="34" charset="0"/>
                <a:cs typeface="Arial" panose="020B0604020202020204" pitchFamily="34" charset="0"/>
              </a:rPr>
              <a:t>Top Sources and Average Intakes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of Added Sugars</a:t>
            </a:r>
          </a:p>
        </p:txBody>
      </p:sp>
      <p:pic>
        <p:nvPicPr>
          <p:cNvPr id="3" name="Picture 2" descr="The Figure shows an average intake of added sugars of 266 calories a day for ages 1 year and older.  About a quarter of these calories comes from sugar-sweetened beverages, a majority of which come from soft drinks. Other top source contributions are 19% from desserts and sweet snacks, 11% coffee and tea, 9% from candy and sugars, 7% from breakfast cereals and bars, 7% from sandwiches, and 4% from higher fat milk/yogurt.">
            <a:extLst>
              <a:ext uri="{FF2B5EF4-FFF2-40B4-BE49-F238E27FC236}">
                <a16:creationId xmlns:a16="http://schemas.microsoft.com/office/drawing/2014/main" id="{AF1239EA-B788-4F6F-AC14-A44703EAF6FE}"/>
              </a:ext>
            </a:extLst>
          </p:cNvPr>
          <p:cNvPicPr>
            <a:picLocks noChangeAspect="1"/>
          </p:cNvPicPr>
          <p:nvPr/>
        </p:nvPicPr>
        <p:blipFill>
          <a:blip r:embed="rId3"/>
          <a:stretch>
            <a:fillRect/>
          </a:stretch>
        </p:blipFill>
        <p:spPr>
          <a:xfrm rot="16200000">
            <a:off x="4754880" y="432575"/>
            <a:ext cx="6233188" cy="5743531"/>
          </a:xfrm>
          <a:prstGeom prst="rect">
            <a:avLst/>
          </a:prstGeom>
        </p:spPr>
      </p:pic>
      <p:sp>
        <p:nvSpPr>
          <p:cNvPr id="5" name="Content Placeholder 2">
            <a:extLst>
              <a:ext uri="{FF2B5EF4-FFF2-40B4-BE49-F238E27FC236}">
                <a16:creationId xmlns:a16="http://schemas.microsoft.com/office/drawing/2014/main" id="{8311C90C-697D-4F52-BD04-8003C5763746}"/>
              </a:ext>
            </a:extLst>
          </p:cNvPr>
          <p:cNvSpPr txBox="1">
            <a:spLocks/>
          </p:cNvSpPr>
          <p:nvPr/>
        </p:nvSpPr>
        <p:spPr>
          <a:xfrm>
            <a:off x="5120210" y="6458725"/>
            <a:ext cx="4695084"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Arial" panose="020B0604020202020204" pitchFamily="34" charset="0"/>
                <a:ea typeface="Roboto" panose="02000000000000000000" pitchFamily="2" charset="0"/>
                <a:cs typeface="Arial" panose="020B0604020202020204" pitchFamily="34" charset="0"/>
              </a:rPr>
              <a:t>Data Source: </a:t>
            </a:r>
            <a:r>
              <a:rPr lang="en-US" sz="900" dirty="0">
                <a:latin typeface="Arial" panose="020B0604020202020204" pitchFamily="34" charset="0"/>
                <a:cs typeface="Arial" panose="020B0604020202020204" pitchFamily="34" charset="0"/>
              </a:rPr>
              <a:t>Analysis of What We Eat in America, NHANES 2013-2016, ages 1 and older, 2 days dietary intake data, weighted. </a:t>
            </a:r>
          </a:p>
        </p:txBody>
      </p:sp>
    </p:spTree>
    <p:extLst>
      <p:ext uri="{BB962C8B-B14F-4D97-AF65-F5344CB8AC3E}">
        <p14:creationId xmlns:p14="http://schemas.microsoft.com/office/powerpoint/2010/main" val="928991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Saturated Fat</a:t>
            </a:r>
          </a:p>
        </p:txBody>
      </p:sp>
      <p:sp>
        <p:nvSpPr>
          <p:cNvPr id="3" name="Content Placeholder 2"/>
          <p:cNvSpPr>
            <a:spLocks noGrp="1"/>
          </p:cNvSpPr>
          <p:nvPr>
            <p:ph idx="1"/>
          </p:nvPr>
        </p:nvSpPr>
        <p:spPr>
          <a:xfrm>
            <a:off x="937263" y="1507351"/>
            <a:ext cx="10450481" cy="4351338"/>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For those 2 years and older, intake of saturated fat should be limited to less than 10% of calories per day by replacing them with unsaturated fats, particularly polyunsaturated fats.</a:t>
            </a:r>
          </a:p>
          <a:p>
            <a:r>
              <a:rPr lang="en-US" sz="2400" dirty="0">
                <a:solidFill>
                  <a:schemeClr val="tx1"/>
                </a:solidFill>
                <a:latin typeface="Arial" panose="020B0604020202020204" pitchFamily="34" charset="0"/>
                <a:cs typeface="Arial" panose="020B0604020202020204" pitchFamily="34" charset="0"/>
              </a:rPr>
              <a:t>Approximately 5% of total calories inherent to the nutrient-dense foods in the Healthy U.S.-Style Dietary Pattern are from saturated fat.</a:t>
            </a:r>
          </a:p>
          <a:p>
            <a:r>
              <a:rPr lang="en-US" sz="2400" dirty="0">
                <a:solidFill>
                  <a:schemeClr val="tx1"/>
                </a:solidFill>
                <a:latin typeface="Arial" panose="020B0604020202020204" pitchFamily="34" charset="0"/>
                <a:cs typeface="Arial" panose="020B0604020202020204" pitchFamily="34" charset="0"/>
              </a:rPr>
              <a:t>There is little room to include additional saturated fat in a healthy dietary pattern while staying within limits for saturated fat and total calories.</a:t>
            </a:r>
          </a:p>
          <a:p>
            <a:r>
              <a:rPr lang="en-US" sz="2400" dirty="0">
                <a:solidFill>
                  <a:schemeClr val="tx1"/>
                </a:solidFill>
                <a:latin typeface="Arial" panose="020B0604020202020204" pitchFamily="34" charset="0"/>
                <a:cs typeface="Arial" panose="020B0604020202020204" pitchFamily="34" charset="0"/>
              </a:rPr>
              <a:t>The National Academies recommends that </a:t>
            </a:r>
            <a:r>
              <a:rPr lang="en-US" sz="2400" i="1" dirty="0">
                <a:solidFill>
                  <a:schemeClr val="tx1"/>
                </a:solidFill>
                <a:latin typeface="Arial" panose="020B0604020202020204" pitchFamily="34" charset="0"/>
                <a:cs typeface="Arial" panose="020B0604020202020204" pitchFamily="34" charset="0"/>
              </a:rPr>
              <a:t>trans</a:t>
            </a:r>
            <a:r>
              <a:rPr lang="en-US" sz="2400" dirty="0">
                <a:solidFill>
                  <a:schemeClr val="tx1"/>
                </a:solidFill>
                <a:latin typeface="Arial" panose="020B0604020202020204" pitchFamily="34" charset="0"/>
                <a:cs typeface="Arial" panose="020B0604020202020204" pitchFamily="34" charset="0"/>
              </a:rPr>
              <a:t> fat and dietary cholesterol consumption be as low as possible without compromising the nutritional adequacy of the diet.</a:t>
            </a:r>
          </a:p>
          <a:p>
            <a:endParaRPr 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56462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he Figure shows an average intake of 239 calories from saturated fat for ages 1 year and older.  The top source is sandwiches, which provide 19% of saturated fat; desserts and sweet snacks contribute 11% and a variety of other sources contribute between 3 and 7% each. "/>
          <p:cNvSpPr>
            <a:spLocks noGrp="1"/>
          </p:cNvSpPr>
          <p:nvPr>
            <p:ph type="title"/>
          </p:nvPr>
        </p:nvSpPr>
        <p:spPr>
          <a:xfrm>
            <a:off x="904704" y="0"/>
            <a:ext cx="4054158" cy="2218475"/>
          </a:xfrm>
        </p:spPr>
        <p:txBody>
          <a:bodyPr>
            <a:normAutofit/>
          </a:bodyPr>
          <a:lstStyle/>
          <a:p>
            <a:pPr>
              <a:lnSpc>
                <a:spcPct val="110000"/>
              </a:lnSpc>
            </a:pPr>
            <a:r>
              <a:rPr lang="en-US" dirty="0">
                <a:latin typeface="Arial" panose="020B0604020202020204" pitchFamily="34" charset="0"/>
                <a:cs typeface="Arial" panose="020B0604020202020204" pitchFamily="34" charset="0"/>
              </a:rPr>
              <a:t>Top Sources and Average Intakes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of Saturated Fat</a:t>
            </a:r>
          </a:p>
        </p:txBody>
      </p:sp>
      <p:pic>
        <p:nvPicPr>
          <p:cNvPr id="4" name="Picture 3" descr="The Figure shows an average intake of 239 calories from saturated fat for ages 1 and older.  The top source is sandwiches, which provide 19% of saturated fat; desserts and sweet snacks contribute 11% and a variety of other sources contribute between 3 and 7% each. ">
            <a:extLst>
              <a:ext uri="{FF2B5EF4-FFF2-40B4-BE49-F238E27FC236}">
                <a16:creationId xmlns:a16="http://schemas.microsoft.com/office/drawing/2014/main" id="{2AEF5593-86A2-43DF-AB78-BA04F3EA4F70}"/>
              </a:ext>
            </a:extLst>
          </p:cNvPr>
          <p:cNvPicPr>
            <a:picLocks noChangeAspect="1"/>
          </p:cNvPicPr>
          <p:nvPr/>
        </p:nvPicPr>
        <p:blipFill>
          <a:blip r:embed="rId3"/>
          <a:stretch>
            <a:fillRect/>
          </a:stretch>
        </p:blipFill>
        <p:spPr>
          <a:xfrm>
            <a:off x="4958862" y="298096"/>
            <a:ext cx="5280569" cy="6073698"/>
          </a:xfrm>
          <a:prstGeom prst="rect">
            <a:avLst/>
          </a:prstGeom>
        </p:spPr>
      </p:pic>
      <p:sp>
        <p:nvSpPr>
          <p:cNvPr id="5" name="Content Placeholder 2">
            <a:extLst>
              <a:ext uri="{FF2B5EF4-FFF2-40B4-BE49-F238E27FC236}">
                <a16:creationId xmlns:a16="http://schemas.microsoft.com/office/drawing/2014/main" id="{E027A272-56E1-45E5-81EB-C948AD1BE224}"/>
              </a:ext>
            </a:extLst>
          </p:cNvPr>
          <p:cNvSpPr txBox="1">
            <a:spLocks/>
          </p:cNvSpPr>
          <p:nvPr/>
        </p:nvSpPr>
        <p:spPr>
          <a:xfrm>
            <a:off x="5132904" y="6492240"/>
            <a:ext cx="4684002"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Arial" panose="020B0604020202020204" pitchFamily="34" charset="0"/>
                <a:ea typeface="Roboto" panose="02000000000000000000" pitchFamily="2" charset="0"/>
                <a:cs typeface="Arial" panose="020B0604020202020204" pitchFamily="34" charset="0"/>
              </a:rPr>
              <a:t>Data Source: </a:t>
            </a:r>
            <a:r>
              <a:rPr lang="en-US" sz="900" dirty="0">
                <a:latin typeface="Arial" panose="020B0604020202020204" pitchFamily="34" charset="0"/>
                <a:cs typeface="Arial" panose="020B0604020202020204" pitchFamily="34" charset="0"/>
              </a:rPr>
              <a:t>Analysis of What We Eat in America, NHANES 2013-2016, ages 1 and older, 2 days dietary intake data, weighted. </a:t>
            </a:r>
          </a:p>
        </p:txBody>
      </p:sp>
    </p:spTree>
    <p:extLst>
      <p:ext uri="{BB962C8B-B14F-4D97-AF65-F5344CB8AC3E}">
        <p14:creationId xmlns:p14="http://schemas.microsoft.com/office/powerpoint/2010/main" val="683050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Sodium</a:t>
            </a:r>
          </a:p>
        </p:txBody>
      </p:sp>
      <p:sp>
        <p:nvSpPr>
          <p:cNvPr id="3" name="Content Placeholder 2"/>
          <p:cNvSpPr>
            <a:spLocks noGrp="1"/>
          </p:cNvSpPr>
          <p:nvPr>
            <p:ph idx="1"/>
          </p:nvPr>
        </p:nvSpPr>
        <p:spPr/>
        <p:txBody>
          <a:bodyPr>
            <a:normAutofit/>
          </a:bodyPr>
          <a:lstStyle/>
          <a:p>
            <a:r>
              <a:rPr lang="en-US" sz="2600" dirty="0">
                <a:solidFill>
                  <a:schemeClr val="tx1"/>
                </a:solidFill>
                <a:latin typeface="Arial" panose="020B0604020202020204" pitchFamily="34" charset="0"/>
                <a:cs typeface="Arial" panose="020B0604020202020204" pitchFamily="34" charset="0"/>
              </a:rPr>
              <a:t>Healthy eating patterns limit sodium to the Chronic Disease Risk Reduction (CDRR) levels (e.g. 2,300 mg/day for ages 14 and older).</a:t>
            </a:r>
          </a:p>
          <a:p>
            <a:r>
              <a:rPr lang="en-US" sz="2600" dirty="0">
                <a:solidFill>
                  <a:schemeClr val="tx1"/>
                </a:solidFill>
                <a:latin typeface="Arial" panose="020B0604020202020204" pitchFamily="34" charset="0"/>
                <a:cs typeface="Arial" panose="020B0604020202020204" pitchFamily="34" charset="0"/>
              </a:rPr>
              <a:t>The nutrient-dense choices in the Healthy U.S.-Style Dietary Pattern provide approximately 60-100% of the age-specific CDRR for sodium across calorie levels.</a:t>
            </a:r>
          </a:p>
          <a:p>
            <a:r>
              <a:rPr lang="en-US" sz="2600" dirty="0">
                <a:solidFill>
                  <a:schemeClr val="tx1"/>
                </a:solidFill>
                <a:latin typeface="Arial" panose="020B0604020202020204" pitchFamily="34" charset="0"/>
                <a:cs typeface="Arial" panose="020B0604020202020204" pitchFamily="34" charset="0"/>
              </a:rPr>
              <a:t>For most calorie levels and at most ages, there is very little room for food choices that are high in sodium.</a:t>
            </a:r>
          </a:p>
          <a:p>
            <a:endParaRPr lang="en-US"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7384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156876"/>
            <a:ext cx="3596958" cy="2728429"/>
          </a:xfrm>
        </p:spPr>
        <p:txBody>
          <a:bodyPr>
            <a:normAutofit/>
          </a:bodyPr>
          <a:lstStyle/>
          <a:p>
            <a:pPr>
              <a:lnSpc>
                <a:spcPct val="110000"/>
              </a:lnSpc>
            </a:pPr>
            <a:r>
              <a:rPr lang="en-US" dirty="0">
                <a:latin typeface="Arial" panose="020B0604020202020204" pitchFamily="34" charset="0"/>
                <a:cs typeface="Arial" panose="020B0604020202020204" pitchFamily="34" charset="0"/>
              </a:rPr>
              <a:t>Top Sources and Average Intakes of Sodium</a:t>
            </a:r>
          </a:p>
        </p:txBody>
      </p:sp>
      <p:sp>
        <p:nvSpPr>
          <p:cNvPr id="5" name="Content Placeholder 2">
            <a:extLst>
              <a:ext uri="{FF2B5EF4-FFF2-40B4-BE49-F238E27FC236}">
                <a16:creationId xmlns:a16="http://schemas.microsoft.com/office/drawing/2014/main" id="{FE10CCF7-972F-4E28-9835-92AC7945C972}"/>
              </a:ext>
            </a:extLst>
          </p:cNvPr>
          <p:cNvSpPr txBox="1">
            <a:spLocks/>
          </p:cNvSpPr>
          <p:nvPr/>
        </p:nvSpPr>
        <p:spPr>
          <a:xfrm>
            <a:off x="5120640" y="6492240"/>
            <a:ext cx="4694247"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Arial" panose="020B0604020202020204" pitchFamily="34" charset="0"/>
                <a:ea typeface="Roboto" panose="02000000000000000000" pitchFamily="2" charset="0"/>
                <a:cs typeface="Arial" panose="020B0604020202020204" pitchFamily="34" charset="0"/>
              </a:rPr>
              <a:t>Data Source: </a:t>
            </a:r>
            <a:r>
              <a:rPr lang="en-US" sz="900" dirty="0">
                <a:latin typeface="Arial" panose="020B0604020202020204" pitchFamily="34" charset="0"/>
                <a:cs typeface="Arial" panose="020B0604020202020204" pitchFamily="34" charset="0"/>
              </a:rPr>
              <a:t>Analysis of What We Eat in America, NHANES 2013-2016, ages 1 and older, 2 days dietary intake data, weighted. </a:t>
            </a:r>
          </a:p>
        </p:txBody>
      </p:sp>
      <p:pic>
        <p:nvPicPr>
          <p:cNvPr id="4" name="Picture 3" descr="The figure shows an average intake of 3,393 milligrams of sodium per day for ages 1 and older.  The top source is sandwiches, which provide 21% of sodium. Rice, pasta, and grain-based mixed dishes contribute 8%. A variety of other sources contribute between 3 and 7% each.">
            <a:extLst>
              <a:ext uri="{FF2B5EF4-FFF2-40B4-BE49-F238E27FC236}">
                <a16:creationId xmlns:a16="http://schemas.microsoft.com/office/drawing/2014/main" id="{9FE1484F-A5E1-48FF-AD36-09104745566B}"/>
              </a:ext>
            </a:extLst>
          </p:cNvPr>
          <p:cNvPicPr>
            <a:picLocks noChangeAspect="1"/>
          </p:cNvPicPr>
          <p:nvPr/>
        </p:nvPicPr>
        <p:blipFill>
          <a:blip r:embed="rId3"/>
          <a:stretch>
            <a:fillRect/>
          </a:stretch>
        </p:blipFill>
        <p:spPr>
          <a:xfrm>
            <a:off x="4816217" y="313438"/>
            <a:ext cx="5303092" cy="6116279"/>
          </a:xfrm>
          <a:prstGeom prst="rect">
            <a:avLst/>
          </a:prstGeom>
        </p:spPr>
      </p:pic>
    </p:spTree>
    <p:extLst>
      <p:ext uri="{BB962C8B-B14F-4D97-AF65-F5344CB8AC3E}">
        <p14:creationId xmlns:p14="http://schemas.microsoft.com/office/powerpoint/2010/main" val="39751529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Alcoholic Beverages</a:t>
            </a:r>
          </a:p>
        </p:txBody>
      </p:sp>
      <p:sp>
        <p:nvSpPr>
          <p:cNvPr id="3" name="Content Placeholder 2"/>
          <p:cNvSpPr>
            <a:spLocks noGrp="1"/>
          </p:cNvSpPr>
          <p:nvPr>
            <p:ph idx="1"/>
          </p:nvPr>
        </p:nvSpPr>
        <p:spPr/>
        <p:txBody>
          <a:bodyPr>
            <a:normAutofit/>
          </a:bodyPr>
          <a:lstStyle/>
          <a:p>
            <a:r>
              <a:rPr lang="en-US" sz="2600" dirty="0">
                <a:solidFill>
                  <a:schemeClr val="tx1"/>
                </a:solidFill>
                <a:latin typeface="Arial" panose="020B0604020202020204" pitchFamily="34" charset="0"/>
                <a:cs typeface="Arial" panose="020B0604020202020204" pitchFamily="34" charset="0"/>
              </a:rPr>
              <a:t>The </a:t>
            </a:r>
            <a:r>
              <a:rPr lang="en-US" sz="2600" i="1" dirty="0">
                <a:solidFill>
                  <a:schemeClr val="tx1"/>
                </a:solidFill>
                <a:latin typeface="Arial" panose="020B0604020202020204" pitchFamily="34" charset="0"/>
                <a:cs typeface="Arial" panose="020B0604020202020204" pitchFamily="34" charset="0"/>
              </a:rPr>
              <a:t>Dietary Guidelines </a:t>
            </a:r>
            <a:r>
              <a:rPr lang="en-US" sz="2600" dirty="0">
                <a:solidFill>
                  <a:schemeClr val="tx1"/>
                </a:solidFill>
                <a:latin typeface="Arial" panose="020B0604020202020204" pitchFamily="34" charset="0"/>
                <a:cs typeface="Arial" panose="020B0604020202020204" pitchFamily="34" charset="0"/>
              </a:rPr>
              <a:t>does not recommend that individuals who do not drink alcohol start drinking for any reason.</a:t>
            </a:r>
          </a:p>
          <a:p>
            <a:r>
              <a:rPr lang="en-US" sz="2600" dirty="0">
                <a:solidFill>
                  <a:schemeClr val="tx1"/>
                </a:solidFill>
                <a:latin typeface="Arial" panose="020B0604020202020204" pitchFamily="34" charset="0"/>
                <a:cs typeface="Arial" panose="020B0604020202020204" pitchFamily="34" charset="0"/>
              </a:rPr>
              <a:t>There are also some people who should not drink at all.</a:t>
            </a:r>
          </a:p>
          <a:p>
            <a:r>
              <a:rPr lang="en-US" sz="2600" dirty="0">
                <a:solidFill>
                  <a:schemeClr val="tx1"/>
                </a:solidFill>
                <a:latin typeface="Arial" panose="020B0604020202020204" pitchFamily="34" charset="0"/>
                <a:cs typeface="Arial" panose="020B0604020202020204" pitchFamily="34" charset="0"/>
              </a:rPr>
              <a:t>If adults age 21 years and older choose to drink alcoholic beverages, drinking less is better for health than drinking more.</a:t>
            </a:r>
          </a:p>
          <a:p>
            <a:r>
              <a:rPr lang="en-US" sz="2600" dirty="0">
                <a:solidFill>
                  <a:schemeClr val="tx1"/>
                </a:solidFill>
                <a:latin typeface="Arial" panose="020B0604020202020204" pitchFamily="34" charset="0"/>
                <a:cs typeface="Arial" panose="020B0604020202020204" pitchFamily="34" charset="0"/>
              </a:rPr>
              <a:t>The amount of alcohol and calories in beverages varies and should be accounted for within the limits of healthy dietary patterns, so that calorie limits are not exceeded.</a:t>
            </a:r>
          </a:p>
          <a:p>
            <a:endParaRPr lang="en-US"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4988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Alcoholic Beverages (continued)</a:t>
            </a:r>
          </a:p>
        </p:txBody>
      </p:sp>
      <p:sp>
        <p:nvSpPr>
          <p:cNvPr id="3" name="Content Placeholder 2"/>
          <p:cNvSpPr>
            <a:spLocks noGrp="1"/>
          </p:cNvSpPr>
          <p:nvPr>
            <p:ph idx="1"/>
          </p:nvPr>
        </p:nvSpPr>
        <p:spPr/>
        <p:txBody>
          <a:bodyPr>
            <a:normAutofit/>
          </a:bodyPr>
          <a:lstStyle/>
          <a:p>
            <a:r>
              <a:rPr lang="en-US" sz="2600" dirty="0">
                <a:solidFill>
                  <a:schemeClr val="tx1"/>
                </a:solidFill>
                <a:latin typeface="Arial" panose="020B0604020202020204" pitchFamily="34" charset="0"/>
                <a:cs typeface="Arial" panose="020B0604020202020204" pitchFamily="34" charset="0"/>
              </a:rPr>
              <a:t>Adults of legal drinking age can choose not to drink or to drink in moderation by limiting intakes to 2 drinks or less in a day for men and 1 drink or less in a day for women, when alcohol is consumed.</a:t>
            </a:r>
          </a:p>
          <a:p>
            <a:pPr lvl="1"/>
            <a:r>
              <a:rPr lang="en-US" sz="2600" dirty="0">
                <a:solidFill>
                  <a:schemeClr val="tx1"/>
                </a:solidFill>
                <a:latin typeface="Arial" panose="020B0604020202020204" pitchFamily="34" charset="0"/>
                <a:cs typeface="Arial" panose="020B0604020202020204" pitchFamily="34" charset="0"/>
              </a:rPr>
              <a:t>In the absence of binge drinking, intakes at these levels is lower risk for most adults; however, caution is recommended.</a:t>
            </a:r>
          </a:p>
          <a:p>
            <a:pPr lvl="1"/>
            <a:r>
              <a:rPr lang="en-US" sz="2600" dirty="0">
                <a:solidFill>
                  <a:schemeClr val="tx1"/>
                </a:solidFill>
                <a:latin typeface="Arial" panose="020B0604020202020204" pitchFamily="34" charset="0"/>
                <a:cs typeface="Arial" panose="020B0604020202020204" pitchFamily="34" charset="0"/>
              </a:rPr>
              <a:t>Emerging evidence suggests that even drinking within these guidelines may increase the overall risk of death from various causes, such as from several types of cancer and some forms of cardiovascular disease.</a:t>
            </a:r>
          </a:p>
          <a:p>
            <a:endParaRPr lang="en-US"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16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193"/>
            <a:ext cx="10515600" cy="1325563"/>
          </a:xfrm>
        </p:spPr>
        <p:txBody>
          <a:bodyPr>
            <a:normAutofit/>
          </a:bodyPr>
          <a:lstStyle/>
          <a:p>
            <a:r>
              <a:rPr lang="en-US" dirty="0">
                <a:latin typeface="Arial" panose="020B0604020202020204" pitchFamily="34" charset="0"/>
                <a:cs typeface="Arial" panose="020B0604020202020204" pitchFamily="34" charset="0"/>
              </a:rPr>
              <a:t>The foods and beverages we consume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have a profound impact on our health</a:t>
            </a:r>
          </a:p>
        </p:txBody>
      </p:sp>
      <p:pic>
        <p:nvPicPr>
          <p:cNvPr id="3" name="Picture 2" descr="An infographic is used to visually display the health impact of the foods and beverages we consume by using the statistic, &quot;6 in 10 adults are living with one or more diet-related chronic diseases&quot;">
            <a:extLst>
              <a:ext uri="{FF2B5EF4-FFF2-40B4-BE49-F238E27FC236}">
                <a16:creationId xmlns:a16="http://schemas.microsoft.com/office/drawing/2014/main" id="{CEF265B0-3C9A-4CF9-B0D4-40A6A265A3EA}"/>
              </a:ext>
            </a:extLst>
          </p:cNvPr>
          <p:cNvPicPr>
            <a:picLocks noChangeAspect="1"/>
          </p:cNvPicPr>
          <p:nvPr/>
        </p:nvPicPr>
        <p:blipFill>
          <a:blip r:embed="rId3"/>
          <a:stretch>
            <a:fillRect/>
          </a:stretch>
        </p:blipFill>
        <p:spPr>
          <a:xfrm>
            <a:off x="3065266" y="1645756"/>
            <a:ext cx="6061469" cy="4670823"/>
          </a:xfrm>
          <a:prstGeom prst="rect">
            <a:avLst/>
          </a:prstGeom>
        </p:spPr>
      </p:pic>
    </p:spTree>
    <p:extLst>
      <p:ext uri="{BB962C8B-B14F-4D97-AF65-F5344CB8AC3E}">
        <p14:creationId xmlns:p14="http://schemas.microsoft.com/office/powerpoint/2010/main" val="7568849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951CC1-D96F-4305-8A9A-2EC3D57150E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07527" y="3451034"/>
            <a:ext cx="9906509" cy="2063856"/>
          </a:xfrm>
          <a:prstGeom prst="rect">
            <a:avLst/>
          </a:prstGeom>
        </p:spPr>
      </p:pic>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Support Healthy Dietary Patterns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for All Americans</a:t>
            </a:r>
          </a:p>
        </p:txBody>
      </p:sp>
      <p:sp>
        <p:nvSpPr>
          <p:cNvPr id="3" name="Content Placeholder 2"/>
          <p:cNvSpPr>
            <a:spLocks noGrp="1"/>
          </p:cNvSpPr>
          <p:nvPr>
            <p:ph idx="1"/>
          </p:nvPr>
        </p:nvSpPr>
        <p:spPr>
          <a:xfrm>
            <a:off x="902942" y="1715455"/>
            <a:ext cx="10450481" cy="4351338"/>
          </a:xfrm>
        </p:spPr>
        <p:txBody>
          <a:bodyPr>
            <a:normAutofit/>
          </a:bodyPr>
          <a:lstStyle/>
          <a:p>
            <a:r>
              <a:rPr lang="en-US" sz="2600" dirty="0">
                <a:solidFill>
                  <a:schemeClr val="tx1"/>
                </a:solidFill>
                <a:latin typeface="Arial" panose="020B0604020202020204" pitchFamily="34" charset="0"/>
                <a:cs typeface="Arial" panose="020B0604020202020204" pitchFamily="34" charset="0"/>
              </a:rPr>
              <a:t>Everyone has a role to play to support access to healthy foods and beverages where people live, learn, work, play, and gather.</a:t>
            </a:r>
          </a:p>
          <a:p>
            <a:r>
              <a:rPr lang="en-US" sz="2600" dirty="0">
                <a:solidFill>
                  <a:schemeClr val="tx1"/>
                </a:solidFill>
                <a:latin typeface="Arial" panose="020B0604020202020204" pitchFamily="34" charset="0"/>
                <a:cs typeface="Arial" panose="020B0604020202020204" pitchFamily="34" charset="0"/>
              </a:rPr>
              <a:t>Having access to healthy, safe, and affordable food is crucial for an individual to achieve a healthy dietary pattern.</a:t>
            </a:r>
          </a:p>
          <a:p>
            <a:pPr marL="0" indent="0">
              <a:buNone/>
            </a:pPr>
            <a:endParaRPr lang="en-US" sz="2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1563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FEB36EE-7D39-41ED-B3D2-62393FED7267}"/>
              </a:ext>
              <a:ext uri="{C183D7F6-B498-43B3-948B-1728B52AA6E4}">
                <adec:decorative xmlns:adec="http://schemas.microsoft.com/office/drawing/2017/decorative" val="1"/>
              </a:ext>
            </a:extLst>
          </p:cNvPr>
          <p:cNvSpPr/>
          <p:nvPr/>
        </p:nvSpPr>
        <p:spPr>
          <a:xfrm rot="20691979">
            <a:off x="4299579" y="2823367"/>
            <a:ext cx="2270537" cy="2029704"/>
          </a:xfrm>
          <a:prstGeom prst="rect">
            <a:avLst/>
          </a:prstGeom>
          <a:solidFill>
            <a:srgbClr val="F5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EE8EECF-3B9C-4E33-B144-A5737E1C5816}"/>
              </a:ext>
              <a:ext uri="{C183D7F6-B498-43B3-948B-1728B52AA6E4}">
                <adec:decorative xmlns:adec="http://schemas.microsoft.com/office/drawing/2017/decorative" val="1"/>
              </a:ext>
            </a:extLst>
          </p:cNvPr>
          <p:cNvSpPr/>
          <p:nvPr/>
        </p:nvSpPr>
        <p:spPr>
          <a:xfrm rot="20210629">
            <a:off x="5378301" y="2339984"/>
            <a:ext cx="2505116" cy="1477585"/>
          </a:xfrm>
          <a:prstGeom prst="rect">
            <a:avLst/>
          </a:prstGeom>
          <a:solidFill>
            <a:srgbClr val="005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7"/>
          <p:cNvSpPr>
            <a:spLocks noGrp="1"/>
          </p:cNvSpPr>
          <p:nvPr>
            <p:ph type="title"/>
          </p:nvPr>
        </p:nvSpPr>
        <p:spPr>
          <a:xfrm>
            <a:off x="904704" y="253771"/>
            <a:ext cx="10515600" cy="1325563"/>
          </a:xfrm>
        </p:spPr>
        <p:txBody>
          <a:bodyPr>
            <a:normAutofit/>
          </a:bodyPr>
          <a:lstStyle/>
          <a:p>
            <a:r>
              <a:rPr lang="en-US" dirty="0">
                <a:solidFill>
                  <a:srgbClr val="000000"/>
                </a:solidFill>
                <a:latin typeface="Arial" panose="020B0604020202020204" pitchFamily="34" charset="0"/>
                <a:cs typeface="Arial" panose="020B0604020202020204" pitchFamily="34" charset="0"/>
              </a:rPr>
              <a:t>For lifelong good health, make every bite count with the </a:t>
            </a:r>
            <a:r>
              <a:rPr lang="en-US" i="1" dirty="0">
                <a:solidFill>
                  <a:srgbClr val="000000"/>
                </a:solidFill>
                <a:latin typeface="Arial" panose="020B0604020202020204" pitchFamily="34" charset="0"/>
                <a:cs typeface="Arial" panose="020B0604020202020204" pitchFamily="34" charset="0"/>
              </a:rPr>
              <a:t>Dietary Guidelines for Americans</a:t>
            </a:r>
            <a:endParaRPr lang="en-US" dirty="0">
              <a:latin typeface="Arial" panose="020B0604020202020204" pitchFamily="34" charset="0"/>
              <a:cs typeface="Arial" panose="020B0604020202020204" pitchFamily="34" charset="0"/>
            </a:endParaRPr>
          </a:p>
        </p:txBody>
      </p:sp>
      <p:pic>
        <p:nvPicPr>
          <p:cNvPr id="7" name="Picture 2" descr="Photo displaying the book cover of the Dietary Guidelines for Americans, 2020-2025">
            <a:extLst>
              <a:ext uri="{FF2B5EF4-FFF2-40B4-BE49-F238E27FC236}">
                <a16:creationId xmlns:a16="http://schemas.microsoft.com/office/drawing/2014/main" id="{6C9EFBAE-C8A2-4FD5-9606-6A1B6E160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5081">
            <a:off x="4526737" y="2259473"/>
            <a:ext cx="3138525" cy="4061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812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3A7B-D4E7-496B-BC0D-E0C23103B520}"/>
              </a:ext>
            </a:extLst>
          </p:cNvPr>
          <p:cNvSpPr>
            <a:spLocks noGrp="1"/>
          </p:cNvSpPr>
          <p:nvPr>
            <p:ph type="title"/>
          </p:nvPr>
        </p:nvSpPr>
        <p:spPr>
          <a:xfrm>
            <a:off x="7995656" y="2103437"/>
            <a:ext cx="3947160" cy="2809385"/>
          </a:xfrm>
        </p:spPr>
        <p:txBody>
          <a:bodyPr/>
          <a:lstStyle/>
          <a:p>
            <a:r>
              <a:rPr lang="en-US" dirty="0">
                <a:latin typeface="Arial" panose="020B0604020202020204" pitchFamily="34" charset="0"/>
                <a:cs typeface="Arial" panose="020B0604020202020204" pitchFamily="34" charset="0"/>
              </a:rPr>
              <a:t>Infants &amp; Toddlers</a:t>
            </a:r>
          </a:p>
        </p:txBody>
      </p:sp>
    </p:spTree>
    <p:extLst>
      <p:ext uri="{BB962C8B-B14F-4D97-AF65-F5344CB8AC3E}">
        <p14:creationId xmlns:p14="http://schemas.microsoft.com/office/powerpoint/2010/main" val="41652059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6518-4CAC-417E-944A-30B583D44E6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Key Recommendations </a:t>
            </a:r>
          </a:p>
        </p:txBody>
      </p:sp>
      <p:sp>
        <p:nvSpPr>
          <p:cNvPr id="3" name="Content Placeholder 2">
            <a:extLst>
              <a:ext uri="{FF2B5EF4-FFF2-40B4-BE49-F238E27FC236}">
                <a16:creationId xmlns:a16="http://schemas.microsoft.com/office/drawing/2014/main" id="{4511AF43-C375-449C-99A7-C3B690E6E935}"/>
              </a:ext>
            </a:extLst>
          </p:cNvPr>
          <p:cNvSpPr>
            <a:spLocks noGrp="1"/>
          </p:cNvSpPr>
          <p:nvPr>
            <p:ph idx="1"/>
          </p:nvPr>
        </p:nvSpPr>
        <p:spPr>
          <a:xfrm>
            <a:off x="836816" y="1481011"/>
            <a:ext cx="7325509" cy="4561019"/>
          </a:xfrm>
        </p:spPr>
        <p:txBody>
          <a:bodyPr>
            <a:normAutofit fontScale="92500" lnSpcReduction="20000"/>
          </a:bodyPr>
          <a:lstStyle/>
          <a:p>
            <a:pPr lvl="0"/>
            <a:r>
              <a:rPr lang="en-US" b="1" dirty="0">
                <a:solidFill>
                  <a:schemeClr val="tx1"/>
                </a:solidFill>
                <a:latin typeface="Arial" panose="020B0604020202020204" pitchFamily="34" charset="0"/>
                <a:ea typeface="Roboto" panose="020B0604020202020204" charset="0"/>
                <a:cs typeface="Arial" panose="020B0604020202020204" pitchFamily="34" charset="0"/>
              </a:rPr>
              <a:t>For about the first 6 months of life,</a:t>
            </a:r>
            <a:r>
              <a:rPr lang="en-US" dirty="0">
                <a:solidFill>
                  <a:schemeClr val="tx1"/>
                </a:solidFill>
                <a:latin typeface="Arial" panose="020B0604020202020204" pitchFamily="34" charset="0"/>
                <a:cs typeface="Arial" panose="020B0604020202020204" pitchFamily="34" charset="0"/>
              </a:rPr>
              <a:t> exclusively feed infants human milk. Continue to feed infants human milk through at least the first year of life, and longer if desired. Feed infants iron-fortified infant formula during the first year of life when human milk is unavailable.</a:t>
            </a:r>
          </a:p>
          <a:p>
            <a:pPr lvl="0"/>
            <a:r>
              <a:rPr lang="en-US" dirty="0">
                <a:solidFill>
                  <a:schemeClr val="tx1"/>
                </a:solidFill>
                <a:latin typeface="Arial" panose="020B0604020202020204" pitchFamily="34" charset="0"/>
                <a:cs typeface="Arial" panose="020B0604020202020204" pitchFamily="34" charset="0"/>
              </a:rPr>
              <a:t>Provide infants with supplemental vitamin D beginning soon after birth.</a:t>
            </a:r>
            <a:r>
              <a:rPr lang="en-US" i="1" dirty="0">
                <a:solidFill>
                  <a:schemeClr val="tx1"/>
                </a:solidFill>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a:p>
            <a:pPr lvl="0"/>
            <a:r>
              <a:rPr lang="en-US" b="1" dirty="0">
                <a:solidFill>
                  <a:schemeClr val="tx1"/>
                </a:solidFill>
                <a:latin typeface="Arial" panose="020B0604020202020204" pitchFamily="34" charset="0"/>
                <a:ea typeface="Roboto" panose="020B0604020202020204" charset="0"/>
                <a:cs typeface="Arial" panose="020B0604020202020204" pitchFamily="34" charset="0"/>
              </a:rPr>
              <a:t>At about 6 months, </a:t>
            </a:r>
            <a:r>
              <a:rPr lang="en-US" dirty="0">
                <a:solidFill>
                  <a:schemeClr val="tx1"/>
                </a:solidFill>
                <a:latin typeface="Arial" panose="020B0604020202020204" pitchFamily="34" charset="0"/>
                <a:cs typeface="Arial" panose="020B0604020202020204" pitchFamily="34" charset="0"/>
              </a:rPr>
              <a:t>introduce infants to nutrient-dense complementary foods.</a:t>
            </a:r>
          </a:p>
          <a:p>
            <a:pPr lvl="0"/>
            <a:r>
              <a:rPr lang="en-US" dirty="0">
                <a:solidFill>
                  <a:schemeClr val="tx1"/>
                </a:solidFill>
                <a:latin typeface="Arial" panose="020B0604020202020204" pitchFamily="34" charset="0"/>
                <a:cs typeface="Arial" panose="020B0604020202020204" pitchFamily="34" charset="0"/>
              </a:rPr>
              <a:t>Introduce infants to potentially allergenic foods along with other complementary foods</a:t>
            </a:r>
            <a:r>
              <a:rPr lang="en-US" sz="2400" dirty="0"/>
              <a:t>.</a:t>
            </a:r>
          </a:p>
          <a:p>
            <a:endParaRPr lang="en-US" dirty="0"/>
          </a:p>
        </p:txBody>
      </p:sp>
      <p:pic>
        <p:nvPicPr>
          <p:cNvPr id="5" name="Picture 4" descr="&quot; &quot;">
            <a:extLst>
              <a:ext uri="{FF2B5EF4-FFF2-40B4-BE49-F238E27FC236}">
                <a16:creationId xmlns:a16="http://schemas.microsoft.com/office/drawing/2014/main" id="{0485A3D4-240F-4B70-9CE0-D583C44D51F4}"/>
              </a:ext>
            </a:extLst>
          </p:cNvPr>
          <p:cNvPicPr>
            <a:picLocks noChangeAspect="1"/>
          </p:cNvPicPr>
          <p:nvPr/>
        </p:nvPicPr>
        <p:blipFill>
          <a:blip r:embed="rId3"/>
          <a:stretch>
            <a:fillRect/>
          </a:stretch>
        </p:blipFill>
        <p:spPr>
          <a:xfrm>
            <a:off x="8262652" y="914400"/>
            <a:ext cx="3467228" cy="1834574"/>
          </a:xfrm>
          <a:prstGeom prst="rect">
            <a:avLst/>
          </a:prstGeom>
        </p:spPr>
      </p:pic>
      <p:pic>
        <p:nvPicPr>
          <p:cNvPr id="7" name="Picture 6" descr="&quot; &quot;">
            <a:extLst>
              <a:ext uri="{FF2B5EF4-FFF2-40B4-BE49-F238E27FC236}">
                <a16:creationId xmlns:a16="http://schemas.microsoft.com/office/drawing/2014/main" id="{9A82C4DE-349E-4C5F-A415-CC9924F6CEB8}"/>
              </a:ext>
            </a:extLst>
          </p:cNvPr>
          <p:cNvPicPr>
            <a:picLocks noChangeAspect="1"/>
          </p:cNvPicPr>
          <p:nvPr/>
        </p:nvPicPr>
        <p:blipFill>
          <a:blip r:embed="rId4"/>
          <a:stretch>
            <a:fillRect/>
          </a:stretch>
        </p:blipFill>
        <p:spPr>
          <a:xfrm>
            <a:off x="8262652" y="2931040"/>
            <a:ext cx="1199476" cy="1902910"/>
          </a:xfrm>
          <a:prstGeom prst="rect">
            <a:avLst/>
          </a:prstGeom>
        </p:spPr>
      </p:pic>
      <p:pic>
        <p:nvPicPr>
          <p:cNvPr id="8" name="Picture 7" descr="&quot; &quot;">
            <a:extLst>
              <a:ext uri="{FF2B5EF4-FFF2-40B4-BE49-F238E27FC236}">
                <a16:creationId xmlns:a16="http://schemas.microsoft.com/office/drawing/2014/main" id="{31B0BD20-3DD7-4281-B427-F9BDA68546A6}"/>
              </a:ext>
            </a:extLst>
          </p:cNvPr>
          <p:cNvPicPr>
            <a:picLocks noChangeAspect="1"/>
          </p:cNvPicPr>
          <p:nvPr/>
        </p:nvPicPr>
        <p:blipFill>
          <a:blip r:embed="rId5"/>
          <a:stretch>
            <a:fillRect/>
          </a:stretch>
        </p:blipFill>
        <p:spPr>
          <a:xfrm>
            <a:off x="9543579" y="2931041"/>
            <a:ext cx="2186302" cy="1902908"/>
          </a:xfrm>
          <a:prstGeom prst="rect">
            <a:avLst/>
          </a:prstGeom>
        </p:spPr>
      </p:pic>
      <p:pic>
        <p:nvPicPr>
          <p:cNvPr id="9" name="Picture 8" descr="&quot; &quot;">
            <a:extLst>
              <a:ext uri="{FF2B5EF4-FFF2-40B4-BE49-F238E27FC236}">
                <a16:creationId xmlns:a16="http://schemas.microsoft.com/office/drawing/2014/main" id="{89602020-5F7B-45E5-8F5A-E9E3FD5B7FB1}"/>
              </a:ext>
            </a:extLst>
          </p:cNvPr>
          <p:cNvPicPr>
            <a:picLocks noChangeAspect="1"/>
          </p:cNvPicPr>
          <p:nvPr/>
        </p:nvPicPr>
        <p:blipFill>
          <a:blip r:embed="rId6"/>
          <a:stretch>
            <a:fillRect/>
          </a:stretch>
        </p:blipFill>
        <p:spPr>
          <a:xfrm>
            <a:off x="8243776" y="5016016"/>
            <a:ext cx="3486105" cy="1259701"/>
          </a:xfrm>
          <a:prstGeom prst="rect">
            <a:avLst/>
          </a:prstGeom>
        </p:spPr>
      </p:pic>
    </p:spTree>
    <p:extLst>
      <p:ext uri="{BB962C8B-B14F-4D97-AF65-F5344CB8AC3E}">
        <p14:creationId xmlns:p14="http://schemas.microsoft.com/office/powerpoint/2010/main" val="576443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9AEE1-B443-4775-A791-4642BABE209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Key Recommendations (cont’d) </a:t>
            </a:r>
          </a:p>
        </p:txBody>
      </p:sp>
      <p:sp>
        <p:nvSpPr>
          <p:cNvPr id="3" name="Content Placeholder 2">
            <a:extLst>
              <a:ext uri="{FF2B5EF4-FFF2-40B4-BE49-F238E27FC236}">
                <a16:creationId xmlns:a16="http://schemas.microsoft.com/office/drawing/2014/main" id="{16165340-E646-41CE-B383-6A1BF86848D7}"/>
              </a:ext>
            </a:extLst>
          </p:cNvPr>
          <p:cNvSpPr>
            <a:spLocks noGrp="1"/>
          </p:cNvSpPr>
          <p:nvPr>
            <p:ph idx="1"/>
          </p:nvPr>
        </p:nvSpPr>
        <p:spPr/>
        <p:txBody>
          <a:bodyPr/>
          <a:lstStyle/>
          <a:p>
            <a:pPr lvl="0"/>
            <a:r>
              <a:rPr lang="en-US" sz="2600" dirty="0">
                <a:solidFill>
                  <a:schemeClr val="tx1"/>
                </a:solidFill>
                <a:latin typeface="Arial" panose="020B0604020202020204" pitchFamily="34" charset="0"/>
                <a:cs typeface="Arial" panose="020B0604020202020204" pitchFamily="34" charset="0"/>
              </a:rPr>
              <a:t>Encourage infants and toddlers to consume a variety of foods from all food groups. Include foods rich in iron and zinc, particularly for infants fed human milk.</a:t>
            </a:r>
          </a:p>
          <a:p>
            <a:pPr lvl="0"/>
            <a:r>
              <a:rPr lang="en-US" sz="2600" dirty="0">
                <a:solidFill>
                  <a:schemeClr val="tx1"/>
                </a:solidFill>
                <a:latin typeface="Arial" panose="020B0604020202020204" pitchFamily="34" charset="0"/>
                <a:cs typeface="Arial" panose="020B0604020202020204" pitchFamily="34" charset="0"/>
              </a:rPr>
              <a:t>Avoid foods and beverages with added sugars.</a:t>
            </a:r>
          </a:p>
          <a:p>
            <a:pPr lvl="0"/>
            <a:r>
              <a:rPr lang="en-US" sz="2600" dirty="0">
                <a:solidFill>
                  <a:schemeClr val="tx1"/>
                </a:solidFill>
                <a:latin typeface="Arial" panose="020B0604020202020204" pitchFamily="34" charset="0"/>
                <a:cs typeface="Arial" panose="020B0604020202020204" pitchFamily="34" charset="0"/>
              </a:rPr>
              <a:t>Limit foods and beverages higher in sodium.</a:t>
            </a:r>
          </a:p>
          <a:p>
            <a:pPr lvl="0"/>
            <a:r>
              <a:rPr lang="en-US" sz="2600" dirty="0">
                <a:solidFill>
                  <a:schemeClr val="tx1"/>
                </a:solidFill>
                <a:latin typeface="Arial" panose="020B0604020202020204" pitchFamily="34" charset="0"/>
                <a:cs typeface="Arial" panose="020B0604020202020204" pitchFamily="34" charset="0"/>
              </a:rPr>
              <a:t>As infants wean from human milk or infant formula, transition to a healthy dietary pattern</a:t>
            </a:r>
            <a:r>
              <a:rPr lang="en-US" sz="2600" dirty="0">
                <a:latin typeface="Arial" panose="020B0604020202020204" pitchFamily="34" charset="0"/>
                <a:cs typeface="Arial" panose="020B0604020202020204" pitchFamily="34" charset="0"/>
              </a:rPr>
              <a:t>. </a:t>
            </a:r>
          </a:p>
          <a:p>
            <a:pPr marL="0" indent="0">
              <a:buNone/>
            </a:pPr>
            <a:endParaRPr lang="en-US" dirty="0"/>
          </a:p>
        </p:txBody>
      </p:sp>
      <p:pic>
        <p:nvPicPr>
          <p:cNvPr id="5" name="Picture 4" descr="&quot; &quot;">
            <a:extLst>
              <a:ext uri="{FF2B5EF4-FFF2-40B4-BE49-F238E27FC236}">
                <a16:creationId xmlns:a16="http://schemas.microsoft.com/office/drawing/2014/main" id="{916B41A1-F633-46FD-9BF6-317869FE18DC}"/>
              </a:ext>
            </a:extLst>
          </p:cNvPr>
          <p:cNvPicPr>
            <a:picLocks noChangeAspect="1"/>
          </p:cNvPicPr>
          <p:nvPr/>
        </p:nvPicPr>
        <p:blipFill>
          <a:blip r:embed="rId3"/>
          <a:stretch>
            <a:fillRect/>
          </a:stretch>
        </p:blipFill>
        <p:spPr>
          <a:xfrm>
            <a:off x="4756809" y="4488518"/>
            <a:ext cx="4579123" cy="2052106"/>
          </a:xfrm>
          <a:prstGeom prst="rect">
            <a:avLst/>
          </a:prstGeom>
        </p:spPr>
      </p:pic>
    </p:spTree>
    <p:extLst>
      <p:ext uri="{BB962C8B-B14F-4D97-AF65-F5344CB8AC3E}">
        <p14:creationId xmlns:p14="http://schemas.microsoft.com/office/powerpoint/2010/main" val="1540144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93E91-88C7-4840-BFA6-70944F4A89E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Putting the Key Recommendations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Into Action </a:t>
            </a:r>
          </a:p>
        </p:txBody>
      </p:sp>
      <p:sp>
        <p:nvSpPr>
          <p:cNvPr id="3" name="Text Placeholder 2">
            <a:extLst>
              <a:ext uri="{FF2B5EF4-FFF2-40B4-BE49-F238E27FC236}">
                <a16:creationId xmlns:a16="http://schemas.microsoft.com/office/drawing/2014/main" id="{E92738AA-8497-4153-9DBC-2ECBA0FD9E2C}"/>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Birth Through 23 Months </a:t>
            </a:r>
          </a:p>
        </p:txBody>
      </p:sp>
    </p:spTree>
    <p:extLst>
      <p:ext uri="{BB962C8B-B14F-4D97-AF65-F5344CB8AC3E}">
        <p14:creationId xmlns:p14="http://schemas.microsoft.com/office/powerpoint/2010/main" val="684673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a:xfrm>
            <a:off x="902940" y="532307"/>
            <a:ext cx="10515600" cy="1325563"/>
          </a:xfrm>
        </p:spPr>
        <p:txBody>
          <a:bodyPr>
            <a:noAutofit/>
          </a:bodyPr>
          <a:lstStyle/>
          <a:p>
            <a:r>
              <a:rPr lang="en-US" dirty="0">
                <a:latin typeface="Arial" panose="020B0604020202020204" pitchFamily="34" charset="0"/>
                <a:cs typeface="Arial" panose="020B0604020202020204" pitchFamily="34" charset="0"/>
              </a:rPr>
              <a:t>Feed Infants Human Milk for the First 6 Months,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If Possible </a:t>
            </a:r>
            <a:br>
              <a:rPr lang="en-US" dirty="0"/>
            </a:br>
            <a:endParaRPr lang="en-US" dirty="0"/>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a:xfrm>
            <a:off x="838579" y="1697096"/>
            <a:ext cx="10450481" cy="4351338"/>
          </a:xfrm>
        </p:spPr>
        <p:txBody>
          <a:bodyPr>
            <a:normAutofit/>
          </a:bodyPr>
          <a:lstStyle/>
          <a:p>
            <a:r>
              <a:rPr lang="en-US" sz="2200" dirty="0">
                <a:solidFill>
                  <a:schemeClr val="tx1"/>
                </a:solidFill>
                <a:latin typeface="Arial" panose="020B0604020202020204" pitchFamily="34" charset="0"/>
                <a:cs typeface="Arial" panose="020B0604020202020204" pitchFamily="34" charset="0"/>
              </a:rPr>
              <a:t>Human milk can support an infant’s nutrient needs for about the first 6 months of life, with the exception of vitamin D and possibly iron. </a:t>
            </a:r>
          </a:p>
          <a:p>
            <a:pPr lvl="1"/>
            <a:r>
              <a:rPr lang="en-US" sz="2200" dirty="0">
                <a:solidFill>
                  <a:schemeClr val="tx1"/>
                </a:solidFill>
                <a:latin typeface="Arial" panose="020B0604020202020204" pitchFamily="34" charset="0"/>
                <a:cs typeface="Arial" panose="020B0604020202020204" pitchFamily="34" charset="0"/>
              </a:rPr>
              <a:t>Human milk provides nutrients, bioactive substances, and immunologic properties that support infant health, growth, and development. </a:t>
            </a:r>
          </a:p>
          <a:p>
            <a:r>
              <a:rPr lang="en-US" sz="2200" dirty="0">
                <a:solidFill>
                  <a:schemeClr val="tx1"/>
                </a:solidFill>
                <a:latin typeface="Arial" panose="020B0604020202020204" pitchFamily="34" charset="0"/>
                <a:cs typeface="Arial" panose="020B0604020202020204" pitchFamily="34" charset="0"/>
              </a:rPr>
              <a:t>If human milk is unavailable, feed infants iron-fortified commercial infant formula regulated by the FDA. Homemade infant formulas and those that are improperly and illegally imported without mandated FDA review should not be used. </a:t>
            </a:r>
          </a:p>
          <a:p>
            <a:r>
              <a:rPr lang="en-US" sz="2200" dirty="0">
                <a:solidFill>
                  <a:schemeClr val="tx1"/>
                </a:solidFill>
                <a:latin typeface="Arial" panose="020B0604020202020204" pitchFamily="34" charset="0"/>
                <a:cs typeface="Arial" panose="020B0604020202020204" pitchFamily="34" charset="0"/>
              </a:rPr>
              <a:t>Take precautions to ensure that expressed human milk and infant formula are handled and stored safely. </a:t>
            </a:r>
          </a:p>
          <a:p>
            <a:r>
              <a:rPr lang="en-US" sz="2200" dirty="0">
                <a:solidFill>
                  <a:schemeClr val="tx1"/>
                </a:solidFill>
                <a:latin typeface="Arial" panose="020B0604020202020204" pitchFamily="34" charset="0"/>
                <a:cs typeface="Arial" panose="020B0604020202020204" pitchFamily="34" charset="0"/>
              </a:rPr>
              <a:t>Donor human milk should only be obtained from a source that has screened its donors and taken appropriate safety precautions. </a:t>
            </a:r>
          </a:p>
        </p:txBody>
      </p:sp>
      <p:pic>
        <p:nvPicPr>
          <p:cNvPr id="5" name="Picture 4" descr="&quot; &quot;">
            <a:extLst>
              <a:ext uri="{FF2B5EF4-FFF2-40B4-BE49-F238E27FC236}">
                <a16:creationId xmlns:a16="http://schemas.microsoft.com/office/drawing/2014/main" id="{885B4576-3B13-4E85-A10A-4ACB09943479}"/>
              </a:ext>
            </a:extLst>
          </p:cNvPr>
          <p:cNvPicPr>
            <a:picLocks noChangeAspect="1"/>
          </p:cNvPicPr>
          <p:nvPr/>
        </p:nvPicPr>
        <p:blipFill>
          <a:blip r:embed="rId3"/>
          <a:stretch>
            <a:fillRect/>
          </a:stretch>
        </p:blipFill>
        <p:spPr>
          <a:xfrm>
            <a:off x="7536001" y="5329884"/>
            <a:ext cx="2114803" cy="1325563"/>
          </a:xfrm>
          <a:prstGeom prst="rect">
            <a:avLst/>
          </a:prstGeom>
        </p:spPr>
      </p:pic>
    </p:spTree>
    <p:extLst>
      <p:ext uri="{BB962C8B-B14F-4D97-AF65-F5344CB8AC3E}">
        <p14:creationId xmlns:p14="http://schemas.microsoft.com/office/powerpoint/2010/main" val="3088086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Supplemental Vitamin D</a:t>
            </a:r>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a:xfrm>
            <a:off x="1015377" y="1616619"/>
            <a:ext cx="10450481" cy="4351338"/>
          </a:xfrm>
        </p:spPr>
        <p:txBody>
          <a:bodyPr/>
          <a:lstStyle/>
          <a:p>
            <a:r>
              <a:rPr lang="en-US" sz="2600" dirty="0">
                <a:solidFill>
                  <a:schemeClr val="tx1"/>
                </a:solidFill>
                <a:latin typeface="Arial" panose="020B0604020202020204" pitchFamily="34" charset="0"/>
                <a:cs typeface="Arial" panose="020B0604020202020204" pitchFamily="34" charset="0"/>
              </a:rPr>
              <a:t>All infants who are fed human milk exclusively or who receive both human milk and infant formula (mixed fed) will need a vitamin D supplement of 400 IU per day beginning soon after birth.  </a:t>
            </a:r>
          </a:p>
          <a:p>
            <a:r>
              <a:rPr lang="en-US" sz="2600" dirty="0">
                <a:solidFill>
                  <a:schemeClr val="tx1"/>
                </a:solidFill>
                <a:latin typeface="Arial" panose="020B0604020202020204" pitchFamily="34" charset="0"/>
                <a:cs typeface="Arial" panose="020B0604020202020204" pitchFamily="34" charset="0"/>
              </a:rPr>
              <a:t>Infant formula is fortified with vitamin D, thus, when an infant is receiving full feeds of infant formula, vitamin D supplementation is not needed. </a:t>
            </a:r>
          </a:p>
          <a:p>
            <a:r>
              <a:rPr lang="en-US" sz="2600" dirty="0">
                <a:solidFill>
                  <a:schemeClr val="tx1"/>
                </a:solidFill>
                <a:latin typeface="Arial" panose="020B0604020202020204" pitchFamily="34" charset="0"/>
                <a:cs typeface="Arial" panose="020B0604020202020204" pitchFamily="34" charset="0"/>
              </a:rPr>
              <a:t>Young children may need to continue taking a vitamin D supplement after age 12 months. Consult with a healthcare professional to determine how long to supplement</a:t>
            </a:r>
            <a:r>
              <a:rPr lang="en-US" sz="2600" dirty="0">
                <a:solidFill>
                  <a:schemeClr val="tx1"/>
                </a:solidFill>
              </a:rPr>
              <a:t>. </a:t>
            </a:r>
          </a:p>
        </p:txBody>
      </p:sp>
      <p:pic>
        <p:nvPicPr>
          <p:cNvPr id="5" name="Picture 4" descr="&quot; &quot;">
            <a:extLst>
              <a:ext uri="{FF2B5EF4-FFF2-40B4-BE49-F238E27FC236}">
                <a16:creationId xmlns:a16="http://schemas.microsoft.com/office/drawing/2014/main" id="{C4FB2C9A-12F6-468A-A44D-91ADC9363308}"/>
              </a:ext>
            </a:extLst>
          </p:cNvPr>
          <p:cNvPicPr>
            <a:picLocks noChangeAspect="1"/>
          </p:cNvPicPr>
          <p:nvPr/>
        </p:nvPicPr>
        <p:blipFill>
          <a:blip r:embed="rId2"/>
          <a:stretch>
            <a:fillRect/>
          </a:stretch>
        </p:blipFill>
        <p:spPr>
          <a:xfrm>
            <a:off x="10266385" y="4752537"/>
            <a:ext cx="1199476" cy="1902910"/>
          </a:xfrm>
          <a:prstGeom prst="rect">
            <a:avLst/>
          </a:prstGeom>
        </p:spPr>
      </p:pic>
    </p:spTree>
    <p:extLst>
      <p:ext uri="{BB962C8B-B14F-4D97-AF65-F5344CB8AC3E}">
        <p14:creationId xmlns:p14="http://schemas.microsoft.com/office/powerpoint/2010/main" val="3052673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a:xfrm>
            <a:off x="880585" y="400673"/>
            <a:ext cx="10851867" cy="1325563"/>
          </a:xfrm>
        </p:spPr>
        <p:txBody>
          <a:bodyPr>
            <a:noAutofit/>
          </a:bodyPr>
          <a:lstStyle/>
          <a:p>
            <a:r>
              <a:rPr lang="en-US" sz="3600" dirty="0">
                <a:latin typeface="Arial" panose="020B0604020202020204" pitchFamily="34" charset="0"/>
                <a:cs typeface="Arial" panose="020B0604020202020204" pitchFamily="34" charset="0"/>
              </a:rPr>
              <a:t>Introduce Nutrient-Dense</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Complementary </a:t>
            </a:r>
            <a:r>
              <a:rPr lang="en-US" dirty="0">
                <a:latin typeface="Arial" panose="020B0604020202020204" pitchFamily="34" charset="0"/>
                <a:cs typeface="Arial" panose="020B0604020202020204" pitchFamily="34" charset="0"/>
              </a:rPr>
              <a:t>F</a:t>
            </a:r>
            <a:r>
              <a:rPr lang="en-US" sz="3600" dirty="0">
                <a:latin typeface="Arial" panose="020B0604020202020204" pitchFamily="34" charset="0"/>
                <a:cs typeface="Arial" panose="020B0604020202020204" pitchFamily="34" charset="0"/>
              </a:rPr>
              <a:t>oods at About 6 Months</a:t>
            </a:r>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a:xfrm>
            <a:off x="902942" y="1825625"/>
            <a:ext cx="9291855" cy="4351338"/>
          </a:xfrm>
        </p:spPr>
        <p:txBody>
          <a:bodyPr>
            <a:noAutofit/>
          </a:bodyPr>
          <a:lstStyle/>
          <a:p>
            <a:r>
              <a:rPr lang="en-US" sz="2400" dirty="0">
                <a:solidFill>
                  <a:schemeClr val="tx1"/>
                </a:solidFill>
                <a:latin typeface="Arial" panose="020B0604020202020204" pitchFamily="34" charset="0"/>
                <a:cs typeface="Arial" panose="020B0604020202020204" pitchFamily="34" charset="0"/>
              </a:rPr>
              <a:t>Complementary foods, as a supplement to human milk or infant formula feedings, are necessary to ensure adequate nutrition and exposure to flavors, textures, and different types of foods.</a:t>
            </a:r>
          </a:p>
          <a:p>
            <a:r>
              <a:rPr lang="en-US" sz="2400" dirty="0">
                <a:solidFill>
                  <a:schemeClr val="tx1"/>
                </a:solidFill>
                <a:latin typeface="Arial" panose="020B0604020202020204" pitchFamily="34" charset="0"/>
                <a:cs typeface="Arial" panose="020B0604020202020204" pitchFamily="34" charset="0"/>
              </a:rPr>
              <a:t>Some infants may show developmental signs of readiness before age 6 months, but introducing complementary foods before age 4 months – or waiting until after 6 months - is not recommended. </a:t>
            </a:r>
          </a:p>
          <a:p>
            <a:r>
              <a:rPr lang="en-US" sz="2400" dirty="0">
                <a:solidFill>
                  <a:schemeClr val="tx1"/>
                </a:solidFill>
                <a:latin typeface="Arial" panose="020B0604020202020204" pitchFamily="34" charset="0"/>
                <a:cs typeface="Arial" panose="020B0604020202020204" pitchFamily="34" charset="0"/>
              </a:rPr>
              <a:t>For infants fed human milk, it is particularly important to include complementary foods that are rich in iron and zinc. </a:t>
            </a:r>
          </a:p>
          <a:p>
            <a:r>
              <a:rPr lang="en-US" sz="2400" dirty="0">
                <a:solidFill>
                  <a:schemeClr val="tx1"/>
                </a:solidFill>
                <a:latin typeface="Arial" panose="020B0604020202020204" pitchFamily="34" charset="0"/>
                <a:cs typeface="Arial" panose="020B0604020202020204" pitchFamily="34" charset="0"/>
              </a:rPr>
              <a:t>Provide age and developmentally appropriate foods to help prevent choking. </a:t>
            </a:r>
          </a:p>
        </p:txBody>
      </p:sp>
      <p:pic>
        <p:nvPicPr>
          <p:cNvPr id="7" name="Picture 6" descr="&quot; &quot;">
            <a:extLst>
              <a:ext uri="{FF2B5EF4-FFF2-40B4-BE49-F238E27FC236}">
                <a16:creationId xmlns:a16="http://schemas.microsoft.com/office/drawing/2014/main" id="{0D838AF1-172F-4C5F-8BC7-636E3BFC3B28}"/>
              </a:ext>
            </a:extLst>
          </p:cNvPr>
          <p:cNvPicPr>
            <a:picLocks noChangeAspect="1"/>
          </p:cNvPicPr>
          <p:nvPr/>
        </p:nvPicPr>
        <p:blipFill>
          <a:blip r:embed="rId3"/>
          <a:stretch>
            <a:fillRect/>
          </a:stretch>
        </p:blipFill>
        <p:spPr>
          <a:xfrm>
            <a:off x="10456855" y="1960233"/>
            <a:ext cx="1174809" cy="1559092"/>
          </a:xfrm>
          <a:prstGeom prst="rect">
            <a:avLst/>
          </a:prstGeom>
        </p:spPr>
      </p:pic>
      <p:pic>
        <p:nvPicPr>
          <p:cNvPr id="6" name="Picture 5" descr="&quot; &quot;">
            <a:extLst>
              <a:ext uri="{FF2B5EF4-FFF2-40B4-BE49-F238E27FC236}">
                <a16:creationId xmlns:a16="http://schemas.microsoft.com/office/drawing/2014/main" id="{0D17C2F4-2E97-4084-BC44-825F23324D76}"/>
              </a:ext>
            </a:extLst>
          </p:cNvPr>
          <p:cNvPicPr>
            <a:picLocks noChangeAspect="1"/>
          </p:cNvPicPr>
          <p:nvPr/>
        </p:nvPicPr>
        <p:blipFill>
          <a:blip r:embed="rId4"/>
          <a:stretch>
            <a:fillRect/>
          </a:stretch>
        </p:blipFill>
        <p:spPr>
          <a:xfrm>
            <a:off x="10483512" y="3753322"/>
            <a:ext cx="1174810" cy="1809843"/>
          </a:xfrm>
          <a:prstGeom prst="rect">
            <a:avLst/>
          </a:prstGeom>
        </p:spPr>
      </p:pic>
    </p:spTree>
    <p:extLst>
      <p:ext uri="{BB962C8B-B14F-4D97-AF65-F5344CB8AC3E}">
        <p14:creationId xmlns:p14="http://schemas.microsoft.com/office/powerpoint/2010/main" val="3445915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5A47-C9E1-49D1-B149-9B0A4F8FB19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Readiness for Beginning Solid Foods </a:t>
            </a:r>
          </a:p>
        </p:txBody>
      </p:sp>
      <p:sp>
        <p:nvSpPr>
          <p:cNvPr id="3" name="Content Placeholder 2">
            <a:extLst>
              <a:ext uri="{FF2B5EF4-FFF2-40B4-BE49-F238E27FC236}">
                <a16:creationId xmlns:a16="http://schemas.microsoft.com/office/drawing/2014/main" id="{FD4BF223-A106-4E54-9A97-D9AA82EB2FF7}"/>
              </a:ext>
            </a:extLst>
          </p:cNvPr>
          <p:cNvSpPr>
            <a:spLocks noGrp="1"/>
          </p:cNvSpPr>
          <p:nvPr>
            <p:ph sz="half" idx="1"/>
          </p:nvPr>
        </p:nvSpPr>
        <p:spPr>
          <a:xfrm>
            <a:off x="745966" y="1536869"/>
            <a:ext cx="5181600" cy="4351338"/>
          </a:xfrm>
        </p:spPr>
        <p:txBody>
          <a:bodyPr/>
          <a:lstStyle/>
          <a:p>
            <a:r>
              <a:rPr lang="en-US" dirty="0">
                <a:solidFill>
                  <a:schemeClr val="tx1"/>
                </a:solidFill>
                <a:latin typeface="Arial" panose="020B0604020202020204" pitchFamily="34" charset="0"/>
                <a:cs typeface="Arial" panose="020B0604020202020204" pitchFamily="34" charset="0"/>
              </a:rPr>
              <a:t>Signs of readiness: </a:t>
            </a:r>
          </a:p>
          <a:p>
            <a:pPr lvl="1"/>
            <a:r>
              <a:rPr lang="en-US" dirty="0">
                <a:solidFill>
                  <a:schemeClr val="tx1"/>
                </a:solidFill>
                <a:latin typeface="Arial" panose="020B0604020202020204" pitchFamily="34" charset="0"/>
                <a:cs typeface="Arial" panose="020B0604020202020204" pitchFamily="34" charset="0"/>
              </a:rPr>
              <a:t>Able to control head and neck </a:t>
            </a:r>
          </a:p>
          <a:p>
            <a:pPr lvl="1"/>
            <a:r>
              <a:rPr lang="en-US" dirty="0">
                <a:solidFill>
                  <a:schemeClr val="tx1"/>
                </a:solidFill>
                <a:latin typeface="Arial" panose="020B0604020202020204" pitchFamily="34" charset="0"/>
                <a:cs typeface="Arial" panose="020B0604020202020204" pitchFamily="34" charset="0"/>
              </a:rPr>
              <a:t>Sitting up alone or w/ support</a:t>
            </a:r>
          </a:p>
          <a:p>
            <a:pPr lvl="1"/>
            <a:r>
              <a:rPr lang="en-US" dirty="0">
                <a:solidFill>
                  <a:schemeClr val="tx1"/>
                </a:solidFill>
                <a:latin typeface="Arial" panose="020B0604020202020204" pitchFamily="34" charset="0"/>
                <a:cs typeface="Arial" panose="020B0604020202020204" pitchFamily="34" charset="0"/>
              </a:rPr>
              <a:t>Bringing objects to the mouth</a:t>
            </a:r>
          </a:p>
          <a:p>
            <a:pPr lvl="1"/>
            <a:r>
              <a:rPr lang="en-US" dirty="0">
                <a:solidFill>
                  <a:schemeClr val="tx1"/>
                </a:solidFill>
                <a:latin typeface="Arial" panose="020B0604020202020204" pitchFamily="34" charset="0"/>
                <a:cs typeface="Arial" panose="020B0604020202020204" pitchFamily="34" charset="0"/>
              </a:rPr>
              <a:t>Trying to grasp small objects</a:t>
            </a:r>
          </a:p>
          <a:p>
            <a:pPr lvl="1"/>
            <a:r>
              <a:rPr lang="en-US" dirty="0">
                <a:solidFill>
                  <a:schemeClr val="tx1"/>
                </a:solidFill>
                <a:latin typeface="Arial" panose="020B0604020202020204" pitchFamily="34" charset="0"/>
                <a:cs typeface="Arial" panose="020B0604020202020204" pitchFamily="34" charset="0"/>
              </a:rPr>
              <a:t>Swallowing food rather than pushing it back out</a:t>
            </a:r>
          </a:p>
        </p:txBody>
      </p:sp>
      <p:sp>
        <p:nvSpPr>
          <p:cNvPr id="4" name="Content Placeholder 3">
            <a:extLst>
              <a:ext uri="{FF2B5EF4-FFF2-40B4-BE49-F238E27FC236}">
                <a16:creationId xmlns:a16="http://schemas.microsoft.com/office/drawing/2014/main" id="{D043D420-0BFA-47BC-AAE3-4BAF6055DB17}"/>
              </a:ext>
            </a:extLst>
          </p:cNvPr>
          <p:cNvSpPr>
            <a:spLocks noGrp="1"/>
          </p:cNvSpPr>
          <p:nvPr>
            <p:ph sz="half" idx="2"/>
          </p:nvPr>
        </p:nvSpPr>
        <p:spPr>
          <a:xfrm>
            <a:off x="6264429" y="1536869"/>
            <a:ext cx="5181600" cy="4351338"/>
          </a:xfrm>
        </p:spPr>
        <p:txBody>
          <a:bodyPr/>
          <a:lstStyle/>
          <a:p>
            <a:r>
              <a:rPr lang="en-US" dirty="0">
                <a:solidFill>
                  <a:schemeClr val="tx1"/>
                </a:solidFill>
                <a:latin typeface="Arial" panose="020B0604020202020204" pitchFamily="34" charset="0"/>
                <a:cs typeface="Arial" panose="020B0604020202020204" pitchFamily="34" charset="0"/>
              </a:rPr>
              <a:t>Developmentally appropriate foods prevent choking risk:</a:t>
            </a:r>
          </a:p>
          <a:p>
            <a:pPr lvl="1"/>
            <a:r>
              <a:rPr lang="en-US" dirty="0">
                <a:solidFill>
                  <a:schemeClr val="tx1"/>
                </a:solidFill>
                <a:latin typeface="Arial" panose="020B0604020202020204" pitchFamily="34" charset="0"/>
                <a:cs typeface="Arial" panose="020B0604020202020204" pitchFamily="34" charset="0"/>
              </a:rPr>
              <a:t>Offer foods in the appropriate size, consistency, and shape</a:t>
            </a:r>
          </a:p>
          <a:p>
            <a:pPr lvl="1"/>
            <a:r>
              <a:rPr lang="en-US" dirty="0">
                <a:solidFill>
                  <a:schemeClr val="tx1"/>
                </a:solidFill>
                <a:latin typeface="Arial" panose="020B0604020202020204" pitchFamily="34" charset="0"/>
                <a:cs typeface="Arial" panose="020B0604020202020204" pitchFamily="34" charset="0"/>
              </a:rPr>
              <a:t>Feed in a high chair or other safe, supervised place</a:t>
            </a:r>
          </a:p>
          <a:p>
            <a:pPr lvl="1"/>
            <a:r>
              <a:rPr lang="en-US" dirty="0">
                <a:solidFill>
                  <a:schemeClr val="tx1"/>
                </a:solidFill>
                <a:latin typeface="Arial" panose="020B0604020202020204" pitchFamily="34" charset="0"/>
                <a:cs typeface="Arial" panose="020B0604020202020204" pitchFamily="34" charset="0"/>
              </a:rPr>
              <a:t>Ensure adult supervision </a:t>
            </a:r>
          </a:p>
          <a:p>
            <a:pPr lvl="1"/>
            <a:r>
              <a:rPr lang="en-US" dirty="0">
                <a:solidFill>
                  <a:schemeClr val="tx1"/>
                </a:solidFill>
                <a:latin typeface="Arial" panose="020B0604020202020204" pitchFamily="34" charset="0"/>
                <a:cs typeface="Arial" panose="020B0604020202020204" pitchFamily="34" charset="0"/>
              </a:rPr>
              <a:t>Do not put infant cereal of solid foods in a bottle </a:t>
            </a:r>
          </a:p>
          <a:p>
            <a:pPr marL="457200" lvl="1" indent="0">
              <a:buNone/>
            </a:pPr>
            <a:r>
              <a:rPr lang="en-US" dirty="0"/>
              <a:t> </a:t>
            </a:r>
          </a:p>
        </p:txBody>
      </p:sp>
      <p:pic>
        <p:nvPicPr>
          <p:cNvPr id="6" name="Picture 5" descr="&quot; &quot;">
            <a:extLst>
              <a:ext uri="{FF2B5EF4-FFF2-40B4-BE49-F238E27FC236}">
                <a16:creationId xmlns:a16="http://schemas.microsoft.com/office/drawing/2014/main" id="{AFFBFF0F-55C0-4B21-9E86-BEE72A82A4D9}"/>
              </a:ext>
            </a:extLst>
          </p:cNvPr>
          <p:cNvPicPr>
            <a:picLocks noChangeAspect="1"/>
          </p:cNvPicPr>
          <p:nvPr/>
        </p:nvPicPr>
        <p:blipFill>
          <a:blip r:embed="rId3"/>
          <a:stretch>
            <a:fillRect/>
          </a:stretch>
        </p:blipFill>
        <p:spPr>
          <a:xfrm>
            <a:off x="2768558" y="4389631"/>
            <a:ext cx="3848797" cy="1724815"/>
          </a:xfrm>
          <a:prstGeom prst="rect">
            <a:avLst/>
          </a:prstGeom>
        </p:spPr>
      </p:pic>
      <p:sp>
        <p:nvSpPr>
          <p:cNvPr id="7" name="Rectangle 6">
            <a:extLst>
              <a:ext uri="{FF2B5EF4-FFF2-40B4-BE49-F238E27FC236}">
                <a16:creationId xmlns:a16="http://schemas.microsoft.com/office/drawing/2014/main" id="{B43E7556-668D-4B14-9042-BB304E78B632}"/>
              </a:ext>
            </a:extLst>
          </p:cNvPr>
          <p:cNvSpPr/>
          <p:nvPr/>
        </p:nvSpPr>
        <p:spPr>
          <a:xfrm>
            <a:off x="2700629" y="6194024"/>
            <a:ext cx="8745400" cy="523220"/>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*More information on foods that can present choking hazards is available from USDA at </a:t>
            </a:r>
            <a:r>
              <a:rPr lang="en-US" sz="1400" i="1" dirty="0" err="1">
                <a:latin typeface="Arial" panose="020B0604020202020204" pitchFamily="34" charset="0"/>
                <a:cs typeface="Arial" panose="020B0604020202020204" pitchFamily="34" charset="0"/>
              </a:rPr>
              <a:t>wicworks.fns</a:t>
            </a:r>
            <a:r>
              <a:rPr lang="en-US" sz="1400" i="1" dirty="0">
                <a:latin typeface="Arial" panose="020B0604020202020204" pitchFamily="34" charset="0"/>
                <a:cs typeface="Arial" panose="020B0604020202020204" pitchFamily="34" charset="0"/>
              </a:rPr>
              <a:t>. usda.gov/resources/reducing-risk-choking-</a:t>
            </a:r>
            <a:r>
              <a:rPr lang="en-US" sz="1400" i="1" dirty="0" err="1">
                <a:latin typeface="Arial" panose="020B0604020202020204" pitchFamily="34" charset="0"/>
                <a:cs typeface="Arial" panose="020B0604020202020204" pitchFamily="34" charset="0"/>
              </a:rPr>
              <a:t>youngchildren</a:t>
            </a:r>
            <a:r>
              <a:rPr lang="en-US" sz="1400" i="1" dirty="0">
                <a:latin typeface="Arial" panose="020B0604020202020204" pitchFamily="34" charset="0"/>
                <a:cs typeface="Arial" panose="020B0604020202020204" pitchFamily="34" charset="0"/>
              </a:rPr>
              <a:t>-mealtimes</a:t>
            </a:r>
          </a:p>
        </p:txBody>
      </p:sp>
    </p:spTree>
    <p:extLst>
      <p:ext uri="{BB962C8B-B14F-4D97-AF65-F5344CB8AC3E}">
        <p14:creationId xmlns:p14="http://schemas.microsoft.com/office/powerpoint/2010/main" val="4122235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About the </a:t>
            </a:r>
            <a:r>
              <a:rPr lang="en-US" i="1" dirty="0">
                <a:latin typeface="Arial" panose="020B0604020202020204" pitchFamily="34" charset="0"/>
                <a:cs typeface="Arial" panose="020B0604020202020204" pitchFamily="34" charset="0"/>
              </a:rPr>
              <a:t>Dietary Guidelines for Americans</a:t>
            </a:r>
          </a:p>
        </p:txBody>
      </p:sp>
      <p:sp>
        <p:nvSpPr>
          <p:cNvPr id="3" name="Content Placeholder 2"/>
          <p:cNvSpPr>
            <a:spLocks noGrp="1"/>
          </p:cNvSpPr>
          <p:nvPr>
            <p:ph idx="1"/>
          </p:nvPr>
        </p:nvSpPr>
        <p:spPr>
          <a:xfrm>
            <a:off x="902942" y="1483298"/>
            <a:ext cx="10450481" cy="4351338"/>
          </a:xfrm>
        </p:spPr>
        <p:txBody>
          <a:bodyPr>
            <a:normAutofit/>
          </a:bodyPr>
          <a:lstStyle/>
          <a:p>
            <a:r>
              <a:rPr lang="en-US" sz="2600" dirty="0">
                <a:solidFill>
                  <a:schemeClr val="tx1"/>
                </a:solidFill>
                <a:latin typeface="Arial" panose="020B0604020202020204" pitchFamily="34" charset="0"/>
                <a:cs typeface="Arial" panose="020B0604020202020204" pitchFamily="34" charset="0"/>
              </a:rPr>
              <a:t>The </a:t>
            </a:r>
            <a:r>
              <a:rPr lang="en-US" sz="2600" i="1" dirty="0">
                <a:solidFill>
                  <a:schemeClr val="tx1"/>
                </a:solidFill>
                <a:latin typeface="Arial" panose="020B0604020202020204" pitchFamily="34" charset="0"/>
                <a:cs typeface="Arial" panose="020B0604020202020204" pitchFamily="34" charset="0"/>
              </a:rPr>
              <a:t>Dietary Guidelines </a:t>
            </a:r>
            <a:r>
              <a:rPr lang="en-US" sz="2600" dirty="0">
                <a:solidFill>
                  <a:schemeClr val="tx1"/>
                </a:solidFill>
                <a:latin typeface="Arial" panose="020B0604020202020204" pitchFamily="34" charset="0"/>
                <a:cs typeface="Arial" panose="020B0604020202020204" pitchFamily="34" charset="0"/>
              </a:rPr>
              <a:t>provides science-based advice on what to eat and drink to promote health, help reduce risk of chronic disease, and meet nutrient needs. </a:t>
            </a:r>
          </a:p>
          <a:p>
            <a:r>
              <a:rPr lang="en-US" sz="2600" dirty="0">
                <a:solidFill>
                  <a:schemeClr val="tx1"/>
                </a:solidFill>
                <a:latin typeface="Arial" panose="020B0604020202020204" pitchFamily="34" charset="0"/>
                <a:cs typeface="Arial" panose="020B0604020202020204" pitchFamily="34" charset="0"/>
              </a:rPr>
              <a:t>Serves as the cornerstone of federal nutrition programs and policies.</a:t>
            </a:r>
          </a:p>
          <a:p>
            <a:r>
              <a:rPr lang="en-US" sz="2600" dirty="0">
                <a:solidFill>
                  <a:schemeClr val="tx1"/>
                </a:solidFill>
                <a:latin typeface="Arial" panose="020B0604020202020204" pitchFamily="34" charset="0"/>
                <a:cs typeface="Arial" panose="020B0604020202020204" pitchFamily="34" charset="0"/>
              </a:rPr>
              <a:t>Mandated to reflect the preponderance of scientific evidence, and published jointly by USDA and HHS every five years.</a:t>
            </a:r>
          </a:p>
          <a:p>
            <a:r>
              <a:rPr lang="en-US" sz="2600" dirty="0">
                <a:solidFill>
                  <a:schemeClr val="tx1"/>
                </a:solidFill>
                <a:latin typeface="Arial" panose="020B0604020202020204" pitchFamily="34" charset="0"/>
                <a:cs typeface="Arial" panose="020B0604020202020204" pitchFamily="34" charset="0"/>
              </a:rPr>
              <a:t>Written for a professional audience, including policymakers, healthcare professionals, nutrition educators, and federal nutrition program operators. </a:t>
            </a:r>
          </a:p>
        </p:txBody>
      </p:sp>
    </p:spTree>
    <p:extLst>
      <p:ext uri="{BB962C8B-B14F-4D97-AF65-F5344CB8AC3E}">
        <p14:creationId xmlns:p14="http://schemas.microsoft.com/office/powerpoint/2010/main" val="39288436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a:xfrm>
            <a:off x="904703" y="365504"/>
            <a:ext cx="10760427" cy="1325563"/>
          </a:xfrm>
        </p:spPr>
        <p:txBody>
          <a:bodyPr>
            <a:normAutofit/>
          </a:bodyPr>
          <a:lstStyle/>
          <a:p>
            <a:r>
              <a:rPr lang="en-US" dirty="0">
                <a:latin typeface="Arial" panose="020B0604020202020204" pitchFamily="34" charset="0"/>
                <a:cs typeface="Arial" panose="020B0604020202020204" pitchFamily="34" charset="0"/>
              </a:rPr>
              <a:t>Introduce Potentially Allergenic Foods When Other Complementary Foods are Introduced </a:t>
            </a:r>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a:xfrm>
            <a:off x="902942" y="1825625"/>
            <a:ext cx="10562919" cy="4351338"/>
          </a:xfrm>
        </p:spPr>
        <p:txBody>
          <a:bodyPr/>
          <a:lstStyle/>
          <a:p>
            <a:r>
              <a:rPr lang="en-US" dirty="0">
                <a:solidFill>
                  <a:schemeClr val="tx1"/>
                </a:solidFill>
                <a:latin typeface="Arial" panose="020B0604020202020204" pitchFamily="34" charset="0"/>
                <a:cs typeface="Arial" panose="020B0604020202020204" pitchFamily="34" charset="0"/>
              </a:rPr>
              <a:t>There is no evidence that delaying introduction of allergenic foods, beyond when other complementary foods are introduced, helps to prevent food allergy. </a:t>
            </a:r>
          </a:p>
          <a:p>
            <a:r>
              <a:rPr lang="en-US" dirty="0">
                <a:solidFill>
                  <a:schemeClr val="tx1"/>
                </a:solidFill>
                <a:latin typeface="Arial" panose="020B0604020202020204" pitchFamily="34" charset="0"/>
                <a:cs typeface="Arial" panose="020B0604020202020204" pitchFamily="34" charset="0"/>
              </a:rPr>
              <a:t>Foods like peanuts, egg, cow milk products, tree nuts, wheat, crustacean shellfish, fish, and soy should be introduced when other complementary foods are introduced.</a:t>
            </a:r>
          </a:p>
        </p:txBody>
      </p:sp>
      <p:sp>
        <p:nvSpPr>
          <p:cNvPr id="6" name="Content Placeholder 2">
            <a:extLst>
              <a:ext uri="{FF2B5EF4-FFF2-40B4-BE49-F238E27FC236}">
                <a16:creationId xmlns:a16="http://schemas.microsoft.com/office/drawing/2014/main" id="{FD7DCEBC-AFDD-4EF5-AFDB-02F884215231}"/>
              </a:ext>
            </a:extLst>
          </p:cNvPr>
          <p:cNvSpPr txBox="1">
            <a:spLocks/>
          </p:cNvSpPr>
          <p:nvPr/>
        </p:nvSpPr>
        <p:spPr>
          <a:xfrm>
            <a:off x="1918553" y="4001294"/>
            <a:ext cx="6920647" cy="435133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783" indent="-228594" algn="l" defTabSz="914377"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2971" indent="-228594" algn="l" defTabSz="914377"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160" indent="-228594" algn="l" defTabSz="914377"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349" indent="-228594" algn="l" defTabSz="914377"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lvl="1"/>
            <a:r>
              <a:rPr lang="en-US" dirty="0">
                <a:solidFill>
                  <a:schemeClr val="tx1"/>
                </a:solidFill>
                <a:latin typeface="Arial" panose="020B0604020202020204" pitchFamily="34" charset="0"/>
                <a:cs typeface="Arial" panose="020B0604020202020204" pitchFamily="34" charset="0"/>
              </a:rPr>
              <a:t>Introducing peanut-containing foods in the first year reduces the risk that an infant will develop a food allergy to peanuts. </a:t>
            </a:r>
          </a:p>
          <a:p>
            <a:pPr lvl="1"/>
            <a:r>
              <a:rPr lang="en-US" dirty="0">
                <a:solidFill>
                  <a:schemeClr val="tx1"/>
                </a:solidFill>
                <a:latin typeface="Arial" panose="020B0604020202020204" pitchFamily="34" charset="0"/>
                <a:cs typeface="Arial" panose="020B0604020202020204" pitchFamily="34" charset="0"/>
              </a:rPr>
              <a:t>Cow milk, as a beverage, should be introduced at age 12 months or later. </a:t>
            </a:r>
            <a:endParaRPr lang="en-US" sz="2200" dirty="0">
              <a:solidFill>
                <a:schemeClr val="tx1"/>
              </a:solidFill>
              <a:latin typeface="Arial" panose="020B0604020202020204" pitchFamily="34" charset="0"/>
              <a:cs typeface="Arial" panose="020B0604020202020204" pitchFamily="34" charset="0"/>
            </a:endParaRPr>
          </a:p>
        </p:txBody>
      </p:sp>
      <p:pic>
        <p:nvPicPr>
          <p:cNvPr id="5" name="Picture 4" descr="&quot; &quot;">
            <a:extLst>
              <a:ext uri="{FF2B5EF4-FFF2-40B4-BE49-F238E27FC236}">
                <a16:creationId xmlns:a16="http://schemas.microsoft.com/office/drawing/2014/main" id="{2933CBCC-0A72-4237-99D4-680FB1DD6D43}"/>
              </a:ext>
            </a:extLst>
          </p:cNvPr>
          <p:cNvPicPr>
            <a:picLocks noChangeAspect="1"/>
          </p:cNvPicPr>
          <p:nvPr/>
        </p:nvPicPr>
        <p:blipFill>
          <a:blip r:embed="rId3"/>
          <a:stretch>
            <a:fillRect/>
          </a:stretch>
        </p:blipFill>
        <p:spPr>
          <a:xfrm>
            <a:off x="8950143" y="4179220"/>
            <a:ext cx="2449858" cy="2132301"/>
          </a:xfrm>
          <a:prstGeom prst="rect">
            <a:avLst/>
          </a:prstGeom>
        </p:spPr>
      </p:pic>
    </p:spTree>
    <p:extLst>
      <p:ext uri="{BB962C8B-B14F-4D97-AF65-F5344CB8AC3E}">
        <p14:creationId xmlns:p14="http://schemas.microsoft.com/office/powerpoint/2010/main" val="1717979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9E85-BA5D-4115-8EBC-989A26DD17B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Infants at High Risk for Peanut Allergy </a:t>
            </a:r>
          </a:p>
        </p:txBody>
      </p:sp>
      <p:sp>
        <p:nvSpPr>
          <p:cNvPr id="4" name="Text Placeholder 3">
            <a:extLst>
              <a:ext uri="{FF2B5EF4-FFF2-40B4-BE49-F238E27FC236}">
                <a16:creationId xmlns:a16="http://schemas.microsoft.com/office/drawing/2014/main" id="{5C985376-E8E2-4093-93C3-643E4549406B}"/>
              </a:ext>
            </a:extLst>
          </p:cNvPr>
          <p:cNvSpPr>
            <a:spLocks noGrp="1"/>
          </p:cNvSpPr>
          <p:nvPr>
            <p:ph idx="1"/>
          </p:nvPr>
        </p:nvSpPr>
        <p:spPr>
          <a:xfrm>
            <a:off x="902942" y="1825625"/>
            <a:ext cx="9861311" cy="4351338"/>
          </a:xfrm>
        </p:spPr>
        <p:txBody>
          <a:bodyPr/>
          <a:lstStyle/>
          <a:p>
            <a:pPr marL="285750" indent="-285750">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If an infant has severe eczema, egg allergy, or both, age-appropriate, peanut-containing foods should be introduced into the diet as early as age 4 to 6 months – this helps reduce the risk of developing a peanut allergy.</a:t>
            </a:r>
          </a:p>
          <a:p>
            <a:pPr marL="285750" indent="-285750">
              <a:buFont typeface="Arial" panose="020B0604020202020204" pitchFamily="34" charset="0"/>
              <a:buChar char="•"/>
            </a:pPr>
            <a:r>
              <a:rPr lang="en-US" sz="2600" dirty="0">
                <a:solidFill>
                  <a:schemeClr val="tx1"/>
                </a:solidFill>
                <a:latin typeface="Arial" panose="020B0604020202020204" pitchFamily="34" charset="0"/>
                <a:cs typeface="Arial" panose="020B0604020202020204" pitchFamily="34" charset="0"/>
              </a:rPr>
              <a:t>Caregivers of infants at high risk should check with the infant’s healthcare provider before feeding the infant peanut-containing foods. </a:t>
            </a:r>
          </a:p>
          <a:p>
            <a:endParaRPr lang="en-US" dirty="0"/>
          </a:p>
        </p:txBody>
      </p:sp>
      <p:pic>
        <p:nvPicPr>
          <p:cNvPr id="3" name="Picture 2">
            <a:extLst>
              <a:ext uri="{FF2B5EF4-FFF2-40B4-BE49-F238E27FC236}">
                <a16:creationId xmlns:a16="http://schemas.microsoft.com/office/drawing/2014/main" id="{0A17FA0D-7B0B-43B8-8E22-F41AB082A7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338669" y="0"/>
            <a:ext cx="1334154" cy="2049570"/>
          </a:xfrm>
          <a:prstGeom prst="rect">
            <a:avLst/>
          </a:prstGeom>
        </p:spPr>
      </p:pic>
    </p:spTree>
    <p:extLst>
      <p:ext uri="{BB962C8B-B14F-4D97-AF65-F5344CB8AC3E}">
        <p14:creationId xmlns:p14="http://schemas.microsoft.com/office/powerpoint/2010/main" val="2574312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Encourage Consumption of a </a:t>
            </a:r>
            <a:r>
              <a:rPr lang="en-US" dirty="0">
                <a:latin typeface="Arial" panose="020B0604020202020204" pitchFamily="34" charset="0"/>
                <a:cs typeface="Arial" panose="020B0604020202020204" pitchFamily="34" charset="0"/>
              </a:rPr>
              <a:t>V</a:t>
            </a:r>
            <a:r>
              <a:rPr lang="en-US" sz="3600" dirty="0">
                <a:latin typeface="Arial" panose="020B0604020202020204" pitchFamily="34" charset="0"/>
                <a:cs typeface="Arial" panose="020B0604020202020204" pitchFamily="34" charset="0"/>
              </a:rPr>
              <a:t>ariety of Complementary </a:t>
            </a:r>
            <a:r>
              <a:rPr lang="en-US" dirty="0">
                <a:latin typeface="Arial" panose="020B0604020202020204" pitchFamily="34" charset="0"/>
                <a:cs typeface="Arial" panose="020B0604020202020204" pitchFamily="34" charset="0"/>
              </a:rPr>
              <a:t>F</a:t>
            </a:r>
            <a:r>
              <a:rPr lang="en-US" sz="3600" dirty="0">
                <a:latin typeface="Arial" panose="020B0604020202020204" pitchFamily="34" charset="0"/>
                <a:cs typeface="Arial" panose="020B0604020202020204" pitchFamily="34" charset="0"/>
              </a:rPr>
              <a:t>oods and Beverages </a:t>
            </a:r>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p:txBody>
          <a:bodyPr>
            <a:normAutofit/>
          </a:bodyPr>
          <a:lstStyle/>
          <a:p>
            <a:r>
              <a:rPr lang="en-US" sz="2600" dirty="0">
                <a:solidFill>
                  <a:schemeClr val="tx1"/>
                </a:solidFill>
                <a:latin typeface="Arial" panose="020B0604020202020204" pitchFamily="34" charset="0"/>
                <a:cs typeface="Arial" panose="020B0604020202020204" pitchFamily="34" charset="0"/>
              </a:rPr>
              <a:t>Complementary foods and beverages should be rich in nutrients, meet calorie and nutrient requirements, and stay within limits of dietary components such as added sugars and sodium.</a:t>
            </a:r>
          </a:p>
          <a:p>
            <a:r>
              <a:rPr lang="en-US" sz="2600" dirty="0">
                <a:solidFill>
                  <a:schemeClr val="tx1"/>
                </a:solidFill>
                <a:latin typeface="Arial" panose="020B0604020202020204" pitchFamily="34" charset="0"/>
                <a:cs typeface="Arial" panose="020B0604020202020204" pitchFamily="34" charset="0"/>
              </a:rPr>
              <a:t>At about 6 months old introduce: </a:t>
            </a:r>
          </a:p>
          <a:p>
            <a:pPr lvl="1"/>
            <a:r>
              <a:rPr lang="en-US" sz="2600" dirty="0">
                <a:solidFill>
                  <a:schemeClr val="tx1"/>
                </a:solidFill>
                <a:latin typeface="Arial" panose="020B0604020202020204" pitchFamily="34" charset="0"/>
                <a:cs typeface="Arial" panose="020B0604020202020204" pitchFamily="34" charset="0"/>
              </a:rPr>
              <a:t>Iron-rich foods (meats and seafood rich in heme iron, iron-fortified cereals)</a:t>
            </a:r>
          </a:p>
          <a:p>
            <a:pPr lvl="1"/>
            <a:r>
              <a:rPr lang="en-US" sz="2600" dirty="0">
                <a:solidFill>
                  <a:schemeClr val="tx1"/>
                </a:solidFill>
                <a:latin typeface="Arial" panose="020B0604020202020204" pitchFamily="34" charset="0"/>
                <a:cs typeface="Arial" panose="020B0604020202020204" pitchFamily="34" charset="0"/>
              </a:rPr>
              <a:t>Zinc-rich foods (meats, beans, fortified cereals)</a:t>
            </a:r>
          </a:p>
          <a:p>
            <a:pPr lvl="1"/>
            <a:r>
              <a:rPr lang="en-US" sz="2600" dirty="0">
                <a:solidFill>
                  <a:schemeClr val="tx1"/>
                </a:solidFill>
                <a:latin typeface="Arial" panose="020B0604020202020204" pitchFamily="34" charset="0"/>
                <a:cs typeface="Arial" panose="020B0604020202020204" pitchFamily="34" charset="0"/>
              </a:rPr>
              <a:t>A variety of foods from all food groups, knowing it may take up to 8 to 10 exposures for an infant to accept a new food</a:t>
            </a:r>
          </a:p>
        </p:txBody>
      </p:sp>
    </p:spTree>
    <p:extLst>
      <p:ext uri="{BB962C8B-B14F-4D97-AF65-F5344CB8AC3E}">
        <p14:creationId xmlns:p14="http://schemas.microsoft.com/office/powerpoint/2010/main" val="10838124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a:xfrm>
            <a:off x="904703" y="155448"/>
            <a:ext cx="10032928" cy="1325563"/>
          </a:xfrm>
        </p:spPr>
        <p:txBody>
          <a:bodyPr>
            <a:noAutofit/>
          </a:bodyPr>
          <a:lstStyle/>
          <a:p>
            <a:r>
              <a:rPr lang="en-US" sz="3000" dirty="0">
                <a:latin typeface="Arial" panose="020B0604020202020204" pitchFamily="34" charset="0"/>
                <a:cs typeface="Arial" panose="020B0604020202020204" pitchFamily="34" charset="0"/>
              </a:rPr>
              <a:t>A nutrient-dense, diverse diet from age</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6 through 23 months includes a variety</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of food sources from each food group.</a:t>
            </a:r>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a:xfrm>
            <a:off x="902942" y="1722039"/>
            <a:ext cx="10173767" cy="4351338"/>
          </a:xfrm>
        </p:spPr>
        <p:txBody>
          <a:bodyPr>
            <a:noAutofit/>
          </a:bodyPr>
          <a:lstStyle/>
          <a:p>
            <a:r>
              <a:rPr lang="en-US" sz="2400" dirty="0">
                <a:solidFill>
                  <a:schemeClr val="tx1"/>
                </a:solidFill>
                <a:latin typeface="Arial" panose="020B0604020202020204" pitchFamily="34" charset="0"/>
                <a:ea typeface="Roboto Light" panose="020B0604020202020204" charset="0"/>
                <a:cs typeface="Arial" panose="020B0604020202020204" pitchFamily="34" charset="0"/>
              </a:rPr>
              <a:t>Protein foods, including meats, poultry, eggs, seafood, nuts, seeds, and soy products, are important sources of iron, zinc, protein, choline, and long chain polyunsaturated fatty acids. </a:t>
            </a:r>
          </a:p>
          <a:p>
            <a:r>
              <a:rPr lang="en-US" sz="2400" dirty="0">
                <a:solidFill>
                  <a:schemeClr val="tx1"/>
                </a:solidFill>
                <a:latin typeface="Arial" panose="020B0604020202020204" pitchFamily="34" charset="0"/>
                <a:ea typeface="Roboto Light" panose="020B0604020202020204" charset="0"/>
                <a:cs typeface="Arial" panose="020B0604020202020204" pitchFamily="34" charset="0"/>
              </a:rPr>
              <a:t>Offer vegetables and fruits, especially those rich in potassium, vitamin A, and vitamin C. Beans, peas, and lentils provide a good source of protein and dietary fiber.</a:t>
            </a:r>
          </a:p>
          <a:p>
            <a:r>
              <a:rPr lang="en-US" sz="2400" dirty="0">
                <a:solidFill>
                  <a:schemeClr val="tx1"/>
                </a:solidFill>
                <a:latin typeface="Arial" panose="020B0604020202020204" pitchFamily="34" charset="0"/>
                <a:ea typeface="Roboto Light" panose="020B0604020202020204" charset="0"/>
                <a:cs typeface="Arial" panose="020B0604020202020204" pitchFamily="34" charset="0"/>
              </a:rPr>
              <a:t>Introduce yogurt and cheese, including soy-based yogurt, before 12 months; do not offer cow milk, as a beverage, or fortified soy beverage, before age 12 months.</a:t>
            </a:r>
          </a:p>
          <a:p>
            <a:r>
              <a:rPr lang="en-US" sz="2400" dirty="0">
                <a:solidFill>
                  <a:schemeClr val="tx1"/>
                </a:solidFill>
                <a:latin typeface="Arial" panose="020B0604020202020204" pitchFamily="34" charset="0"/>
                <a:ea typeface="Roboto Light" panose="020B0604020202020204" charset="0"/>
                <a:cs typeface="Arial" panose="020B0604020202020204" pitchFamily="34" charset="0"/>
              </a:rPr>
              <a:t>Grains, including iron-fortified infant cereal, play an important role in meeting nutrient needs during this life stage.</a:t>
            </a:r>
          </a:p>
        </p:txBody>
      </p:sp>
      <p:pic>
        <p:nvPicPr>
          <p:cNvPr id="5" name="Picture 4">
            <a:extLst>
              <a:ext uri="{FF2B5EF4-FFF2-40B4-BE49-F238E27FC236}">
                <a16:creationId xmlns:a16="http://schemas.microsoft.com/office/drawing/2014/main" id="{4DA5D37C-3755-48C4-9CD5-F57D30E63A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9449" y="-4047"/>
            <a:ext cx="970925" cy="1495963"/>
          </a:xfrm>
          <a:prstGeom prst="rect">
            <a:avLst/>
          </a:prstGeom>
        </p:spPr>
      </p:pic>
    </p:spTree>
    <p:extLst>
      <p:ext uri="{BB962C8B-B14F-4D97-AF65-F5344CB8AC3E}">
        <p14:creationId xmlns:p14="http://schemas.microsoft.com/office/powerpoint/2010/main" val="42071282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Dietary Components to Limit</a:t>
            </a:r>
          </a:p>
        </p:txBody>
      </p:sp>
      <p:sp>
        <p:nvSpPr>
          <p:cNvPr id="7" name="Content Placeholder 6">
            <a:extLst>
              <a:ext uri="{FF2B5EF4-FFF2-40B4-BE49-F238E27FC236}">
                <a16:creationId xmlns:a16="http://schemas.microsoft.com/office/drawing/2014/main" id="{5729032C-89B0-4861-89B7-6A3763D87BF5}"/>
              </a:ext>
            </a:extLst>
          </p:cNvPr>
          <p:cNvSpPr>
            <a:spLocks noGrp="1"/>
          </p:cNvSpPr>
          <p:nvPr>
            <p:ph idx="1"/>
          </p:nvPr>
        </p:nvSpPr>
        <p:spPr>
          <a:xfrm>
            <a:off x="902943" y="1496124"/>
            <a:ext cx="10005690" cy="4351338"/>
          </a:xfrm>
        </p:spPr>
        <p:txBody>
          <a:bodyPr>
            <a:normAutofit/>
          </a:bodyPr>
          <a:lstStyle/>
          <a:p>
            <a:r>
              <a:rPr lang="en-US" sz="2600" dirty="0">
                <a:solidFill>
                  <a:schemeClr val="tx1"/>
                </a:solidFill>
                <a:latin typeface="Arial" panose="020B0604020202020204" pitchFamily="34" charset="0"/>
                <a:cs typeface="Arial" panose="020B0604020202020204" pitchFamily="34" charset="0"/>
              </a:rPr>
              <a:t>Avoid added sugars</a:t>
            </a:r>
          </a:p>
          <a:p>
            <a:pPr lvl="1">
              <a:spcAft>
                <a:spcPts val="600"/>
              </a:spcAft>
            </a:pPr>
            <a:r>
              <a:rPr lang="en-US" sz="2600" dirty="0">
                <a:solidFill>
                  <a:schemeClr val="tx1"/>
                </a:solidFill>
                <a:latin typeface="Arial" panose="020B0604020202020204" pitchFamily="34" charset="0"/>
                <a:cs typeface="Arial" panose="020B0604020202020204" pitchFamily="34" charset="0"/>
              </a:rPr>
              <a:t>Young children have virtually no room in their diet for added sugars.  </a:t>
            </a:r>
          </a:p>
          <a:p>
            <a:r>
              <a:rPr lang="en-US" sz="2600" dirty="0">
                <a:solidFill>
                  <a:schemeClr val="tx1"/>
                </a:solidFill>
                <a:latin typeface="Arial" panose="020B0604020202020204" pitchFamily="34" charset="0"/>
                <a:cs typeface="Arial" panose="020B0604020202020204" pitchFamily="34" charset="0"/>
              </a:rPr>
              <a:t>Avoid foods higher in sodium </a:t>
            </a:r>
          </a:p>
          <a:p>
            <a:pPr lvl="1">
              <a:spcAft>
                <a:spcPts val="600"/>
              </a:spcAft>
            </a:pPr>
            <a:r>
              <a:rPr lang="en-US" sz="2600" dirty="0">
                <a:solidFill>
                  <a:schemeClr val="tx1"/>
                </a:solidFill>
                <a:latin typeface="Arial" panose="020B0604020202020204" pitchFamily="34" charset="0"/>
                <a:cs typeface="Arial" panose="020B0604020202020204" pitchFamily="34" charset="0"/>
              </a:rPr>
              <a:t>Taste preferences for salty food may be established early in life.</a:t>
            </a:r>
          </a:p>
          <a:p>
            <a:r>
              <a:rPr lang="en-US" sz="2600" dirty="0">
                <a:solidFill>
                  <a:schemeClr val="tx1"/>
                </a:solidFill>
                <a:latin typeface="Arial" panose="020B0604020202020204" pitchFamily="34" charset="0"/>
                <a:cs typeface="Arial" panose="020B0604020202020204" pitchFamily="34" charset="0"/>
              </a:rPr>
              <a:t>Avoid honey and unpasteurized foods and beverages </a:t>
            </a:r>
          </a:p>
          <a:p>
            <a:pPr lvl="1"/>
            <a:r>
              <a:rPr lang="en-US" sz="2600" dirty="0">
                <a:solidFill>
                  <a:schemeClr val="tx1"/>
                </a:solidFill>
                <a:latin typeface="Arial" panose="020B0604020202020204" pitchFamily="34" charset="0"/>
                <a:cs typeface="Arial" panose="020B0604020202020204" pitchFamily="34" charset="0"/>
              </a:rPr>
              <a:t>Raw and cooked honey can contain the </a:t>
            </a:r>
            <a:r>
              <a:rPr lang="en-US" sz="2600" i="1" dirty="0">
                <a:solidFill>
                  <a:schemeClr val="tx1"/>
                </a:solidFill>
                <a:latin typeface="Arial" panose="020B0604020202020204" pitchFamily="34" charset="0"/>
                <a:cs typeface="Arial" panose="020B0604020202020204" pitchFamily="34" charset="0"/>
              </a:rPr>
              <a:t>Clostridium botulinum </a:t>
            </a:r>
            <a:r>
              <a:rPr lang="en-US" sz="2600" dirty="0">
                <a:solidFill>
                  <a:schemeClr val="tx1"/>
                </a:solidFill>
                <a:latin typeface="Arial" panose="020B0604020202020204" pitchFamily="34" charset="0"/>
                <a:cs typeface="Arial" panose="020B0604020202020204" pitchFamily="34" charset="0"/>
              </a:rPr>
              <a:t>organism and cause serious illness or death among infants.</a:t>
            </a:r>
          </a:p>
        </p:txBody>
      </p:sp>
    </p:spTree>
    <p:extLst>
      <p:ext uri="{BB962C8B-B14F-4D97-AF65-F5344CB8AC3E}">
        <p14:creationId xmlns:p14="http://schemas.microsoft.com/office/powerpoint/2010/main" val="2277840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Establish a Healthy Beverage Pattern </a:t>
            </a:r>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a:xfrm>
            <a:off x="902942" y="1569276"/>
            <a:ext cx="8802167" cy="4351338"/>
          </a:xfrm>
        </p:spPr>
        <p:txBody>
          <a:bodyPr>
            <a:normAutofit/>
          </a:bodyPr>
          <a:lstStyle/>
          <a:p>
            <a:r>
              <a:rPr lang="en-US" sz="2200" dirty="0">
                <a:solidFill>
                  <a:schemeClr val="tx1"/>
                </a:solidFill>
                <a:latin typeface="Arial" panose="020B0604020202020204" pitchFamily="34" charset="0"/>
                <a:cs typeface="Arial" panose="020B0604020202020204" pitchFamily="34" charset="0"/>
              </a:rPr>
              <a:t>Small amounts of plain, fluoridated water can be given with the introduction of complementary foods, not before. </a:t>
            </a:r>
          </a:p>
          <a:p>
            <a:r>
              <a:rPr lang="en-US" sz="2200" dirty="0">
                <a:solidFill>
                  <a:schemeClr val="tx1"/>
                </a:solidFill>
                <a:latin typeface="Arial" panose="020B0604020202020204" pitchFamily="34" charset="0"/>
                <a:cs typeface="Arial" panose="020B0604020202020204" pitchFamily="34" charset="0"/>
              </a:rPr>
              <a:t>Do not provide cow milk or fortified soy beverages before 12 months to replace human milk or infant formula. Plain cow milk (whole milk) as a beverage can be offered beginning around 12 months to help meet calcium, potassium, vitamin D, and protein needs. </a:t>
            </a:r>
          </a:p>
          <a:p>
            <a:r>
              <a:rPr lang="en-US" sz="2200" dirty="0">
                <a:solidFill>
                  <a:schemeClr val="tx1"/>
                </a:solidFill>
                <a:latin typeface="Arial" panose="020B0604020202020204" pitchFamily="34" charset="0"/>
                <a:cs typeface="Arial" panose="020B0604020202020204" pitchFamily="34" charset="0"/>
              </a:rPr>
              <a:t>Plant-based milk alternatives (e.g., rice, oat, coconut, almond) should not be used in the first year of life.</a:t>
            </a:r>
          </a:p>
          <a:p>
            <a:r>
              <a:rPr lang="en-US" sz="2200" dirty="0">
                <a:solidFill>
                  <a:schemeClr val="tx1"/>
                </a:solidFill>
                <a:latin typeface="Arial" panose="020B0604020202020204" pitchFamily="34" charset="0"/>
                <a:cs typeface="Arial" panose="020B0604020202020204" pitchFamily="34" charset="0"/>
              </a:rPr>
              <a:t>100% fruit or vegetable juices should not be given to infants.             In the second year of life, fruit juice is not necessary; if provided, limit intake to 4 ounces per day. </a:t>
            </a:r>
          </a:p>
          <a:p>
            <a:endParaRPr lang="en-US" sz="2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FA9D328-5D78-4EC9-B41B-DBAFA6ACE50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05109" y="3492798"/>
            <a:ext cx="2173342" cy="2299944"/>
          </a:xfrm>
          <a:prstGeom prst="rect">
            <a:avLst/>
          </a:prstGeom>
        </p:spPr>
      </p:pic>
    </p:spTree>
    <p:extLst>
      <p:ext uri="{BB962C8B-B14F-4D97-AF65-F5344CB8AC3E}">
        <p14:creationId xmlns:p14="http://schemas.microsoft.com/office/powerpoint/2010/main" val="41000471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A1084-CDB1-4643-BB90-A80759F011C6}"/>
              </a:ext>
            </a:extLst>
          </p:cNvPr>
          <p:cNvSpPr>
            <a:spLocks noGrp="1"/>
          </p:cNvSpPr>
          <p:nvPr>
            <p:ph type="title"/>
          </p:nvPr>
        </p:nvSpPr>
        <p:spPr>
          <a:xfrm>
            <a:off x="901989" y="169517"/>
            <a:ext cx="10515600" cy="1325563"/>
          </a:xfrm>
        </p:spPr>
        <p:txBody>
          <a:bodyPr/>
          <a:lstStyle/>
          <a:p>
            <a:r>
              <a:rPr lang="en-US" dirty="0">
                <a:latin typeface="Arial" panose="020B0604020202020204" pitchFamily="34" charset="0"/>
                <a:cs typeface="Arial" panose="020B0604020202020204" pitchFamily="34" charset="0"/>
              </a:rPr>
              <a:t>Establish a Healthy Beverage Pattern (cont’d) </a:t>
            </a:r>
          </a:p>
        </p:txBody>
      </p:sp>
      <p:sp>
        <p:nvSpPr>
          <p:cNvPr id="3" name="Content Placeholder 2">
            <a:extLst>
              <a:ext uri="{FF2B5EF4-FFF2-40B4-BE49-F238E27FC236}">
                <a16:creationId xmlns:a16="http://schemas.microsoft.com/office/drawing/2014/main" id="{909852B8-2129-4654-9936-0680C74ADDFA}"/>
              </a:ext>
            </a:extLst>
          </p:cNvPr>
          <p:cNvSpPr>
            <a:spLocks noGrp="1"/>
          </p:cNvSpPr>
          <p:nvPr>
            <p:ph idx="1"/>
          </p:nvPr>
        </p:nvSpPr>
        <p:spPr>
          <a:xfrm>
            <a:off x="902942" y="1825625"/>
            <a:ext cx="9293681" cy="4351338"/>
          </a:xfrm>
        </p:spPr>
        <p:txBody>
          <a:bodyPr>
            <a:normAutofit/>
          </a:bodyPr>
          <a:lstStyle/>
          <a:p>
            <a:pPr>
              <a:spcAft>
                <a:spcPts val="600"/>
              </a:spcAft>
            </a:pPr>
            <a:r>
              <a:rPr lang="en-US" sz="2600" dirty="0">
                <a:solidFill>
                  <a:schemeClr val="tx1"/>
                </a:solidFill>
                <a:latin typeface="Arial" panose="020B0604020202020204" pitchFamily="34" charset="0"/>
                <a:cs typeface="Arial" panose="020B0604020202020204" pitchFamily="34" charset="0"/>
              </a:rPr>
              <a:t>Sugar-sweetened beverages should not be given to                          children younger than age 2. </a:t>
            </a:r>
          </a:p>
          <a:p>
            <a:pPr>
              <a:spcAft>
                <a:spcPts val="600"/>
              </a:spcAft>
            </a:pPr>
            <a:r>
              <a:rPr lang="en-US" sz="2600" dirty="0">
                <a:solidFill>
                  <a:schemeClr val="tx1"/>
                </a:solidFill>
                <a:latin typeface="Arial" panose="020B0604020202020204" pitchFamily="34" charset="0"/>
                <a:cs typeface="Arial" panose="020B0604020202020204" pitchFamily="34" charset="0"/>
              </a:rPr>
              <a:t>Toddler milk and toddler drinks (i.e., beverages supplemented with nutrients) are not needed. These beverages often contain added sugars. </a:t>
            </a:r>
          </a:p>
          <a:p>
            <a:r>
              <a:rPr lang="en-US" sz="2600" dirty="0">
                <a:solidFill>
                  <a:schemeClr val="tx1"/>
                </a:solidFill>
                <a:latin typeface="Arial" panose="020B0604020202020204" pitchFamily="34" charset="0"/>
                <a:cs typeface="Arial" panose="020B0604020202020204" pitchFamily="34" charset="0"/>
              </a:rPr>
              <a:t>Avoid beverages with caffeine. No safe limits of caffeine have been established for infants and toddlers. </a:t>
            </a:r>
          </a:p>
        </p:txBody>
      </p:sp>
      <p:pic>
        <p:nvPicPr>
          <p:cNvPr id="5" name="Picture 4">
            <a:extLst>
              <a:ext uri="{FF2B5EF4-FFF2-40B4-BE49-F238E27FC236}">
                <a16:creationId xmlns:a16="http://schemas.microsoft.com/office/drawing/2014/main" id="{78E2E775-2DA1-4799-B152-BA84658F32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705109" y="3492798"/>
            <a:ext cx="2173342" cy="2299944"/>
          </a:xfrm>
          <a:prstGeom prst="rect">
            <a:avLst/>
          </a:prstGeom>
        </p:spPr>
      </p:pic>
    </p:spTree>
    <p:extLst>
      <p:ext uri="{BB962C8B-B14F-4D97-AF65-F5344CB8AC3E}">
        <p14:creationId xmlns:p14="http://schemas.microsoft.com/office/powerpoint/2010/main" val="35475819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9BE1B-3C83-4B17-9B77-D954FC0B93E5}"/>
              </a:ext>
            </a:extLst>
          </p:cNvPr>
          <p:cNvSpPr>
            <a:spLocks noGrp="1"/>
          </p:cNvSpPr>
          <p:nvPr>
            <p:ph type="title"/>
          </p:nvPr>
        </p:nvSpPr>
        <p:spPr>
          <a:xfrm>
            <a:off x="831851" y="1217373"/>
            <a:ext cx="10515600" cy="2852737"/>
          </a:xfrm>
        </p:spPr>
        <p:txBody>
          <a:bodyPr>
            <a:normAutofit/>
          </a:bodyPr>
          <a:lstStyle/>
          <a:p>
            <a:r>
              <a:rPr lang="en-US" sz="4800" dirty="0">
                <a:latin typeface="Arial" panose="020B0604020202020204" pitchFamily="34" charset="0"/>
                <a:cs typeface="Arial" panose="020B0604020202020204" pitchFamily="34" charset="0"/>
              </a:rPr>
              <a:t>Healthy Dietary Pattern During the Toddler’s Second Year of Life </a:t>
            </a:r>
          </a:p>
        </p:txBody>
      </p:sp>
    </p:spTree>
    <p:extLst>
      <p:ext uri="{BB962C8B-B14F-4D97-AF65-F5344CB8AC3E}">
        <p14:creationId xmlns:p14="http://schemas.microsoft.com/office/powerpoint/2010/main" val="2928277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A73B-6DA9-48B7-ABF8-FD3BDB1EDAEB}"/>
              </a:ext>
            </a:extLst>
          </p:cNvPr>
          <p:cNvSpPr>
            <a:spLocks noGrp="1"/>
          </p:cNvSpPr>
          <p:nvPr>
            <p:ph type="title"/>
          </p:nvPr>
        </p:nvSpPr>
        <p:spPr>
          <a:xfrm>
            <a:off x="918458" y="35537"/>
            <a:ext cx="3706295" cy="4684028"/>
          </a:xfrm>
        </p:spPr>
        <p:txBody>
          <a:bodyPr>
            <a:noAutofit/>
          </a:bodyPr>
          <a:lstStyle/>
          <a:p>
            <a:pPr>
              <a:lnSpc>
                <a:spcPct val="110000"/>
              </a:lnSpc>
            </a:pPr>
            <a:r>
              <a:rPr lang="en-US" sz="2800" dirty="0">
                <a:latin typeface="Arial" panose="020B0604020202020204" pitchFamily="34" charset="0"/>
                <a:cs typeface="Arial" panose="020B0604020202020204" pitchFamily="34" charset="0"/>
              </a:rPr>
              <a:t>Healthy U.S. Style Dietary Pattern: Toddlers Ages 12 Through 23 Months Who Are No Longer Receiving Human Milk or Infant Formula </a:t>
            </a:r>
          </a:p>
        </p:txBody>
      </p:sp>
      <p:pic>
        <p:nvPicPr>
          <p:cNvPr id="5" name="Picture 4" descr="The table displays the 4 calorie patterns most relevant to toddlers ages 12 through 23 months who are no longer receiving human milk or infant formula, starting at 700 calories and then listed in 100 calorie increments up until 1,000 calories. Recommended daily intake of food groups and daily or weekly intake of subgroups are listed for each calorie level. For food groups, recommended intake of vegetables range from 2/3 to 1 cup equivalents per day; fruits range from ½ to 1 cup equivalents per day; grains from 1 3/4 to 3 ounce equivalents per day; dairy from 1 2/3 to 2 cup equivalents per day; protein foods from 5 to 7 ounce equivalents per day; and oils from 9 to 13 grams per day. Detailed information on these patterns, including the recommended subgroup intakes can be found in Chapter 2, page 64 and in Appendix 3, starting on page 142 of the Dietary Guidelines for Americans, 2020-2025.">
            <a:extLst>
              <a:ext uri="{FF2B5EF4-FFF2-40B4-BE49-F238E27FC236}">
                <a16:creationId xmlns:a16="http://schemas.microsoft.com/office/drawing/2014/main" id="{559945A3-B42D-4276-A229-7EB7C3FA16CD}"/>
              </a:ext>
            </a:extLst>
          </p:cNvPr>
          <p:cNvPicPr>
            <a:picLocks noChangeAspect="1"/>
          </p:cNvPicPr>
          <p:nvPr/>
        </p:nvPicPr>
        <p:blipFill>
          <a:blip r:embed="rId3"/>
          <a:stretch>
            <a:fillRect/>
          </a:stretch>
        </p:blipFill>
        <p:spPr>
          <a:xfrm>
            <a:off x="4624753" y="383970"/>
            <a:ext cx="7291405" cy="6090059"/>
          </a:xfrm>
          <a:prstGeom prst="rect">
            <a:avLst/>
          </a:prstGeom>
        </p:spPr>
      </p:pic>
    </p:spTree>
    <p:extLst>
      <p:ext uri="{BB962C8B-B14F-4D97-AF65-F5344CB8AC3E}">
        <p14:creationId xmlns:p14="http://schemas.microsoft.com/office/powerpoint/2010/main" val="19896073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A73B-6DA9-48B7-ABF8-FD3BDB1EDAEB}"/>
              </a:ext>
            </a:extLst>
          </p:cNvPr>
          <p:cNvSpPr>
            <a:spLocks noGrp="1"/>
          </p:cNvSpPr>
          <p:nvPr>
            <p:ph type="title"/>
          </p:nvPr>
        </p:nvSpPr>
        <p:spPr>
          <a:xfrm>
            <a:off x="904704" y="190866"/>
            <a:ext cx="10512233" cy="1325563"/>
          </a:xfrm>
        </p:spPr>
        <p:txBody>
          <a:bodyPr>
            <a:noAutofit/>
          </a:bodyPr>
          <a:lstStyle/>
          <a:p>
            <a:r>
              <a:rPr lang="en-US" sz="3400" dirty="0">
                <a:latin typeface="Arial" panose="020B0604020202020204" pitchFamily="34" charset="0"/>
                <a:cs typeface="Arial" panose="020B0604020202020204" pitchFamily="34" charset="0"/>
              </a:rPr>
              <a:t>Make Healthy Shifts to Empower Toddlers to</a:t>
            </a:r>
            <a:br>
              <a:rPr lang="en-US" sz="3400" dirty="0">
                <a:latin typeface="Arial" panose="020B0604020202020204" pitchFamily="34" charset="0"/>
                <a:cs typeface="Arial" panose="020B0604020202020204" pitchFamily="34" charset="0"/>
              </a:rPr>
            </a:br>
            <a:r>
              <a:rPr lang="en-US" sz="3400" dirty="0">
                <a:latin typeface="Arial" panose="020B0604020202020204" pitchFamily="34" charset="0"/>
                <a:cs typeface="Arial" panose="020B0604020202020204" pitchFamily="34" charset="0"/>
              </a:rPr>
              <a:t>Eat Nutrient-Dense Foods in Dietary Patterns</a:t>
            </a:r>
          </a:p>
        </p:txBody>
      </p:sp>
      <p:sp>
        <p:nvSpPr>
          <p:cNvPr id="5" name="Content Placeholder 4">
            <a:extLst>
              <a:ext uri="{FF2B5EF4-FFF2-40B4-BE49-F238E27FC236}">
                <a16:creationId xmlns:a16="http://schemas.microsoft.com/office/drawing/2014/main" id="{A167565C-4566-4D2A-9BCD-44451A3B7747}"/>
              </a:ext>
            </a:extLst>
          </p:cNvPr>
          <p:cNvSpPr>
            <a:spLocks noGrp="1"/>
          </p:cNvSpPr>
          <p:nvPr>
            <p:ph idx="1"/>
          </p:nvPr>
        </p:nvSpPr>
        <p:spPr>
          <a:xfrm>
            <a:off x="679376" y="1793479"/>
            <a:ext cx="10450481" cy="4351338"/>
          </a:xfrm>
        </p:spPr>
        <p:txBody>
          <a:bodyPr>
            <a:normAutofit/>
          </a:bodyPr>
          <a:lstStyle/>
          <a:p>
            <a:r>
              <a:rPr lang="en-US" sz="2400" dirty="0">
                <a:solidFill>
                  <a:schemeClr val="tx1"/>
                </a:solidFill>
                <a:latin typeface="Arial" panose="020B0604020202020204" pitchFamily="34" charset="0"/>
                <a:cs typeface="Arial" panose="020B0604020202020204" pitchFamily="34" charset="0"/>
              </a:rPr>
              <a:t>Science shows that early food preferences influence later food choices. </a:t>
            </a:r>
          </a:p>
          <a:p>
            <a:r>
              <a:rPr lang="en-US" sz="2400" dirty="0">
                <a:solidFill>
                  <a:schemeClr val="tx1"/>
                </a:solidFill>
                <a:latin typeface="Arial" panose="020B0604020202020204" pitchFamily="34" charset="0"/>
                <a:cs typeface="Arial" panose="020B0604020202020204" pitchFamily="34" charset="0"/>
              </a:rPr>
              <a:t>Make the first choice the healthiest choices that set toddlers on a path of making nutrient-dense choices for years to come. </a:t>
            </a:r>
          </a:p>
        </p:txBody>
      </p:sp>
      <p:pic>
        <p:nvPicPr>
          <p:cNvPr id="3" name="Picture 2" descr="&quot; &quot;">
            <a:extLst>
              <a:ext uri="{FF2B5EF4-FFF2-40B4-BE49-F238E27FC236}">
                <a16:creationId xmlns:a16="http://schemas.microsoft.com/office/drawing/2014/main" id="{82FDFA16-B2CF-43A3-AD00-2775A9B757FE}"/>
              </a:ext>
            </a:extLst>
          </p:cNvPr>
          <p:cNvPicPr>
            <a:picLocks noChangeAspect="1"/>
          </p:cNvPicPr>
          <p:nvPr/>
        </p:nvPicPr>
        <p:blipFill>
          <a:blip r:embed="rId3"/>
          <a:stretch>
            <a:fillRect/>
          </a:stretch>
        </p:blipFill>
        <p:spPr>
          <a:xfrm>
            <a:off x="504538" y="3255419"/>
            <a:ext cx="11182925" cy="2889398"/>
          </a:xfrm>
          <a:prstGeom prst="rect">
            <a:avLst/>
          </a:prstGeom>
        </p:spPr>
      </p:pic>
    </p:spTree>
    <p:extLst>
      <p:ext uri="{BB962C8B-B14F-4D97-AF65-F5344CB8AC3E}">
        <p14:creationId xmlns:p14="http://schemas.microsoft.com/office/powerpoint/2010/main" val="1714286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56956" y="376579"/>
            <a:ext cx="10515600" cy="1325563"/>
          </a:xfrm>
        </p:spPr>
        <p:txBody>
          <a:bodyPr>
            <a:normAutofit fontScale="90000"/>
          </a:bodyPr>
          <a:lstStyle/>
          <a:p>
            <a:r>
              <a:rPr lang="en-US" sz="3100" dirty="0"/>
              <a:t>Adherence of the U.S. Population to the Dietary Guidelines Across Life Stages, as Measured by Average Total Healthy Eating Index-2015 Scores</a:t>
            </a:r>
            <a:br>
              <a:rPr lang="en-US" dirty="0"/>
            </a:br>
            <a:endParaRPr lang="en-US" dirty="0"/>
          </a:p>
        </p:txBody>
      </p:sp>
      <p:sp>
        <p:nvSpPr>
          <p:cNvPr id="11" name="TextBox 10"/>
          <p:cNvSpPr txBox="1"/>
          <p:nvPr/>
        </p:nvSpPr>
        <p:spPr>
          <a:xfrm>
            <a:off x="738240" y="2263174"/>
            <a:ext cx="2030681" cy="2554545"/>
          </a:xfrm>
          <a:prstGeom prst="rect">
            <a:avLst/>
          </a:prstGeom>
          <a:noFill/>
          <a:ln>
            <a:solidFill>
              <a:schemeClr val="bg1">
                <a:lumMod val="85000"/>
              </a:schemeClr>
            </a:solidFill>
          </a:ln>
        </p:spPr>
        <p:txBody>
          <a:bodyPr wrap="square" rtlCol="0">
            <a:spAutoFit/>
          </a:bodyPr>
          <a:lstStyle/>
          <a:p>
            <a:r>
              <a:rPr lang="en-US" sz="1600" dirty="0">
                <a:latin typeface="Arial" panose="020B0604020202020204" pitchFamily="34" charset="0"/>
                <a:ea typeface="Roboto Light" panose="020B0604020202020204" charset="0"/>
                <a:cs typeface="Arial" panose="020B0604020202020204" pitchFamily="34" charset="0"/>
              </a:rPr>
              <a:t>The Healthy Eating Index (HEI) measures how closely food and beverage choices align with the </a:t>
            </a:r>
            <a:r>
              <a:rPr lang="en-US" sz="1600" i="1" dirty="0">
                <a:latin typeface="Arial" panose="020B0604020202020204" pitchFamily="34" charset="0"/>
                <a:ea typeface="Roboto Light" panose="020B0604020202020204" charset="0"/>
                <a:cs typeface="Arial" panose="020B0604020202020204" pitchFamily="34" charset="0"/>
              </a:rPr>
              <a:t>Dietary Guidelines</a:t>
            </a:r>
            <a:r>
              <a:rPr lang="en-US" sz="1600" dirty="0">
                <a:latin typeface="Arial" panose="020B0604020202020204" pitchFamily="34" charset="0"/>
                <a:ea typeface="Roboto Light" panose="020B0604020202020204" charset="0"/>
                <a:cs typeface="Arial" panose="020B0604020202020204" pitchFamily="34" charset="0"/>
              </a:rPr>
              <a:t>. A higher total score indicates a higher quality diet.</a:t>
            </a:r>
          </a:p>
        </p:txBody>
      </p:sp>
      <p:pic>
        <p:nvPicPr>
          <p:cNvPr id="3" name="Picture 2" descr="The Bar Chart shows Healthy Eating Index or HEI Scores of the U.S. Population over 6 time periods. Each time period corresponds to data collected during the 2005-2006 through the 2015-2016 What We Eat in America, National Health and Nutrition Examination Survey. The maximum HEI Score is 100. Over time HEI Scores have remained far below Dietary Guidelines recommendations and have stayed relatively consistent. HEI Scores are 56 in 2005-2006, 57 in 2007-2008, 59 in 2009-2010, 60 in 2011-2012, 59 in 2013-2014, and 59 in 2015-2016.    ">
            <a:extLst>
              <a:ext uri="{FF2B5EF4-FFF2-40B4-BE49-F238E27FC236}">
                <a16:creationId xmlns:a16="http://schemas.microsoft.com/office/drawing/2014/main" id="{FDAB8365-7D81-4698-B032-E0215C4CAC17}"/>
              </a:ext>
            </a:extLst>
          </p:cNvPr>
          <p:cNvPicPr>
            <a:picLocks noChangeAspect="1"/>
          </p:cNvPicPr>
          <p:nvPr/>
        </p:nvPicPr>
        <p:blipFill>
          <a:blip r:embed="rId3"/>
          <a:stretch>
            <a:fillRect/>
          </a:stretch>
        </p:blipFill>
        <p:spPr>
          <a:xfrm>
            <a:off x="3184106" y="1451697"/>
            <a:ext cx="8414797" cy="4725928"/>
          </a:xfrm>
          <a:prstGeom prst="rect">
            <a:avLst/>
          </a:prstGeom>
        </p:spPr>
      </p:pic>
      <p:sp>
        <p:nvSpPr>
          <p:cNvPr id="8" name="Content Placeholder 2">
            <a:extLst>
              <a:ext uri="{FF2B5EF4-FFF2-40B4-BE49-F238E27FC236}">
                <a16:creationId xmlns:a16="http://schemas.microsoft.com/office/drawing/2014/main" id="{2812462D-7C42-4230-9B7E-6126437FCEE9}"/>
              </a:ext>
            </a:extLst>
          </p:cNvPr>
          <p:cNvSpPr txBox="1">
            <a:spLocks/>
          </p:cNvSpPr>
          <p:nvPr/>
        </p:nvSpPr>
        <p:spPr>
          <a:xfrm>
            <a:off x="3932214" y="6293740"/>
            <a:ext cx="7340342" cy="753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NOTE: </a:t>
            </a:r>
            <a:r>
              <a:rPr lang="en-US" sz="900" dirty="0"/>
              <a:t>HEI-2015 total scores are out of 100 possible points. A score of 100 indicates that recommendations on average were met or exceeded. A higher total score indicates a higher quality diet.</a:t>
            </a:r>
          </a:p>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dirty="0"/>
              <a:t>Analysis of What We Eat in America, NHANES 2015-2016, ages 2 and older, day 1 dietary intake data, weighted.</a:t>
            </a:r>
          </a:p>
        </p:txBody>
      </p:sp>
    </p:spTree>
    <p:extLst>
      <p:ext uri="{BB962C8B-B14F-4D97-AF65-F5344CB8AC3E}">
        <p14:creationId xmlns:p14="http://schemas.microsoft.com/office/powerpoint/2010/main" val="4060285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C93E-6096-4E36-8B4C-CC5F9EC27D25}"/>
              </a:ext>
            </a:extLst>
          </p:cNvPr>
          <p:cNvSpPr>
            <a:spLocks noGrp="1"/>
          </p:cNvSpPr>
          <p:nvPr>
            <p:ph type="title"/>
          </p:nvPr>
        </p:nvSpPr>
        <p:spPr>
          <a:xfrm>
            <a:off x="905256" y="155448"/>
            <a:ext cx="10515600" cy="1325563"/>
          </a:xfrm>
        </p:spPr>
        <p:txBody>
          <a:bodyPr>
            <a:normAutofit/>
          </a:bodyPr>
          <a:lstStyle/>
          <a:p>
            <a:r>
              <a:rPr lang="en-US" dirty="0">
                <a:latin typeface="Arial" panose="020B0604020202020204" pitchFamily="34" charset="0"/>
                <a:cs typeface="Arial" panose="020B0604020202020204" pitchFamily="34" charset="0"/>
              </a:rPr>
              <a:t>Current Intakes: 12 Through 23 Months</a:t>
            </a:r>
          </a:p>
        </p:txBody>
      </p:sp>
      <p:grpSp>
        <p:nvGrpSpPr>
          <p:cNvPr id="13" name="Group 12" descr="The bar chart shows average intakes of food groups per day compared to recommended intake ranges for those ages 12 through 23 months. Average intakes of total fruits, total grains and dairy foods exceed recommended intake ranges, while average daily intakes of total vegetables and total protein foods fall below recommended intake ranges. The figure also displays average intakes of added sugars, saturated fat, and sodium. The average intake of added sugars is 104 calories per day and exceeds the limit to avoid added sugars for this age group. While there is no established limit for saturated fat, 167 calories per day come from saturated fat. Average intake of sodium for this age group is close to 1,600 milligrams per day, which exceeds the recommended limit by almost 400 milligrams of sodium.">
            <a:extLst>
              <a:ext uri="{FF2B5EF4-FFF2-40B4-BE49-F238E27FC236}">
                <a16:creationId xmlns:a16="http://schemas.microsoft.com/office/drawing/2014/main" id="{8DA7A33B-A383-4C1C-AE9D-E97F03954F32}"/>
              </a:ext>
            </a:extLst>
          </p:cNvPr>
          <p:cNvGrpSpPr/>
          <p:nvPr/>
        </p:nvGrpSpPr>
        <p:grpSpPr>
          <a:xfrm>
            <a:off x="966834" y="1336361"/>
            <a:ext cx="10937807" cy="5738814"/>
            <a:chOff x="966834" y="1336361"/>
            <a:chExt cx="10937807" cy="5738814"/>
          </a:xfrm>
        </p:grpSpPr>
        <p:pic>
          <p:nvPicPr>
            <p:cNvPr id="5" name="Picture 4">
              <a:extLst>
                <a:ext uri="{FF2B5EF4-FFF2-40B4-BE49-F238E27FC236}">
                  <a16:creationId xmlns:a16="http://schemas.microsoft.com/office/drawing/2014/main" id="{7E965EAD-23C9-4CF1-9E0B-9C2192A59600}"/>
                </a:ext>
              </a:extLst>
            </p:cNvPr>
            <p:cNvPicPr>
              <a:picLocks noChangeAspect="1"/>
            </p:cNvPicPr>
            <p:nvPr/>
          </p:nvPicPr>
          <p:blipFill>
            <a:blip r:embed="rId3"/>
            <a:stretch>
              <a:fillRect/>
            </a:stretch>
          </p:blipFill>
          <p:spPr>
            <a:xfrm>
              <a:off x="966834" y="1418596"/>
              <a:ext cx="4886378" cy="4800746"/>
            </a:xfrm>
            <a:prstGeom prst="rect">
              <a:avLst/>
            </a:prstGeom>
          </p:spPr>
        </p:pic>
        <p:pic>
          <p:nvPicPr>
            <p:cNvPr id="6" name="Picture 5">
              <a:extLst>
                <a:ext uri="{FF2B5EF4-FFF2-40B4-BE49-F238E27FC236}">
                  <a16:creationId xmlns:a16="http://schemas.microsoft.com/office/drawing/2014/main" id="{4E612086-D520-4520-86FE-F65393805215}"/>
                </a:ext>
              </a:extLst>
            </p:cNvPr>
            <p:cNvPicPr>
              <a:picLocks noChangeAspect="1"/>
            </p:cNvPicPr>
            <p:nvPr/>
          </p:nvPicPr>
          <p:blipFill>
            <a:blip r:embed="rId4"/>
            <a:stretch>
              <a:fillRect/>
            </a:stretch>
          </p:blipFill>
          <p:spPr>
            <a:xfrm>
              <a:off x="6260629" y="2783746"/>
              <a:ext cx="2152844" cy="1977325"/>
            </a:xfrm>
            <a:prstGeom prst="rect">
              <a:avLst/>
            </a:prstGeom>
          </p:spPr>
        </p:pic>
        <p:pic>
          <p:nvPicPr>
            <p:cNvPr id="8" name="Picture 7">
              <a:extLst>
                <a:ext uri="{FF2B5EF4-FFF2-40B4-BE49-F238E27FC236}">
                  <a16:creationId xmlns:a16="http://schemas.microsoft.com/office/drawing/2014/main" id="{FB05B6CD-97CB-47D3-B5C6-0B0A5E2E6FB2}"/>
                </a:ext>
              </a:extLst>
            </p:cNvPr>
            <p:cNvPicPr>
              <a:picLocks noChangeAspect="1"/>
            </p:cNvPicPr>
            <p:nvPr/>
          </p:nvPicPr>
          <p:blipFill>
            <a:blip r:embed="rId5"/>
            <a:stretch>
              <a:fillRect/>
            </a:stretch>
          </p:blipFill>
          <p:spPr>
            <a:xfrm>
              <a:off x="8781978" y="1336361"/>
              <a:ext cx="3120556" cy="1537116"/>
            </a:xfrm>
            <a:prstGeom prst="rect">
              <a:avLst/>
            </a:prstGeom>
          </p:spPr>
        </p:pic>
        <p:pic>
          <p:nvPicPr>
            <p:cNvPr id="9" name="Picture 8">
              <a:extLst>
                <a:ext uri="{FF2B5EF4-FFF2-40B4-BE49-F238E27FC236}">
                  <a16:creationId xmlns:a16="http://schemas.microsoft.com/office/drawing/2014/main" id="{F0383EEC-C0C3-4BCF-9188-CFEBA1E96B72}"/>
                </a:ext>
              </a:extLst>
            </p:cNvPr>
            <p:cNvPicPr>
              <a:picLocks noChangeAspect="1"/>
            </p:cNvPicPr>
            <p:nvPr/>
          </p:nvPicPr>
          <p:blipFill>
            <a:blip r:embed="rId6"/>
            <a:stretch>
              <a:fillRect/>
            </a:stretch>
          </p:blipFill>
          <p:spPr>
            <a:xfrm>
              <a:off x="8781979" y="3067843"/>
              <a:ext cx="3122662" cy="1537116"/>
            </a:xfrm>
            <a:prstGeom prst="rect">
              <a:avLst/>
            </a:prstGeom>
          </p:spPr>
        </p:pic>
        <p:pic>
          <p:nvPicPr>
            <p:cNvPr id="11" name="Picture 10">
              <a:extLst>
                <a:ext uri="{FF2B5EF4-FFF2-40B4-BE49-F238E27FC236}">
                  <a16:creationId xmlns:a16="http://schemas.microsoft.com/office/drawing/2014/main" id="{6B95F94B-E05B-40A0-8877-1E9A29C732CB}"/>
                </a:ext>
              </a:extLst>
            </p:cNvPr>
            <p:cNvPicPr>
              <a:picLocks noChangeAspect="1"/>
            </p:cNvPicPr>
            <p:nvPr/>
          </p:nvPicPr>
          <p:blipFill>
            <a:blip r:embed="rId7"/>
            <a:stretch>
              <a:fillRect/>
            </a:stretch>
          </p:blipFill>
          <p:spPr>
            <a:xfrm>
              <a:off x="8788354" y="4799325"/>
              <a:ext cx="3116287" cy="1537116"/>
            </a:xfrm>
            <a:prstGeom prst="rect">
              <a:avLst/>
            </a:prstGeom>
          </p:spPr>
        </p:pic>
        <p:sp>
          <p:nvSpPr>
            <p:cNvPr id="15" name="Content Placeholder 2">
              <a:extLst>
                <a:ext uri="{FF2B5EF4-FFF2-40B4-BE49-F238E27FC236}">
                  <a16:creationId xmlns:a16="http://schemas.microsoft.com/office/drawing/2014/main" id="{F32E7A8B-B17F-48C9-AC06-5B3BFED71798}"/>
                </a:ext>
              </a:extLst>
            </p:cNvPr>
            <p:cNvSpPr txBox="1">
              <a:spLocks/>
            </p:cNvSpPr>
            <p:nvPr/>
          </p:nvSpPr>
          <p:spPr>
            <a:xfrm>
              <a:off x="3371111" y="6452467"/>
              <a:ext cx="5410867"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i="1" dirty="0"/>
                <a:t>Average Intakes</a:t>
              </a:r>
              <a:r>
                <a:rPr lang="en-US" sz="900" dirty="0"/>
                <a:t>: Analysis of What We Eat in America, NHANES 2007-2016, day 1 dietary intake data, weighted. </a:t>
              </a:r>
              <a:r>
                <a:rPr lang="en-US" sz="900" i="1" dirty="0"/>
                <a:t>Recommended Intake Ranges</a:t>
              </a:r>
              <a:r>
                <a:rPr lang="en-US" sz="900" dirty="0"/>
                <a:t>: Healthy U.S.-Style Dietary Patterns.</a:t>
              </a:r>
            </a:p>
          </p:txBody>
        </p:sp>
      </p:grpSp>
    </p:spTree>
    <p:extLst>
      <p:ext uri="{BB962C8B-B14F-4D97-AF65-F5344CB8AC3E}">
        <p14:creationId xmlns:p14="http://schemas.microsoft.com/office/powerpoint/2010/main" val="16555928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C93E-6096-4E36-8B4C-CC5F9EC27D25}"/>
              </a:ext>
            </a:extLst>
          </p:cNvPr>
          <p:cNvSpPr>
            <a:spLocks noGrp="1"/>
          </p:cNvSpPr>
          <p:nvPr>
            <p:ph type="title"/>
          </p:nvPr>
        </p:nvSpPr>
        <p:spPr>
          <a:xfrm>
            <a:off x="838200" y="186499"/>
            <a:ext cx="11353800" cy="1325563"/>
          </a:xfrm>
        </p:spPr>
        <p:txBody>
          <a:bodyPr>
            <a:noAutofit/>
          </a:bodyPr>
          <a:lstStyle/>
          <a:p>
            <a:r>
              <a:rPr lang="en-US" sz="3200" dirty="0">
                <a:latin typeface="Arial" panose="020B0604020202020204" pitchFamily="34" charset="0"/>
                <a:cs typeface="Arial" panose="020B0604020202020204" pitchFamily="34" charset="0"/>
              </a:rPr>
              <a:t>Average Intakes of Subgroups Compared to</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Recommended Intake Ranges: 12 Through 23 Months</a:t>
            </a:r>
          </a:p>
        </p:txBody>
      </p:sp>
      <p:pic>
        <p:nvPicPr>
          <p:cNvPr id="3" name="Picture 2" descr="Graph legend. ">
            <a:extLst>
              <a:ext uri="{FF2B5EF4-FFF2-40B4-BE49-F238E27FC236}">
                <a16:creationId xmlns:a16="http://schemas.microsoft.com/office/drawing/2014/main" id="{B978D9B5-ED6C-48C4-AC6A-0BC441055211}"/>
              </a:ext>
            </a:extLst>
          </p:cNvPr>
          <p:cNvPicPr>
            <a:picLocks noChangeAspect="1"/>
          </p:cNvPicPr>
          <p:nvPr/>
        </p:nvPicPr>
        <p:blipFill>
          <a:blip r:embed="rId3"/>
          <a:stretch>
            <a:fillRect/>
          </a:stretch>
        </p:blipFill>
        <p:spPr>
          <a:xfrm>
            <a:off x="4093272" y="1771902"/>
            <a:ext cx="4005456" cy="284802"/>
          </a:xfrm>
          <a:prstGeom prst="rect">
            <a:avLst/>
          </a:prstGeom>
        </p:spPr>
      </p:pic>
      <p:sp>
        <p:nvSpPr>
          <p:cNvPr id="9" name="Content Placeholder 2">
            <a:extLst>
              <a:ext uri="{FF2B5EF4-FFF2-40B4-BE49-F238E27FC236}">
                <a16:creationId xmlns:a16="http://schemas.microsoft.com/office/drawing/2014/main" id="{8A660324-E026-4514-9C14-204D29131D40}"/>
              </a:ext>
            </a:extLst>
          </p:cNvPr>
          <p:cNvSpPr txBox="1">
            <a:spLocks/>
          </p:cNvSpPr>
          <p:nvPr/>
        </p:nvSpPr>
        <p:spPr>
          <a:xfrm>
            <a:off x="3199140" y="6457701"/>
            <a:ext cx="6631920"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i="1" dirty="0"/>
              <a:t>Average Intakes</a:t>
            </a:r>
            <a:r>
              <a:rPr lang="en-US" sz="900" dirty="0"/>
              <a:t>: Analysis of What We Eat in America, NHANES 2007-2016, day 1 dietary intake data, weighted. </a:t>
            </a:r>
            <a:r>
              <a:rPr lang="en-US" sz="900" i="1" dirty="0"/>
              <a:t>Recommended Intake Ranges</a:t>
            </a:r>
            <a:r>
              <a:rPr lang="en-US" sz="900" dirty="0"/>
              <a:t>: Healthy U.S.-Style Dietary Patterns.</a:t>
            </a:r>
          </a:p>
        </p:txBody>
      </p:sp>
      <p:grpSp>
        <p:nvGrpSpPr>
          <p:cNvPr id="6" name="Group 5" descr="Three bar charts show the average intakes for ages 12 through 23 months, compared to recommended intake ranges of total and subgroup amounts for vegetables, grains, and protein foods. Average weekly intakes for vegetable subgroups fall below recommendations for dark-green vegetables, and beans, peas and lentils, and within recommendations for red and orange, starchy, and other vegetables. Average daily intakes fall well below recommended ranges for whole grains and well above recommendations for refined grains. Average weekly intakes fall below recommendations for seafood. Average weekly intakes of meat and poultry are above recommendations, while intakes of eggs and for nuts, seeds, and soy products fall within the recommended intake ranges.  ">
            <a:extLst>
              <a:ext uri="{FF2B5EF4-FFF2-40B4-BE49-F238E27FC236}">
                <a16:creationId xmlns:a16="http://schemas.microsoft.com/office/drawing/2014/main" id="{0C703BF5-2785-4247-BB62-37625F713C8E}"/>
              </a:ext>
            </a:extLst>
          </p:cNvPr>
          <p:cNvGrpSpPr/>
          <p:nvPr/>
        </p:nvGrpSpPr>
        <p:grpSpPr>
          <a:xfrm>
            <a:off x="68313" y="2236463"/>
            <a:ext cx="12123687" cy="2743200"/>
            <a:chOff x="68313" y="2236463"/>
            <a:chExt cx="12123687" cy="2743200"/>
          </a:xfrm>
        </p:grpSpPr>
        <p:pic>
          <p:nvPicPr>
            <p:cNvPr id="11" name="Picture 10">
              <a:extLst>
                <a:ext uri="{FF2B5EF4-FFF2-40B4-BE49-F238E27FC236}">
                  <a16:creationId xmlns:a16="http://schemas.microsoft.com/office/drawing/2014/main" id="{FE93DAA3-CCC7-4D0E-9A02-34C0F910C556}"/>
                </a:ext>
              </a:extLst>
            </p:cNvPr>
            <p:cNvPicPr>
              <a:picLocks noChangeAspect="1"/>
            </p:cNvPicPr>
            <p:nvPr/>
          </p:nvPicPr>
          <p:blipFill>
            <a:blip r:embed="rId4"/>
            <a:stretch>
              <a:fillRect/>
            </a:stretch>
          </p:blipFill>
          <p:spPr>
            <a:xfrm>
              <a:off x="68313" y="2236463"/>
              <a:ext cx="3793453" cy="2743200"/>
            </a:xfrm>
            <a:prstGeom prst="rect">
              <a:avLst/>
            </a:prstGeom>
          </p:spPr>
        </p:pic>
        <p:pic>
          <p:nvPicPr>
            <p:cNvPr id="12" name="Picture 11">
              <a:extLst>
                <a:ext uri="{FF2B5EF4-FFF2-40B4-BE49-F238E27FC236}">
                  <a16:creationId xmlns:a16="http://schemas.microsoft.com/office/drawing/2014/main" id="{62E1F1DD-BBB6-4405-A413-6DAF79C2CAB8}"/>
                </a:ext>
              </a:extLst>
            </p:cNvPr>
            <p:cNvPicPr>
              <a:picLocks noChangeAspect="1"/>
            </p:cNvPicPr>
            <p:nvPr/>
          </p:nvPicPr>
          <p:blipFill>
            <a:blip r:embed="rId5"/>
            <a:stretch>
              <a:fillRect/>
            </a:stretch>
          </p:blipFill>
          <p:spPr>
            <a:xfrm>
              <a:off x="3994203" y="2236463"/>
              <a:ext cx="4046800" cy="2743200"/>
            </a:xfrm>
            <a:prstGeom prst="rect">
              <a:avLst/>
            </a:prstGeom>
          </p:spPr>
        </p:pic>
        <p:pic>
          <p:nvPicPr>
            <p:cNvPr id="5" name="Picture 4">
              <a:extLst>
                <a:ext uri="{FF2B5EF4-FFF2-40B4-BE49-F238E27FC236}">
                  <a16:creationId xmlns:a16="http://schemas.microsoft.com/office/drawing/2014/main" id="{339C31BD-FB97-4A55-B62D-6CDC6C9EA201}"/>
                </a:ext>
              </a:extLst>
            </p:cNvPr>
            <p:cNvPicPr>
              <a:picLocks noChangeAspect="1"/>
            </p:cNvPicPr>
            <p:nvPr/>
          </p:nvPicPr>
          <p:blipFill>
            <a:blip r:embed="rId6"/>
            <a:stretch>
              <a:fillRect/>
            </a:stretch>
          </p:blipFill>
          <p:spPr>
            <a:xfrm>
              <a:off x="8080562" y="2236464"/>
              <a:ext cx="4111438" cy="2743199"/>
            </a:xfrm>
            <a:prstGeom prst="rect">
              <a:avLst/>
            </a:prstGeom>
          </p:spPr>
        </p:pic>
      </p:grpSp>
    </p:spTree>
    <p:extLst>
      <p:ext uri="{BB962C8B-B14F-4D97-AF65-F5344CB8AC3E}">
        <p14:creationId xmlns:p14="http://schemas.microsoft.com/office/powerpoint/2010/main" val="4204369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C93E-6096-4E36-8B4C-CC5F9EC27D25}"/>
              </a:ext>
            </a:extLst>
          </p:cNvPr>
          <p:cNvSpPr>
            <a:spLocks noGrp="1"/>
          </p:cNvSpPr>
          <p:nvPr>
            <p:ph type="title"/>
          </p:nvPr>
        </p:nvSpPr>
        <p:spPr>
          <a:xfrm>
            <a:off x="904704" y="190618"/>
            <a:ext cx="10515600" cy="1325563"/>
          </a:xfrm>
        </p:spPr>
        <p:txBody>
          <a:bodyPr/>
          <a:lstStyle/>
          <a:p>
            <a:r>
              <a:rPr lang="en-US" dirty="0">
                <a:latin typeface="Arial" panose="020B0604020202020204" pitchFamily="34" charset="0"/>
                <a:cs typeface="Arial" panose="020B0604020202020204" pitchFamily="34" charset="0"/>
              </a:rPr>
              <a:t>Supporting Healthy Eating </a:t>
            </a:r>
          </a:p>
        </p:txBody>
      </p:sp>
      <p:sp>
        <p:nvSpPr>
          <p:cNvPr id="3" name="Content Placeholder 2">
            <a:extLst>
              <a:ext uri="{FF2B5EF4-FFF2-40B4-BE49-F238E27FC236}">
                <a16:creationId xmlns:a16="http://schemas.microsoft.com/office/drawing/2014/main" id="{DDF39E33-C4B0-49E3-A41C-5A258576A460}"/>
              </a:ext>
            </a:extLst>
          </p:cNvPr>
          <p:cNvSpPr>
            <a:spLocks noGrp="1"/>
          </p:cNvSpPr>
          <p:nvPr>
            <p:ph idx="1"/>
          </p:nvPr>
        </p:nvSpPr>
        <p:spPr>
          <a:xfrm>
            <a:off x="904704" y="1605690"/>
            <a:ext cx="3923358" cy="4029637"/>
          </a:xfrm>
        </p:spPr>
        <p:txBody>
          <a:bodyPr>
            <a:noAutofit/>
          </a:bodyPr>
          <a:lstStyle/>
          <a:p>
            <a:r>
              <a:rPr lang="en-US" sz="2400" dirty="0">
                <a:solidFill>
                  <a:schemeClr val="tx1"/>
                </a:solidFill>
                <a:latin typeface="Arial" panose="020B0604020202020204" pitchFamily="34" charset="0"/>
                <a:cs typeface="Arial" panose="020B0604020202020204" pitchFamily="34" charset="0"/>
              </a:rPr>
              <a:t>Parents, guardians, and caregivers play an important role in nutrition during this life stage because infants and toddlers are fully reliant on them for their needs.</a:t>
            </a:r>
          </a:p>
          <a:p>
            <a:r>
              <a:rPr lang="en-US" sz="2400" dirty="0">
                <a:solidFill>
                  <a:schemeClr val="tx1"/>
                </a:solidFill>
                <a:latin typeface="Arial" panose="020B0604020202020204" pitchFamily="34" charset="0"/>
                <a:cs typeface="Arial" panose="020B0604020202020204" pitchFamily="34" charset="0"/>
              </a:rPr>
              <a:t>In addition to “what” to feed children, “how” to feed young children is critical. </a:t>
            </a:r>
          </a:p>
        </p:txBody>
      </p:sp>
      <p:sp>
        <p:nvSpPr>
          <p:cNvPr id="7" name="Title 1">
            <a:extLst>
              <a:ext uri="{FF2B5EF4-FFF2-40B4-BE49-F238E27FC236}">
                <a16:creationId xmlns:a16="http://schemas.microsoft.com/office/drawing/2014/main" id="{7AD25EBC-2056-49EF-877C-899E824D96B0}"/>
              </a:ext>
            </a:extLst>
          </p:cNvPr>
          <p:cNvSpPr txBox="1">
            <a:spLocks/>
          </p:cNvSpPr>
          <p:nvPr/>
        </p:nvSpPr>
        <p:spPr>
          <a:xfrm>
            <a:off x="5121785" y="828291"/>
            <a:ext cx="105156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3600" b="1" i="0" kern="1200">
                <a:solidFill>
                  <a:schemeClr val="tx1"/>
                </a:solidFill>
                <a:latin typeface="Raleway" panose="020B0503030101060003" pitchFamily="34" charset="77"/>
                <a:ea typeface="+mj-ea"/>
                <a:cs typeface="+mj-cs"/>
              </a:defRPr>
            </a:lvl1pPr>
          </a:lstStyle>
          <a:p>
            <a:r>
              <a:rPr lang="en-US" sz="1800" dirty="0">
                <a:latin typeface="Arial" panose="020B0604020202020204" pitchFamily="34" charset="0"/>
                <a:cs typeface="Arial" panose="020B0604020202020204" pitchFamily="34" charset="0"/>
              </a:rPr>
              <a:t>Signs a Child is Hungry or Full*</a:t>
            </a:r>
          </a:p>
        </p:txBody>
      </p:sp>
      <p:pic>
        <p:nvPicPr>
          <p:cNvPr id="8" name="Picture 7" descr="&quot; &quot;">
            <a:extLst>
              <a:ext uri="{FF2B5EF4-FFF2-40B4-BE49-F238E27FC236}">
                <a16:creationId xmlns:a16="http://schemas.microsoft.com/office/drawing/2014/main" id="{9B0ABF9E-BAD3-4623-A8B0-C270C6817583}"/>
              </a:ext>
            </a:extLst>
          </p:cNvPr>
          <p:cNvPicPr>
            <a:picLocks noChangeAspect="1"/>
          </p:cNvPicPr>
          <p:nvPr/>
        </p:nvPicPr>
        <p:blipFill>
          <a:blip r:embed="rId3"/>
          <a:stretch>
            <a:fillRect/>
          </a:stretch>
        </p:blipFill>
        <p:spPr>
          <a:xfrm>
            <a:off x="5165591" y="1605690"/>
            <a:ext cx="6372383" cy="4205878"/>
          </a:xfrm>
          <a:prstGeom prst="rect">
            <a:avLst/>
          </a:prstGeom>
        </p:spPr>
      </p:pic>
      <p:sp>
        <p:nvSpPr>
          <p:cNvPr id="5" name="Rectangle 4">
            <a:extLst>
              <a:ext uri="{FF2B5EF4-FFF2-40B4-BE49-F238E27FC236}">
                <a16:creationId xmlns:a16="http://schemas.microsoft.com/office/drawing/2014/main" id="{3585BC3E-E24C-4091-BEFF-81651A891D5B}"/>
              </a:ext>
            </a:extLst>
          </p:cNvPr>
          <p:cNvSpPr/>
          <p:nvPr/>
        </p:nvSpPr>
        <p:spPr>
          <a:xfrm>
            <a:off x="5165590" y="5811568"/>
            <a:ext cx="6833453" cy="954107"/>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*More information is available at: cdc.gov/</a:t>
            </a:r>
            <a:r>
              <a:rPr lang="en-US" sz="1400" dirty="0" err="1">
                <a:latin typeface="Arial" panose="020B0604020202020204" pitchFamily="34" charset="0"/>
                <a:cs typeface="Arial" panose="020B0604020202020204" pitchFamily="34" charset="0"/>
              </a:rPr>
              <a:t>nutritioninfantandtoddlernutrition</a:t>
            </a:r>
            <a:r>
              <a:rPr lang="en-US" sz="1400" dirty="0">
                <a:latin typeface="Arial" panose="020B0604020202020204" pitchFamily="34" charset="0"/>
                <a:cs typeface="Arial" panose="020B0604020202020204" pitchFamily="34" charset="0"/>
              </a:rPr>
              <a:t>/mealtime/ signs-your-child-is-hungry-or-full.html; wicworks.fns.usda.gov/sites/default/files/media/document/</a:t>
            </a:r>
            <a:r>
              <a:rPr lang="en-US" sz="1400" dirty="0" err="1">
                <a:latin typeface="Arial" panose="020B0604020202020204" pitchFamily="34" charset="0"/>
                <a:cs typeface="Arial" panose="020B0604020202020204" pitchFamily="34" charset="0"/>
              </a:rPr>
              <a:t>Infant_Nutrition</a:t>
            </a:r>
            <a:r>
              <a:rPr lang="en-US" sz="1400" dirty="0">
                <a:latin typeface="Arial" panose="020B0604020202020204" pitchFamily="34" charset="0"/>
                <a:cs typeface="Arial" panose="020B0604020202020204" pitchFamily="34" charset="0"/>
              </a:rPr>
              <a:t>_ and_Feeding_Guide.pdf </a:t>
            </a:r>
          </a:p>
        </p:txBody>
      </p:sp>
    </p:spTree>
    <p:extLst>
      <p:ext uri="{BB962C8B-B14F-4D97-AF65-F5344CB8AC3E}">
        <p14:creationId xmlns:p14="http://schemas.microsoft.com/office/powerpoint/2010/main" val="25823588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2C93E-6096-4E36-8B4C-CC5F9EC27D25}"/>
              </a:ext>
            </a:extLst>
          </p:cNvPr>
          <p:cNvSpPr>
            <a:spLocks noGrp="1"/>
          </p:cNvSpPr>
          <p:nvPr>
            <p:ph type="title"/>
          </p:nvPr>
        </p:nvSpPr>
        <p:spPr>
          <a:xfrm>
            <a:off x="950261" y="155448"/>
            <a:ext cx="10515600" cy="1325563"/>
          </a:xfrm>
        </p:spPr>
        <p:txBody>
          <a:bodyPr/>
          <a:lstStyle/>
          <a:p>
            <a:r>
              <a:rPr lang="en-US" dirty="0">
                <a:latin typeface="Arial" panose="020B0604020202020204" pitchFamily="34" charset="0"/>
                <a:cs typeface="Arial" panose="020B0604020202020204" pitchFamily="34" charset="0"/>
              </a:rPr>
              <a:t>Resources </a:t>
            </a:r>
          </a:p>
        </p:txBody>
      </p:sp>
      <p:graphicFrame>
        <p:nvGraphicFramePr>
          <p:cNvPr id="5" name="Table 4">
            <a:extLst>
              <a:ext uri="{FF2B5EF4-FFF2-40B4-BE49-F238E27FC236}">
                <a16:creationId xmlns:a16="http://schemas.microsoft.com/office/drawing/2014/main" id="{8FE81B79-64B6-4D21-B28A-32F928AACE54}"/>
              </a:ext>
            </a:extLst>
          </p:cNvPr>
          <p:cNvGraphicFramePr>
            <a:graphicFrameLocks noGrp="1"/>
          </p:cNvGraphicFramePr>
          <p:nvPr>
            <p:extLst>
              <p:ext uri="{D42A27DB-BD31-4B8C-83A1-F6EECF244321}">
                <p14:modId xmlns:p14="http://schemas.microsoft.com/office/powerpoint/2010/main" val="1310338321"/>
              </p:ext>
            </p:extLst>
          </p:nvPr>
        </p:nvGraphicFramePr>
        <p:xfrm>
          <a:off x="1049205" y="1708418"/>
          <a:ext cx="7971965" cy="3436788"/>
        </p:xfrm>
        <a:graphic>
          <a:graphicData uri="http://schemas.openxmlformats.org/drawingml/2006/table">
            <a:tbl>
              <a:tblPr firstRow="1" bandRow="1">
                <a:tableStyleId>{5C22544A-7EE6-4342-B048-85BDC9FD1C3A}</a:tableStyleId>
              </a:tblPr>
              <a:tblGrid>
                <a:gridCol w="1230398">
                  <a:extLst>
                    <a:ext uri="{9D8B030D-6E8A-4147-A177-3AD203B41FA5}">
                      <a16:colId xmlns:a16="http://schemas.microsoft.com/office/drawing/2014/main" val="4260179091"/>
                    </a:ext>
                  </a:extLst>
                </a:gridCol>
                <a:gridCol w="6741567">
                  <a:extLst>
                    <a:ext uri="{9D8B030D-6E8A-4147-A177-3AD203B41FA5}">
                      <a16:colId xmlns:a16="http://schemas.microsoft.com/office/drawing/2014/main" val="1789291198"/>
                    </a:ext>
                  </a:extLst>
                </a:gridCol>
              </a:tblGrid>
              <a:tr h="669504">
                <a:tc gridSpan="2">
                  <a:txBody>
                    <a:bodyPr/>
                    <a:lstStyle/>
                    <a:p>
                      <a:pPr algn="l"/>
                      <a:r>
                        <a:rPr lang="en-US" sz="2400" dirty="0">
                          <a:latin typeface="Arial" panose="020B0604020202020204" pitchFamily="34" charset="0"/>
                          <a:ea typeface="Roboto" panose="020B0604020202020204" charset="0"/>
                          <a:cs typeface="Arial" panose="020B0604020202020204" pitchFamily="34" charset="0"/>
                        </a:rPr>
                        <a:t>Federal Programs</a:t>
                      </a:r>
                    </a:p>
                  </a:txBody>
                  <a:tcPr/>
                </a:tc>
                <a:tc hMerge="1">
                  <a:txBody>
                    <a:bodyPr/>
                    <a:lstStyle/>
                    <a:p>
                      <a:endParaRPr lang="en-US" dirty="0"/>
                    </a:p>
                  </a:txBody>
                  <a:tcPr/>
                </a:tc>
                <a:extLst>
                  <a:ext uri="{0D108BD9-81ED-4DB2-BD59-A6C34878D82A}">
                    <a16:rowId xmlns:a16="http://schemas.microsoft.com/office/drawing/2014/main" val="2462248977"/>
                  </a:ext>
                </a:extLst>
              </a:tr>
              <a:tr h="1026573">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WIC</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Special Supplemental Nutrition Program for</a:t>
                      </a:r>
                    </a:p>
                    <a:p>
                      <a:r>
                        <a:rPr lang="en-US" sz="2000" dirty="0">
                          <a:solidFill>
                            <a:schemeClr val="tx1"/>
                          </a:solidFill>
                          <a:latin typeface="Arial" panose="020B0604020202020204" pitchFamily="34" charset="0"/>
                          <a:ea typeface="Roboto" panose="020B0604020202020204" charset="0"/>
                          <a:cs typeface="Arial" panose="020B0604020202020204" pitchFamily="34" charset="0"/>
                        </a:rPr>
                        <a:t>Women, Infants, and Children</a:t>
                      </a:r>
                    </a:p>
                  </a:txBody>
                  <a:tcPr/>
                </a:tc>
                <a:extLst>
                  <a:ext uri="{0D108BD9-81ED-4DB2-BD59-A6C34878D82A}">
                    <a16:rowId xmlns:a16="http://schemas.microsoft.com/office/drawing/2014/main" val="1713012770"/>
                  </a:ext>
                </a:extLst>
              </a:tr>
              <a:tr h="580237">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CACFP</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Child and Adult Care Food Program</a:t>
                      </a:r>
                    </a:p>
                  </a:txBody>
                  <a:tcPr/>
                </a:tc>
                <a:extLst>
                  <a:ext uri="{0D108BD9-81ED-4DB2-BD59-A6C34878D82A}">
                    <a16:rowId xmlns:a16="http://schemas.microsoft.com/office/drawing/2014/main" val="2242967598"/>
                  </a:ext>
                </a:extLst>
              </a:tr>
              <a:tr h="580237">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SNAP</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Supplemental Nutrition Assistance Program</a:t>
                      </a:r>
                    </a:p>
                  </a:txBody>
                  <a:tcPr/>
                </a:tc>
                <a:extLst>
                  <a:ext uri="{0D108BD9-81ED-4DB2-BD59-A6C34878D82A}">
                    <a16:rowId xmlns:a16="http://schemas.microsoft.com/office/drawing/2014/main" val="3534475466"/>
                  </a:ext>
                </a:extLst>
              </a:tr>
              <a:tr h="580237">
                <a:tc>
                  <a:txBody>
                    <a:bodyPr/>
                    <a:lstStyle/>
                    <a:p>
                      <a:endParaRPr lang="en-US" sz="2000" dirty="0">
                        <a:solidFill>
                          <a:schemeClr val="tx1"/>
                        </a:solidFill>
                        <a:latin typeface="Arial" panose="020B0604020202020204" pitchFamily="34" charset="0"/>
                        <a:ea typeface="Roboto" panose="020B0604020202020204" charset="0"/>
                        <a:cs typeface="Arial" panose="020B0604020202020204" pitchFamily="34" charset="0"/>
                      </a:endParaRP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Head Start</a:t>
                      </a:r>
                    </a:p>
                  </a:txBody>
                  <a:tcPr/>
                </a:tc>
                <a:extLst>
                  <a:ext uri="{0D108BD9-81ED-4DB2-BD59-A6C34878D82A}">
                    <a16:rowId xmlns:a16="http://schemas.microsoft.com/office/drawing/2014/main" val="2561760443"/>
                  </a:ext>
                </a:extLst>
              </a:tr>
            </a:tbl>
          </a:graphicData>
        </a:graphic>
      </p:graphicFrame>
      <p:pic>
        <p:nvPicPr>
          <p:cNvPr id="9" name="Picture 8">
            <a:extLst>
              <a:ext uri="{FF2B5EF4-FFF2-40B4-BE49-F238E27FC236}">
                <a16:creationId xmlns:a16="http://schemas.microsoft.com/office/drawing/2014/main" id="{29100AA5-73BD-4018-9347-576146D7EA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03307" y="1"/>
            <a:ext cx="2788693" cy="6858000"/>
          </a:xfrm>
          <a:prstGeom prst="rect">
            <a:avLst/>
          </a:prstGeom>
        </p:spPr>
      </p:pic>
    </p:spTree>
    <p:extLst>
      <p:ext uri="{BB962C8B-B14F-4D97-AF65-F5344CB8AC3E}">
        <p14:creationId xmlns:p14="http://schemas.microsoft.com/office/powerpoint/2010/main" val="3041573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3A430-C0E0-47EF-81B8-82BE8C82CBA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Children &amp; Adolescents </a:t>
            </a:r>
          </a:p>
        </p:txBody>
      </p:sp>
    </p:spTree>
    <p:extLst>
      <p:ext uri="{BB962C8B-B14F-4D97-AF65-F5344CB8AC3E}">
        <p14:creationId xmlns:p14="http://schemas.microsoft.com/office/powerpoint/2010/main" val="37348501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11287296" cy="1325563"/>
          </a:xfrm>
        </p:spPr>
        <p:txBody>
          <a:bodyPr>
            <a:normAutofit/>
          </a:bodyPr>
          <a:lstStyle/>
          <a:p>
            <a:r>
              <a:rPr lang="en-US" sz="3400" dirty="0">
                <a:latin typeface="Arial" panose="020B0604020202020204" pitchFamily="34" charset="0"/>
                <a:cs typeface="Arial" panose="020B0604020202020204" pitchFamily="34" charset="0"/>
              </a:rPr>
              <a:t>Healthy Eating Index Scores </a:t>
            </a:r>
            <a:br>
              <a:rPr lang="en-US" sz="3400" dirty="0">
                <a:latin typeface="Arial" panose="020B0604020202020204" pitchFamily="34" charset="0"/>
                <a:cs typeface="Arial" panose="020B0604020202020204" pitchFamily="34" charset="0"/>
              </a:rPr>
            </a:br>
            <a:r>
              <a:rPr lang="en-US" sz="3400" dirty="0">
                <a:latin typeface="Arial" panose="020B0604020202020204" pitchFamily="34" charset="0"/>
                <a:cs typeface="Arial" panose="020B0604020202020204" pitchFamily="34" charset="0"/>
              </a:rPr>
              <a:t>Across Childhood and Adolescence</a:t>
            </a:r>
          </a:p>
        </p:txBody>
      </p:sp>
      <p:pic>
        <p:nvPicPr>
          <p:cNvPr id="3" name="Picture 2" descr="The Bar Chart shows Healthy Eating Index-2015 Scores across 4 age groups within children and adolescents using data from What We Eat In America, NHANES 2015-2016. The maximum total score is 100. Ages 2-4 is highest, 61. Ages 5-8 is 55. Ages 9-13 is 52. Ages 14-18 is lowest, 51.">
            <a:extLst>
              <a:ext uri="{FF2B5EF4-FFF2-40B4-BE49-F238E27FC236}">
                <a16:creationId xmlns:a16="http://schemas.microsoft.com/office/drawing/2014/main" id="{47CEC117-A119-459A-9583-FB85A10D78B8}"/>
              </a:ext>
            </a:extLst>
          </p:cNvPr>
          <p:cNvPicPr>
            <a:picLocks noChangeAspect="1"/>
          </p:cNvPicPr>
          <p:nvPr/>
        </p:nvPicPr>
        <p:blipFill>
          <a:blip r:embed="rId3"/>
          <a:stretch>
            <a:fillRect/>
          </a:stretch>
        </p:blipFill>
        <p:spPr>
          <a:xfrm>
            <a:off x="2887076" y="1411060"/>
            <a:ext cx="6417849" cy="4898731"/>
          </a:xfrm>
          <a:prstGeom prst="rect">
            <a:avLst/>
          </a:prstGeom>
        </p:spPr>
      </p:pic>
      <p:sp>
        <p:nvSpPr>
          <p:cNvPr id="7" name="TextBox 6">
            <a:extLst>
              <a:ext uri="{FF2B5EF4-FFF2-40B4-BE49-F238E27FC236}">
                <a16:creationId xmlns:a16="http://schemas.microsoft.com/office/drawing/2014/main" id="{4C43F7F7-F6E0-46A1-B086-8633772ADCE6}"/>
              </a:ext>
            </a:extLst>
          </p:cNvPr>
          <p:cNvSpPr txBox="1"/>
          <p:nvPr/>
        </p:nvSpPr>
        <p:spPr>
          <a:xfrm>
            <a:off x="3581743" y="6587136"/>
            <a:ext cx="6400802" cy="230832"/>
          </a:xfrm>
          <a:prstGeom prst="rect">
            <a:avLst/>
          </a:prstGeom>
          <a:noFill/>
        </p:spPr>
        <p:txBody>
          <a:bodyPr wrap="square" rtlCol="0">
            <a:spAutoFit/>
          </a:bodyPr>
          <a:lstStyle/>
          <a:p>
            <a:r>
              <a:rPr lang="en-US" sz="900" b="1" dirty="0">
                <a:solidFill>
                  <a:schemeClr val="tx1">
                    <a:lumMod val="75000"/>
                    <a:lumOff val="25000"/>
                  </a:schemeClr>
                </a:solidFill>
                <a:latin typeface="Roboto Light" panose="020B0604020202020204" charset="0"/>
                <a:ea typeface="Roboto Light" panose="020B0604020202020204" charset="0"/>
                <a:cs typeface="Roboto Light" panose="020B0604020202020204" charset="0"/>
              </a:rPr>
              <a:t>Data Source: </a:t>
            </a:r>
            <a:r>
              <a:rPr lang="en-US" sz="900" dirty="0">
                <a:solidFill>
                  <a:schemeClr val="tx1">
                    <a:lumMod val="75000"/>
                    <a:lumOff val="25000"/>
                  </a:schemeClr>
                </a:solidFill>
                <a:latin typeface="Roboto Light" panose="020B0604020202020204" charset="0"/>
                <a:ea typeface="Roboto Light" panose="020B0604020202020204" charset="0"/>
                <a:cs typeface="Roboto Light" panose="020B0604020202020204" charset="0"/>
              </a:rPr>
              <a:t>Analysis of What We Eat in America, NHANES 2015-2016, ages 1 through 18, day 1 dietary intake, weighted. </a:t>
            </a:r>
            <a:endParaRPr lang="en-US" sz="900" b="1" dirty="0">
              <a:solidFill>
                <a:schemeClr val="tx1">
                  <a:lumMod val="75000"/>
                  <a:lumOff val="25000"/>
                </a:schemeClr>
              </a:solidFill>
              <a:latin typeface="Roboto Light" panose="020B0604020202020204" charset="0"/>
              <a:ea typeface="Roboto Light" panose="020B0604020202020204" charset="0"/>
              <a:cs typeface="Roboto Light" panose="020B0604020202020204" charset="0"/>
            </a:endParaRPr>
          </a:p>
        </p:txBody>
      </p:sp>
    </p:spTree>
    <p:extLst>
      <p:ext uri="{BB962C8B-B14F-4D97-AF65-F5344CB8AC3E}">
        <p14:creationId xmlns:p14="http://schemas.microsoft.com/office/powerpoint/2010/main" val="4262914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439613"/>
            <a:ext cx="3737634" cy="1740876"/>
          </a:xfrm>
        </p:spPr>
        <p:txBody>
          <a:bodyPr>
            <a:normAutofit/>
          </a:bodyPr>
          <a:lstStyle/>
          <a:p>
            <a:pPr>
              <a:lnSpc>
                <a:spcPct val="110000"/>
              </a:lnSpc>
            </a:pPr>
            <a:r>
              <a:rPr lang="en-US" sz="3000" dirty="0">
                <a:latin typeface="Arial" panose="020B0604020202020204" pitchFamily="34" charset="0"/>
                <a:cs typeface="Arial" panose="020B0604020202020204" pitchFamily="34" charset="0"/>
              </a:rPr>
              <a:t>Healthy U.S. Style Dietary Pattern:</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Ages 2 Through 8</a:t>
            </a:r>
          </a:p>
        </p:txBody>
      </p:sp>
      <p:pic>
        <p:nvPicPr>
          <p:cNvPr id="8" name="Picture 7" descr="The table displays the 6 calorie patterns most relevant to children ages 2 through 8, starting at 1,000 calories and then listed in 200 calorie increments up until 2,000 calories. Recommended daily intake of food groups and daily or weekly intake of subgroups are listed for each calorie level. For food groups, recommended intake of vegetables range from 1 to 2 ½ cup equivalents per day; fruits range from 1 to 2 cup equivalents per day; grains from 3 to 6 ounce equivalents per day; dairy from 2 to 2 ½ cup equivalents per day; protein foods from 2 to 5 ½ ounce equivalents per day; and oils from 15 to 24 grams per day. Detailed information on these patterns, including the recommended subgroup intakes can be found in Chapter 3, page 74 and in Appendix 3, starting on page 142 of the Dietary Guidelines for Americans, 2020-2025.">
            <a:extLst>
              <a:ext uri="{FF2B5EF4-FFF2-40B4-BE49-F238E27FC236}">
                <a16:creationId xmlns:a16="http://schemas.microsoft.com/office/drawing/2014/main" id="{104EB296-0FBA-4E26-AEDC-306D0696D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2241" y="527538"/>
            <a:ext cx="7617120" cy="6006554"/>
          </a:xfrm>
          <a:prstGeom prst="rect">
            <a:avLst/>
          </a:prstGeom>
        </p:spPr>
      </p:pic>
    </p:spTree>
    <p:extLst>
      <p:ext uri="{BB962C8B-B14F-4D97-AF65-F5344CB8AC3E}">
        <p14:creationId xmlns:p14="http://schemas.microsoft.com/office/powerpoint/2010/main" val="3670492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11287296" cy="1325563"/>
          </a:xfrm>
        </p:spPr>
        <p:txBody>
          <a:bodyPr>
            <a:normAutofit/>
          </a:bodyPr>
          <a:lstStyle/>
          <a:p>
            <a:r>
              <a:rPr lang="en-US" sz="3200" dirty="0">
                <a:latin typeface="Arial" panose="020B0604020202020204" pitchFamily="34" charset="0"/>
                <a:cs typeface="Arial" panose="020B0604020202020204" pitchFamily="34" charset="0"/>
              </a:rPr>
              <a:t>Current Intakes: Ages 2 Through 4</a:t>
            </a:r>
          </a:p>
        </p:txBody>
      </p:sp>
      <p:pic>
        <p:nvPicPr>
          <p:cNvPr id="6" name="Picture 5" descr="The Bar Chart shows average intakes of the food groups per day compared to recommended intake ranges for males and females ages 2 through 4. Average intakes of total fruits, and total protein foods fall within the recommended intake ranges for males and females. Average intake of total vegetables fall below recommended intake ranges for both males and females.  Average intakes of total grains among males exceeds the recommended intake range and among females falls within the recommended intake range. Average daily intake of dairy foods among males is at the lowest level of the recommended intake range, and among females falls below the recommended intake range.">
            <a:extLst>
              <a:ext uri="{FF2B5EF4-FFF2-40B4-BE49-F238E27FC236}">
                <a16:creationId xmlns:a16="http://schemas.microsoft.com/office/drawing/2014/main" id="{EC792EF3-D619-4952-BB73-9160485A4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8657" y="1163977"/>
            <a:ext cx="5387068" cy="5264369"/>
          </a:xfrm>
          <a:prstGeom prst="rect">
            <a:avLst/>
          </a:prstGeom>
        </p:spPr>
      </p:pic>
      <p:pic>
        <p:nvPicPr>
          <p:cNvPr id="8" name="Picture 7" descr="The Healthy Eating index score for this age group is 61 out of 100. ">
            <a:extLst>
              <a:ext uri="{FF2B5EF4-FFF2-40B4-BE49-F238E27FC236}">
                <a16:creationId xmlns:a16="http://schemas.microsoft.com/office/drawing/2014/main" id="{0AEA0A3D-5F57-4BB7-BE11-1AFDECC2872F}"/>
              </a:ext>
            </a:extLst>
          </p:cNvPr>
          <p:cNvPicPr>
            <a:picLocks noChangeAspect="1"/>
          </p:cNvPicPr>
          <p:nvPr/>
        </p:nvPicPr>
        <p:blipFill>
          <a:blip r:embed="rId4"/>
          <a:stretch>
            <a:fillRect/>
          </a:stretch>
        </p:blipFill>
        <p:spPr>
          <a:xfrm rot="16200000">
            <a:off x="6994196" y="2450520"/>
            <a:ext cx="5078222" cy="2292906"/>
          </a:xfrm>
          <a:prstGeom prst="rect">
            <a:avLst/>
          </a:prstGeom>
        </p:spPr>
      </p:pic>
      <p:sp>
        <p:nvSpPr>
          <p:cNvPr id="7" name="Content Placeholder 2">
            <a:extLst>
              <a:ext uri="{FF2B5EF4-FFF2-40B4-BE49-F238E27FC236}">
                <a16:creationId xmlns:a16="http://schemas.microsoft.com/office/drawing/2014/main" id="{D923FC92-133C-4A99-8859-8E605008D483}"/>
              </a:ext>
            </a:extLst>
          </p:cNvPr>
          <p:cNvSpPr txBox="1">
            <a:spLocks/>
          </p:cNvSpPr>
          <p:nvPr/>
        </p:nvSpPr>
        <p:spPr>
          <a:xfrm>
            <a:off x="3056837" y="6479105"/>
            <a:ext cx="7483344"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panose="02000000000000000000" pitchFamily="2" charset="0"/>
                <a:cs typeface="Arial" panose="020B0604020202020204" pitchFamily="34" charset="0"/>
              </a:rPr>
              <a:t>Data Source</a:t>
            </a:r>
            <a:r>
              <a:rPr lang="en-US" sz="900" b="1" i="1"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en-US" sz="900" i="1" dirty="0">
                <a:solidFill>
                  <a:schemeClr val="tx1"/>
                </a:solidFill>
                <a:latin typeface="Arial" panose="020B0604020202020204" pitchFamily="34" charset="0"/>
                <a:cs typeface="Arial" panose="020B0604020202020204" pitchFamily="34" charset="0"/>
              </a:rPr>
              <a:t>Average Intakes and HEI-2015 Scores</a:t>
            </a:r>
            <a:r>
              <a:rPr lang="en-US" sz="900" dirty="0">
                <a:solidFill>
                  <a:schemeClr val="tx1"/>
                </a:solidFill>
                <a:latin typeface="Arial" panose="020B0604020202020204" pitchFamily="34" charset="0"/>
                <a:cs typeface="Arial" panose="020B0604020202020204" pitchFamily="34" charset="0"/>
              </a:rPr>
              <a:t>: Analysis of What We Eat in America, NHANES 2015-2016, day 1 dietary intake data, weighted. </a:t>
            </a:r>
            <a:r>
              <a:rPr lang="en-US" sz="900" i="1" dirty="0">
                <a:solidFill>
                  <a:schemeClr val="tx1"/>
                </a:solidFill>
                <a:latin typeface="Arial" panose="020B0604020202020204" pitchFamily="34" charset="0"/>
                <a:cs typeface="Arial" panose="020B0604020202020204" pitchFamily="34" charset="0"/>
              </a:rPr>
              <a:t>Recommended Intake Ranges</a:t>
            </a:r>
            <a:r>
              <a:rPr lang="en-US" sz="900" dirty="0">
                <a:solidFill>
                  <a:schemeClr val="tx1"/>
                </a:solidFill>
                <a:latin typeface="Arial" panose="020B0604020202020204" pitchFamily="34" charset="0"/>
                <a:cs typeface="Arial" panose="020B0604020202020204" pitchFamily="34" charset="0"/>
              </a:rPr>
              <a:t>: Healthy U.S.-Style Dietary Patterns.</a:t>
            </a:r>
          </a:p>
        </p:txBody>
      </p:sp>
    </p:spTree>
    <p:extLst>
      <p:ext uri="{BB962C8B-B14F-4D97-AF65-F5344CB8AC3E}">
        <p14:creationId xmlns:p14="http://schemas.microsoft.com/office/powerpoint/2010/main" val="4437526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11287296" cy="1325563"/>
          </a:xfrm>
        </p:spPr>
        <p:txBody>
          <a:bodyPr>
            <a:normAutofit/>
          </a:bodyPr>
          <a:lstStyle/>
          <a:p>
            <a:r>
              <a:rPr lang="en-US" sz="3000" dirty="0">
                <a:latin typeface="Arial" panose="020B0604020202020204" pitchFamily="34" charset="0"/>
                <a:cs typeface="Arial" panose="020B0604020202020204" pitchFamily="34" charset="0"/>
              </a:rPr>
              <a:t>Average Intakes of Subgroups Compared to</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Recommended Intake Ranges: Ages 2 Through 4</a:t>
            </a:r>
          </a:p>
        </p:txBody>
      </p:sp>
      <p:grpSp>
        <p:nvGrpSpPr>
          <p:cNvPr id="8" name="Group 7" descr="Three bar charts show the average intakes for males and females ages 2 through 4, compared to recommended intake ranges of total vegetables and vegetable subgroups, total grains and grain subgroups, and total protein foods and protein food subgroups. Average daily intakes of total vegetables as well as weekly intakes of all vegetable subgroups including dark-green, red and orange, beans, peas and lentils, starchy, and other vegetables are below recommended intake ranges for both males and females. Average daily intake of total grains is above the recommended intake range for males, and is within the recommended intake range for females, however weekly intakes of whole grains fall below recommendations and refined grain intake is above recommendations. Average daily intake of total protein foods is within the recommended range of intakes for both males and females. Average weekly intakes of seafood is below recommended intake ranges. ">
            <a:extLst>
              <a:ext uri="{FF2B5EF4-FFF2-40B4-BE49-F238E27FC236}">
                <a16:creationId xmlns:a16="http://schemas.microsoft.com/office/drawing/2014/main" id="{FB47FE47-3A1A-4681-BB91-DAE7B867F003}"/>
              </a:ext>
            </a:extLst>
          </p:cNvPr>
          <p:cNvGrpSpPr/>
          <p:nvPr/>
        </p:nvGrpSpPr>
        <p:grpSpPr>
          <a:xfrm>
            <a:off x="69620" y="1606431"/>
            <a:ext cx="12045257" cy="3275369"/>
            <a:chOff x="69620" y="1606431"/>
            <a:chExt cx="12045257" cy="3275369"/>
          </a:xfrm>
        </p:grpSpPr>
        <p:pic>
          <p:nvPicPr>
            <p:cNvPr id="10" name="Picture 9">
              <a:extLst>
                <a:ext uri="{FF2B5EF4-FFF2-40B4-BE49-F238E27FC236}">
                  <a16:creationId xmlns:a16="http://schemas.microsoft.com/office/drawing/2014/main" id="{563FE6ED-6E03-4C2D-84C0-A244AB55BCBF}"/>
                </a:ext>
              </a:extLst>
            </p:cNvPr>
            <p:cNvPicPr>
              <a:picLocks noChangeAspect="1"/>
            </p:cNvPicPr>
            <p:nvPr/>
          </p:nvPicPr>
          <p:blipFill>
            <a:blip r:embed="rId3"/>
            <a:stretch>
              <a:fillRect/>
            </a:stretch>
          </p:blipFill>
          <p:spPr>
            <a:xfrm>
              <a:off x="4093272" y="1606431"/>
              <a:ext cx="4005456" cy="284802"/>
            </a:xfrm>
            <a:prstGeom prst="rect">
              <a:avLst/>
            </a:prstGeom>
          </p:spPr>
        </p:pic>
        <p:grpSp>
          <p:nvGrpSpPr>
            <p:cNvPr id="13" name="Group 12" descr="Three bar charts show the average intakes for males and females ages 2 through 4, compared to recommended intake ranges of total vegetables and vegetable subgroups, total grains and grain subgroups, and total protein foods and protein food subgroups. Average daily intakes of total vegetables as well as weekly intakes of all vegetable subgroups including dark-green, red and orange, beans, peas and lentils, starchy, and other vegetables are below recommended intake ranges for both males and females. Average daily intake of total grains is above the recommended intake range for males, and is within the recommended intake range for females, however weekly intakes of whole grains fall below recommendations and refined grain intake is above recommendations. Average daily intake of total protein foods is within the recommended range of intakes for both males and females. Average weekly intakes of seafood is below recommended intake ranges. ">
              <a:extLst>
                <a:ext uri="{FF2B5EF4-FFF2-40B4-BE49-F238E27FC236}">
                  <a16:creationId xmlns:a16="http://schemas.microsoft.com/office/drawing/2014/main" id="{60FC61D4-0089-44AA-9921-3C7ACBE0608E}"/>
                </a:ext>
              </a:extLst>
            </p:cNvPr>
            <p:cNvGrpSpPr/>
            <p:nvPr/>
          </p:nvGrpSpPr>
          <p:grpSpPr>
            <a:xfrm>
              <a:off x="69620" y="2067479"/>
              <a:ext cx="12045257" cy="2814321"/>
              <a:chOff x="69620" y="2232950"/>
              <a:chExt cx="12045257" cy="2814321"/>
            </a:xfrm>
          </p:grpSpPr>
          <p:pic>
            <p:nvPicPr>
              <p:cNvPr id="3" name="Picture 2">
                <a:extLst>
                  <a:ext uri="{FF2B5EF4-FFF2-40B4-BE49-F238E27FC236}">
                    <a16:creationId xmlns:a16="http://schemas.microsoft.com/office/drawing/2014/main" id="{80455C29-F081-43EC-BD90-854C7F34DE06}"/>
                  </a:ext>
                </a:extLst>
              </p:cNvPr>
              <p:cNvPicPr>
                <a:picLocks noChangeAspect="1"/>
              </p:cNvPicPr>
              <p:nvPr/>
            </p:nvPicPr>
            <p:blipFill>
              <a:blip r:embed="rId4"/>
              <a:stretch>
                <a:fillRect/>
              </a:stretch>
            </p:blipFill>
            <p:spPr>
              <a:xfrm>
                <a:off x="69620" y="2258418"/>
                <a:ext cx="3819435" cy="2788853"/>
              </a:xfrm>
              <a:prstGeom prst="rect">
                <a:avLst/>
              </a:prstGeom>
            </p:spPr>
          </p:pic>
          <p:pic>
            <p:nvPicPr>
              <p:cNvPr id="6" name="Picture 5">
                <a:extLst>
                  <a:ext uri="{FF2B5EF4-FFF2-40B4-BE49-F238E27FC236}">
                    <a16:creationId xmlns:a16="http://schemas.microsoft.com/office/drawing/2014/main" id="{11237620-5C3B-4551-81C6-AC7AB5C69BF6}"/>
                  </a:ext>
                </a:extLst>
              </p:cNvPr>
              <p:cNvPicPr>
                <a:picLocks noChangeAspect="1"/>
              </p:cNvPicPr>
              <p:nvPr/>
            </p:nvPicPr>
            <p:blipFill>
              <a:blip r:embed="rId5"/>
              <a:stretch>
                <a:fillRect/>
              </a:stretch>
            </p:blipFill>
            <p:spPr>
              <a:xfrm>
                <a:off x="3979557" y="2243855"/>
                <a:ext cx="4026162" cy="2788853"/>
              </a:xfrm>
              <a:prstGeom prst="rect">
                <a:avLst/>
              </a:prstGeom>
            </p:spPr>
          </p:pic>
          <p:pic>
            <p:nvPicPr>
              <p:cNvPr id="7" name="Picture 6">
                <a:extLst>
                  <a:ext uri="{FF2B5EF4-FFF2-40B4-BE49-F238E27FC236}">
                    <a16:creationId xmlns:a16="http://schemas.microsoft.com/office/drawing/2014/main" id="{C696C930-B724-4E93-ADE0-FBF84F43197C}"/>
                  </a:ext>
                </a:extLst>
              </p:cNvPr>
              <p:cNvPicPr>
                <a:picLocks noChangeAspect="1"/>
              </p:cNvPicPr>
              <p:nvPr/>
            </p:nvPicPr>
            <p:blipFill>
              <a:blip r:embed="rId6"/>
              <a:stretch>
                <a:fillRect/>
              </a:stretch>
            </p:blipFill>
            <p:spPr>
              <a:xfrm>
                <a:off x="8089564" y="2232950"/>
                <a:ext cx="4025313" cy="2799758"/>
              </a:xfrm>
              <a:prstGeom prst="rect">
                <a:avLst/>
              </a:prstGeom>
            </p:spPr>
          </p:pic>
        </p:grpSp>
      </p:grpSp>
      <p:sp>
        <p:nvSpPr>
          <p:cNvPr id="11" name="Content Placeholder 2" descr="&quot; &quot;&#10;">
            <a:extLst>
              <a:ext uri="{FF2B5EF4-FFF2-40B4-BE49-F238E27FC236}">
                <a16:creationId xmlns:a16="http://schemas.microsoft.com/office/drawing/2014/main" id="{2815892D-B625-4BFB-9E43-E3115672636F}"/>
              </a:ext>
            </a:extLst>
          </p:cNvPr>
          <p:cNvSpPr txBox="1">
            <a:spLocks/>
          </p:cNvSpPr>
          <p:nvPr/>
        </p:nvSpPr>
        <p:spPr>
          <a:xfrm>
            <a:off x="3083728" y="6197245"/>
            <a:ext cx="6652456" cy="68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*Note: </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Estimates may be less precise than others due to small sample size and/or large relative standard error.</a:t>
            </a:r>
          </a:p>
          <a:p>
            <a:pPr marL="0" indent="0">
              <a:spcBef>
                <a:spcPts val="0"/>
              </a:spcBef>
              <a:buNone/>
            </a:pPr>
            <a:endParaRPr lang="en-US" sz="900" dirty="0">
              <a:solidFill>
                <a:schemeClr val="tx1"/>
              </a:solidFill>
              <a:latin typeface="Arial" panose="020B0604020202020204" pitchFamily="34" charset="0"/>
              <a:ea typeface="Roboto Light" panose="020B0604020202020204" charset="0"/>
              <a:cs typeface="Arial" panose="020B0604020202020204" pitchFamily="34" charset="0"/>
            </a:endParaRPr>
          </a:p>
          <a:p>
            <a:pPr marL="0" indent="0">
              <a:lnSpc>
                <a:spcPct val="100000"/>
              </a:lnSpc>
              <a:spcBef>
                <a:spcPts val="0"/>
              </a:spcBef>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 Data Source</a:t>
            </a:r>
            <a:r>
              <a:rPr lang="en-US" sz="900" b="1" i="1" dirty="0">
                <a:solidFill>
                  <a:schemeClr val="tx1"/>
                </a:solidFill>
                <a:latin typeface="Arial" panose="020B0604020202020204" pitchFamily="34" charset="0"/>
                <a:ea typeface="Roboto Light" panose="020B0604020202020204" charset="0"/>
                <a:cs typeface="Arial" panose="020B0604020202020204" pitchFamily="34" charset="0"/>
              </a:rPr>
              <a:t>: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Average Intakes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Analysis of What We Eat in America, NHANES 2015-2016, day 1 dietary intake data, weighted.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Recommended Intake Ranges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Healthy U.S.-Style Dietary Patterns.</a:t>
            </a:r>
          </a:p>
        </p:txBody>
      </p:sp>
    </p:spTree>
    <p:extLst>
      <p:ext uri="{BB962C8B-B14F-4D97-AF65-F5344CB8AC3E}">
        <p14:creationId xmlns:p14="http://schemas.microsoft.com/office/powerpoint/2010/main" val="19747096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5256" y="155448"/>
            <a:ext cx="11287296" cy="1325563"/>
          </a:xfrm>
        </p:spPr>
        <p:txBody>
          <a:bodyPr>
            <a:normAutofit/>
          </a:bodyPr>
          <a:lstStyle/>
          <a:p>
            <a:r>
              <a:rPr lang="en-US" sz="3200" dirty="0">
                <a:latin typeface="Arial" panose="020B0604020202020204" pitchFamily="34" charset="0"/>
                <a:cs typeface="Arial" panose="020B0604020202020204" pitchFamily="34" charset="0"/>
              </a:rPr>
              <a:t>Current Intakes: Ages 2 Through 4</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Added Sugars, Saturated Fat &amp; Sodium</a:t>
            </a:r>
          </a:p>
        </p:txBody>
      </p:sp>
      <p:pic>
        <p:nvPicPr>
          <p:cNvPr id="3" name="Picture 2" descr="Donut charts are used to show the percent of this age group who exceed limits for added sugars, saturated fat and sodium. 61 and 57% of males and females, respectively, exceed the limit for added sugars. 87 and 88% of males and females, respectively, exceed the limit for saturated fat. 97 and 95% of males and females, respectively, exceed the limit for sodium. &#10;">
            <a:extLst>
              <a:ext uri="{FF2B5EF4-FFF2-40B4-BE49-F238E27FC236}">
                <a16:creationId xmlns:a16="http://schemas.microsoft.com/office/drawing/2014/main" id="{30E7066B-68E9-4920-9E7B-130EE3030308}"/>
              </a:ext>
            </a:extLst>
          </p:cNvPr>
          <p:cNvPicPr>
            <a:picLocks noChangeAspect="1"/>
          </p:cNvPicPr>
          <p:nvPr/>
        </p:nvPicPr>
        <p:blipFill>
          <a:blip r:embed="rId3"/>
          <a:stretch>
            <a:fillRect/>
          </a:stretch>
        </p:blipFill>
        <p:spPr>
          <a:xfrm>
            <a:off x="860203" y="1600200"/>
            <a:ext cx="10471595" cy="3657600"/>
          </a:xfrm>
          <a:prstGeom prst="rect">
            <a:avLst/>
          </a:prstGeom>
        </p:spPr>
      </p:pic>
      <p:sp>
        <p:nvSpPr>
          <p:cNvPr id="6" name="Content Placeholder 2">
            <a:extLst>
              <a:ext uri="{FF2B5EF4-FFF2-40B4-BE49-F238E27FC236}">
                <a16:creationId xmlns:a16="http://schemas.microsoft.com/office/drawing/2014/main" id="{4D032B2D-5E96-44A2-848A-CDF74F64BAB8}"/>
              </a:ext>
            </a:extLst>
          </p:cNvPr>
          <p:cNvSpPr txBox="1">
            <a:spLocks/>
          </p:cNvSpPr>
          <p:nvPr/>
        </p:nvSpPr>
        <p:spPr>
          <a:xfrm>
            <a:off x="3206889" y="6564687"/>
            <a:ext cx="8985111"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Data Source: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Percent Exceeding Limits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What We Eat in America, NHANES 2013-2016, 2 days dietary intake data, weighted.</a:t>
            </a:r>
          </a:p>
          <a:p>
            <a:pPr marL="0" indent="0">
              <a:buNone/>
            </a:pPr>
            <a:r>
              <a:rPr lang="en-US" sz="900" dirty="0">
                <a:latin typeface="Roboto" panose="02000000000000000000" pitchFamily="2" charset="0"/>
                <a:ea typeface="Roboto" panose="02000000000000000000" pitchFamily="2" charset="0"/>
                <a:cs typeface="Roboto" panose="02000000000000000000" pitchFamily="2" charset="0"/>
              </a:rPr>
              <a:t> </a:t>
            </a:r>
            <a:endParaRPr lang="en-US" sz="900" dirty="0"/>
          </a:p>
        </p:txBody>
      </p:sp>
    </p:spTree>
    <p:extLst>
      <p:ext uri="{BB962C8B-B14F-4D97-AF65-F5344CB8AC3E}">
        <p14:creationId xmlns:p14="http://schemas.microsoft.com/office/powerpoint/2010/main" val="2105345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57736"/>
            <a:ext cx="10881575" cy="1325563"/>
          </a:xfrm>
        </p:spPr>
        <p:txBody>
          <a:bodyPr>
            <a:normAutofit/>
          </a:bodyPr>
          <a:lstStyle/>
          <a:p>
            <a:r>
              <a:rPr lang="en-US" dirty="0"/>
              <a:t>Developing the </a:t>
            </a:r>
            <a:r>
              <a:rPr lang="en-US" i="1" dirty="0"/>
              <a:t>Dietary Guidelines for Americans</a:t>
            </a:r>
          </a:p>
        </p:txBody>
      </p:sp>
      <p:pic>
        <p:nvPicPr>
          <p:cNvPr id="4" name="Content Placeholder 3" descr="This graphic depicts the 4 stages of development. Stage 1: Identify Topics and Supporting Scientific Questions; Stage 2: Appoint a Dietary Guidelines Advisory Committee to review evidence; Stage 3: Develop the Dietary Guidelines; Stage 4: Implement the Dietary Guidelines.">
            <a:extLst>
              <a:ext uri="{FF2B5EF4-FFF2-40B4-BE49-F238E27FC236}">
                <a16:creationId xmlns:a16="http://schemas.microsoft.com/office/drawing/2014/main" id="{56A0A770-74A8-4FFF-8F8A-3D33F7BEA35F}"/>
              </a:ext>
            </a:extLst>
          </p:cNvPr>
          <p:cNvPicPr>
            <a:picLocks noGrp="1" noChangeAspect="1"/>
          </p:cNvPicPr>
          <p:nvPr>
            <p:ph idx="1"/>
          </p:nvPr>
        </p:nvPicPr>
        <p:blipFill>
          <a:blip r:embed="rId3"/>
          <a:stretch>
            <a:fillRect/>
          </a:stretch>
        </p:blipFill>
        <p:spPr>
          <a:xfrm>
            <a:off x="1063078" y="1811901"/>
            <a:ext cx="10065845" cy="2979547"/>
          </a:xfrm>
          <a:prstGeom prst="rect">
            <a:avLst/>
          </a:prstGeom>
          <a:ln>
            <a:solidFill>
              <a:srgbClr val="C1C4C7"/>
            </a:solidFill>
          </a:ln>
        </p:spPr>
      </p:pic>
    </p:spTree>
    <p:extLst>
      <p:ext uri="{BB962C8B-B14F-4D97-AF65-F5344CB8AC3E}">
        <p14:creationId xmlns:p14="http://schemas.microsoft.com/office/powerpoint/2010/main" val="33456997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5256" y="155448"/>
            <a:ext cx="11287296" cy="1325563"/>
          </a:xfrm>
        </p:spPr>
        <p:txBody>
          <a:bodyPr>
            <a:normAutofit/>
          </a:bodyPr>
          <a:lstStyle/>
          <a:p>
            <a:r>
              <a:rPr lang="en-US" sz="3200" dirty="0">
                <a:latin typeface="Arial" panose="020B0604020202020204" pitchFamily="34" charset="0"/>
                <a:cs typeface="Arial" panose="020B0604020202020204" pitchFamily="34" charset="0"/>
              </a:rPr>
              <a:t>Current Intakes: Ages 5 Through 8</a:t>
            </a:r>
          </a:p>
        </p:txBody>
      </p:sp>
      <p:pic>
        <p:nvPicPr>
          <p:cNvPr id="5" name="Picture 4" descr="The bar chart shows average intakes of the food groups per day compared to recommended intake ranges for males and females ages 5 through 8 years. Average daily intakes of total vegetables, and dairy foods are below the recommended intake ranges for both males and females. Average daily intakes of total protein foods are within the recommended intake range for both males and females. Average daily intake of total fruit is equal to the lowest level of the recommended intake range for males, and for females is below the recommended intake range. Average daily intake of total grains exceeds the recommended intake range for both males and females.">
            <a:extLst>
              <a:ext uri="{FF2B5EF4-FFF2-40B4-BE49-F238E27FC236}">
                <a16:creationId xmlns:a16="http://schemas.microsoft.com/office/drawing/2014/main" id="{D832B09E-3B55-4E71-AC2A-9F8D93CCDC44}"/>
              </a:ext>
            </a:extLst>
          </p:cNvPr>
          <p:cNvPicPr>
            <a:picLocks noChangeAspect="1"/>
          </p:cNvPicPr>
          <p:nvPr/>
        </p:nvPicPr>
        <p:blipFill>
          <a:blip r:embed="rId3"/>
          <a:stretch>
            <a:fillRect/>
          </a:stretch>
        </p:blipFill>
        <p:spPr>
          <a:xfrm>
            <a:off x="2003471" y="1267926"/>
            <a:ext cx="5224643" cy="5088200"/>
          </a:xfrm>
          <a:prstGeom prst="rect">
            <a:avLst/>
          </a:prstGeom>
        </p:spPr>
      </p:pic>
      <p:pic>
        <p:nvPicPr>
          <p:cNvPr id="10" name="Picture 9" descr="The Healthy Eating Index score for this age group is 55 out of 100.">
            <a:extLst>
              <a:ext uri="{FF2B5EF4-FFF2-40B4-BE49-F238E27FC236}">
                <a16:creationId xmlns:a16="http://schemas.microsoft.com/office/drawing/2014/main" id="{4C0FD3BF-12D5-4446-B658-23FD404B08EE}"/>
              </a:ext>
            </a:extLst>
          </p:cNvPr>
          <p:cNvPicPr>
            <a:picLocks noChangeAspect="1"/>
          </p:cNvPicPr>
          <p:nvPr/>
        </p:nvPicPr>
        <p:blipFill>
          <a:blip r:embed="rId4"/>
          <a:stretch>
            <a:fillRect/>
          </a:stretch>
        </p:blipFill>
        <p:spPr>
          <a:xfrm>
            <a:off x="7913887" y="1267954"/>
            <a:ext cx="2274642" cy="4893059"/>
          </a:xfrm>
          <a:prstGeom prst="rect">
            <a:avLst/>
          </a:prstGeom>
        </p:spPr>
      </p:pic>
      <p:sp>
        <p:nvSpPr>
          <p:cNvPr id="7" name="Content Placeholder 2">
            <a:extLst>
              <a:ext uri="{FF2B5EF4-FFF2-40B4-BE49-F238E27FC236}">
                <a16:creationId xmlns:a16="http://schemas.microsoft.com/office/drawing/2014/main" id="{CCF09F9B-F296-47C2-B38B-66417C732C19}"/>
              </a:ext>
            </a:extLst>
          </p:cNvPr>
          <p:cNvSpPr txBox="1">
            <a:spLocks/>
          </p:cNvSpPr>
          <p:nvPr/>
        </p:nvSpPr>
        <p:spPr>
          <a:xfrm>
            <a:off x="3086710" y="6445598"/>
            <a:ext cx="7471731" cy="5139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Arial" panose="020B0604020202020204" pitchFamily="34" charset="0"/>
                <a:ea typeface="Roboto" panose="02000000000000000000" pitchFamily="2" charset="0"/>
                <a:cs typeface="Arial" panose="020B0604020202020204" pitchFamily="34" charset="0"/>
              </a:rPr>
              <a:t>Data Source: </a:t>
            </a:r>
            <a:r>
              <a:rPr lang="en-US" sz="900" i="1" dirty="0">
                <a:latin typeface="Arial" panose="020B0604020202020204" pitchFamily="34" charset="0"/>
                <a:cs typeface="Arial" panose="020B0604020202020204" pitchFamily="34" charset="0"/>
              </a:rPr>
              <a:t>Average Intakes and HEI-2015 Scores</a:t>
            </a:r>
            <a:r>
              <a:rPr lang="en-US" sz="900" dirty="0">
                <a:latin typeface="Arial" panose="020B0604020202020204" pitchFamily="34" charset="0"/>
                <a:cs typeface="Arial" panose="020B0604020202020204" pitchFamily="34" charset="0"/>
              </a:rPr>
              <a:t>: Analysis of What We Eat in America, NHANES 2015-2016, day 1 dietary intake data, weighted. </a:t>
            </a:r>
            <a:r>
              <a:rPr lang="en-US" sz="900" i="1" dirty="0">
                <a:latin typeface="Arial" panose="020B0604020202020204" pitchFamily="34" charset="0"/>
                <a:cs typeface="Arial" panose="020B0604020202020204" pitchFamily="34" charset="0"/>
              </a:rPr>
              <a:t>Recommended Intake Ranges</a:t>
            </a:r>
            <a:r>
              <a:rPr lang="en-US" sz="900" dirty="0">
                <a:latin typeface="Arial" panose="020B0604020202020204" pitchFamily="34" charset="0"/>
                <a:cs typeface="Arial" panose="020B0604020202020204" pitchFamily="34" charset="0"/>
              </a:rPr>
              <a:t>: Healthy U.S.-Style Dietary Patterns.</a:t>
            </a:r>
          </a:p>
        </p:txBody>
      </p:sp>
    </p:spTree>
    <p:extLst>
      <p:ext uri="{BB962C8B-B14F-4D97-AF65-F5344CB8AC3E}">
        <p14:creationId xmlns:p14="http://schemas.microsoft.com/office/powerpoint/2010/main" val="21290878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11287296" cy="1325563"/>
          </a:xfrm>
        </p:spPr>
        <p:txBody>
          <a:bodyPr>
            <a:normAutofit/>
          </a:bodyPr>
          <a:lstStyle/>
          <a:p>
            <a:r>
              <a:rPr lang="en-US" sz="3200" dirty="0">
                <a:latin typeface="Arial" panose="020B0604020202020204" pitchFamily="34" charset="0"/>
                <a:cs typeface="Arial" panose="020B0604020202020204" pitchFamily="34" charset="0"/>
              </a:rPr>
              <a:t>Average Intakes of Subgroups Compared to</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Recommended Intake Ranges: Ages 5 Through 8</a:t>
            </a:r>
          </a:p>
        </p:txBody>
      </p:sp>
      <p:grpSp>
        <p:nvGrpSpPr>
          <p:cNvPr id="12" name="Group 11" descr="Three bar charts show the average intakes for males and females ages 5 through 8 years, compared to recommended intake ranges of total vegetables and vegetable subgroups, total grains and grain subgroups, and total protein foods and protein food subgroups. Average daily intakes of total vegetables as well as weekly intakes of all vegetable subgroups, including dark green, red and orange, bean, peas and lentils, starchy, and other vegetables are below recommended intake ranges for both males and females. For grains overall, average daily intakes are above the recommended intake ranges for both males and females. However, average daily intakes of whole grains are below and refined grains are above recommended ranges. Average daily intake of total protein foods is within the range of recommended intakes. Average weekly intakes of the protein food subgroups meats, poultry and eggs and nuts, seeds and soy are within the range of recommended intakes for both males and females.  Average weekly intake of seafood is below the range of recommended intakes for both males and females.">
            <a:extLst>
              <a:ext uri="{FF2B5EF4-FFF2-40B4-BE49-F238E27FC236}">
                <a16:creationId xmlns:a16="http://schemas.microsoft.com/office/drawing/2014/main" id="{2B56ED53-5A20-415D-A81F-03A7DF376FC8}"/>
              </a:ext>
            </a:extLst>
          </p:cNvPr>
          <p:cNvGrpSpPr/>
          <p:nvPr/>
        </p:nvGrpSpPr>
        <p:grpSpPr>
          <a:xfrm>
            <a:off x="138373" y="1771902"/>
            <a:ext cx="11915303" cy="3252968"/>
            <a:chOff x="138373" y="1771902"/>
            <a:chExt cx="11915303" cy="3252968"/>
          </a:xfrm>
        </p:grpSpPr>
        <p:pic>
          <p:nvPicPr>
            <p:cNvPr id="10" name="Picture 9">
              <a:extLst>
                <a:ext uri="{FF2B5EF4-FFF2-40B4-BE49-F238E27FC236}">
                  <a16:creationId xmlns:a16="http://schemas.microsoft.com/office/drawing/2014/main" id="{DFA5B2E9-8A6D-4972-88F1-E011247832DA}"/>
                </a:ext>
              </a:extLst>
            </p:cNvPr>
            <p:cNvPicPr>
              <a:picLocks noChangeAspect="1"/>
            </p:cNvPicPr>
            <p:nvPr/>
          </p:nvPicPr>
          <p:blipFill>
            <a:blip r:embed="rId3"/>
            <a:stretch>
              <a:fillRect/>
            </a:stretch>
          </p:blipFill>
          <p:spPr>
            <a:xfrm>
              <a:off x="4093272" y="1771902"/>
              <a:ext cx="4005456" cy="284802"/>
            </a:xfrm>
            <a:prstGeom prst="rect">
              <a:avLst/>
            </a:prstGeom>
          </p:spPr>
        </p:pic>
        <p:pic>
          <p:nvPicPr>
            <p:cNvPr id="3" name="Picture 2">
              <a:extLst>
                <a:ext uri="{FF2B5EF4-FFF2-40B4-BE49-F238E27FC236}">
                  <a16:creationId xmlns:a16="http://schemas.microsoft.com/office/drawing/2014/main" id="{8907562E-84D8-4B61-9330-0428FB54E108}"/>
                </a:ext>
              </a:extLst>
            </p:cNvPr>
            <p:cNvPicPr>
              <a:picLocks noChangeAspect="1"/>
            </p:cNvPicPr>
            <p:nvPr/>
          </p:nvPicPr>
          <p:blipFill>
            <a:blip r:embed="rId4"/>
            <a:stretch>
              <a:fillRect/>
            </a:stretch>
          </p:blipFill>
          <p:spPr>
            <a:xfrm>
              <a:off x="138373" y="2281670"/>
              <a:ext cx="3704896" cy="2743200"/>
            </a:xfrm>
            <a:prstGeom prst="rect">
              <a:avLst/>
            </a:prstGeom>
          </p:spPr>
        </p:pic>
        <p:pic>
          <p:nvPicPr>
            <p:cNvPr id="5" name="Picture 4">
              <a:extLst>
                <a:ext uri="{FF2B5EF4-FFF2-40B4-BE49-F238E27FC236}">
                  <a16:creationId xmlns:a16="http://schemas.microsoft.com/office/drawing/2014/main" id="{A4A91864-A982-4E1F-91AB-5F5D4E4CE737}"/>
                </a:ext>
              </a:extLst>
            </p:cNvPr>
            <p:cNvPicPr>
              <a:picLocks noChangeAspect="1"/>
            </p:cNvPicPr>
            <p:nvPr/>
          </p:nvPicPr>
          <p:blipFill>
            <a:blip r:embed="rId5"/>
            <a:stretch>
              <a:fillRect/>
            </a:stretch>
          </p:blipFill>
          <p:spPr>
            <a:xfrm>
              <a:off x="3978005" y="2281670"/>
              <a:ext cx="3986373" cy="2743200"/>
            </a:xfrm>
            <a:prstGeom prst="rect">
              <a:avLst/>
            </a:prstGeom>
          </p:spPr>
        </p:pic>
        <p:pic>
          <p:nvPicPr>
            <p:cNvPr id="7" name="Picture 6">
              <a:extLst>
                <a:ext uri="{FF2B5EF4-FFF2-40B4-BE49-F238E27FC236}">
                  <a16:creationId xmlns:a16="http://schemas.microsoft.com/office/drawing/2014/main" id="{92808E7A-43C5-4796-9565-24750834FE45}"/>
                </a:ext>
              </a:extLst>
            </p:cNvPr>
            <p:cNvPicPr>
              <a:picLocks noChangeAspect="1"/>
            </p:cNvPicPr>
            <p:nvPr/>
          </p:nvPicPr>
          <p:blipFill>
            <a:blip r:embed="rId6"/>
            <a:stretch>
              <a:fillRect/>
            </a:stretch>
          </p:blipFill>
          <p:spPr>
            <a:xfrm>
              <a:off x="8089770" y="2249788"/>
              <a:ext cx="3963906" cy="2743200"/>
            </a:xfrm>
            <a:prstGeom prst="rect">
              <a:avLst/>
            </a:prstGeom>
          </p:spPr>
        </p:pic>
      </p:grpSp>
      <p:sp>
        <p:nvSpPr>
          <p:cNvPr id="8" name="Content Placeholder 2">
            <a:extLst>
              <a:ext uri="{FF2B5EF4-FFF2-40B4-BE49-F238E27FC236}">
                <a16:creationId xmlns:a16="http://schemas.microsoft.com/office/drawing/2014/main" id="{378715D8-603E-4FBC-B87E-38B97A2D1912}"/>
              </a:ext>
            </a:extLst>
          </p:cNvPr>
          <p:cNvSpPr txBox="1">
            <a:spLocks/>
          </p:cNvSpPr>
          <p:nvPr/>
        </p:nvSpPr>
        <p:spPr>
          <a:xfrm>
            <a:off x="3031318" y="6285204"/>
            <a:ext cx="6461025" cy="496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900" b="1" dirty="0">
                <a:solidFill>
                  <a:schemeClr val="tx1"/>
                </a:solidFill>
                <a:latin typeface="Arial" panose="020B0604020202020204" pitchFamily="34" charset="0"/>
                <a:ea typeface="Roboto" panose="02000000000000000000" pitchFamily="2" charset="0"/>
                <a:cs typeface="Arial" panose="020B0604020202020204" pitchFamily="34" charset="0"/>
              </a:rPr>
              <a:t>*Note: </a:t>
            </a:r>
            <a:r>
              <a:rPr lang="en-US" sz="900" dirty="0">
                <a:solidFill>
                  <a:schemeClr val="tx1"/>
                </a:solidFill>
                <a:latin typeface="Arial" panose="020B0604020202020204" pitchFamily="34" charset="0"/>
                <a:ea typeface="Roboto" panose="02000000000000000000" pitchFamily="2" charset="0"/>
                <a:cs typeface="Arial" panose="020B0604020202020204" pitchFamily="34" charset="0"/>
              </a:rPr>
              <a:t>Estimates may be less precise than others due to small sample size and/or large relative standard error.</a:t>
            </a:r>
          </a:p>
          <a:p>
            <a:pPr marL="0" indent="0">
              <a:lnSpc>
                <a:spcPct val="100000"/>
              </a:lnSpc>
              <a:spcBef>
                <a:spcPts val="0"/>
              </a:spcBef>
              <a:buNone/>
            </a:pPr>
            <a:r>
              <a:rPr lang="en-US" sz="900" b="1" dirty="0">
                <a:solidFill>
                  <a:schemeClr val="tx1"/>
                </a:solidFill>
                <a:latin typeface="Arial" panose="020B0604020202020204" pitchFamily="34" charset="0"/>
                <a:ea typeface="Roboto" panose="02000000000000000000" pitchFamily="2" charset="0"/>
                <a:cs typeface="Arial" panose="020B0604020202020204" pitchFamily="34" charset="0"/>
              </a:rPr>
              <a:t> Data Source</a:t>
            </a:r>
            <a:r>
              <a:rPr lang="en-US" sz="900" b="1" i="1" dirty="0">
                <a:solidFill>
                  <a:schemeClr val="tx1"/>
                </a:solidFill>
                <a:latin typeface="Arial" panose="020B0604020202020204" pitchFamily="34" charset="0"/>
                <a:ea typeface="Roboto" panose="02000000000000000000" pitchFamily="2" charset="0"/>
                <a:cs typeface="Arial" panose="020B0604020202020204" pitchFamily="34" charset="0"/>
              </a:rPr>
              <a:t>: </a:t>
            </a:r>
            <a:r>
              <a:rPr lang="en-US" sz="900" i="1" dirty="0">
                <a:solidFill>
                  <a:schemeClr val="tx1"/>
                </a:solidFill>
                <a:latin typeface="Arial" panose="020B0604020202020204" pitchFamily="34" charset="0"/>
                <a:cs typeface="Arial" panose="020B0604020202020204" pitchFamily="34" charset="0"/>
              </a:rPr>
              <a:t>Average Intakes</a:t>
            </a:r>
            <a:r>
              <a:rPr lang="en-US" sz="900" dirty="0">
                <a:solidFill>
                  <a:schemeClr val="tx1"/>
                </a:solidFill>
                <a:latin typeface="Arial" panose="020B0604020202020204" pitchFamily="34" charset="0"/>
                <a:cs typeface="Arial" panose="020B0604020202020204" pitchFamily="34" charset="0"/>
              </a:rPr>
              <a:t>: Analysis of What We Eat in America, NHANES 2015-2016, day 1 dietary intake data, weighted. </a:t>
            </a:r>
            <a:r>
              <a:rPr lang="en-US" sz="900" i="1" dirty="0">
                <a:solidFill>
                  <a:schemeClr val="tx1"/>
                </a:solidFill>
                <a:latin typeface="Arial" panose="020B0604020202020204" pitchFamily="34" charset="0"/>
                <a:cs typeface="Arial" panose="020B0604020202020204" pitchFamily="34" charset="0"/>
              </a:rPr>
              <a:t>Recommended Intake Ranges</a:t>
            </a:r>
            <a:r>
              <a:rPr lang="en-US" sz="900" dirty="0">
                <a:solidFill>
                  <a:schemeClr val="tx1"/>
                </a:solidFill>
                <a:latin typeface="Arial" panose="020B0604020202020204" pitchFamily="34" charset="0"/>
                <a:cs typeface="Arial" panose="020B0604020202020204" pitchFamily="34" charset="0"/>
              </a:rPr>
              <a:t>: Healthy U.S.-Style Dietary Patterns.</a:t>
            </a:r>
          </a:p>
        </p:txBody>
      </p:sp>
    </p:spTree>
    <p:extLst>
      <p:ext uri="{BB962C8B-B14F-4D97-AF65-F5344CB8AC3E}">
        <p14:creationId xmlns:p14="http://schemas.microsoft.com/office/powerpoint/2010/main" val="12249373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5256" y="155448"/>
            <a:ext cx="11287296" cy="1325563"/>
          </a:xfrm>
        </p:spPr>
        <p:txBody>
          <a:bodyPr>
            <a:normAutofit/>
          </a:bodyPr>
          <a:lstStyle/>
          <a:p>
            <a:r>
              <a:rPr lang="en-US" sz="3200" dirty="0">
                <a:latin typeface="Arial" panose="020B0604020202020204" pitchFamily="34" charset="0"/>
                <a:cs typeface="Arial" panose="020B0604020202020204" pitchFamily="34" charset="0"/>
              </a:rPr>
              <a:t>Current Intakes: Ages 5 Through 8</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Added Sugars, Saturated Fat &amp; Sodium</a:t>
            </a:r>
          </a:p>
        </p:txBody>
      </p:sp>
      <p:pic>
        <p:nvPicPr>
          <p:cNvPr id="3" name="Picture 2" descr="Donut charts are used to show the percent of this age group who exceed limits for added sugars, saturated fat and sodium. 80 and 77% of males and females, respectively, exceed the limit for added sugars. 84 and 82% of males and females, respectively, exceed the limit for saturated fat.  97% of both males and females exceed the limit for sodium. ">
            <a:extLst>
              <a:ext uri="{FF2B5EF4-FFF2-40B4-BE49-F238E27FC236}">
                <a16:creationId xmlns:a16="http://schemas.microsoft.com/office/drawing/2014/main" id="{FF2C01DF-EE10-41A2-B9D3-09BF6B387FCF}"/>
              </a:ext>
            </a:extLst>
          </p:cNvPr>
          <p:cNvPicPr>
            <a:picLocks noChangeAspect="1"/>
          </p:cNvPicPr>
          <p:nvPr/>
        </p:nvPicPr>
        <p:blipFill>
          <a:blip r:embed="rId3"/>
          <a:stretch>
            <a:fillRect/>
          </a:stretch>
        </p:blipFill>
        <p:spPr>
          <a:xfrm>
            <a:off x="848774" y="1600200"/>
            <a:ext cx="10494453" cy="3657600"/>
          </a:xfrm>
          <a:prstGeom prst="rect">
            <a:avLst/>
          </a:prstGeom>
        </p:spPr>
      </p:pic>
      <p:sp>
        <p:nvSpPr>
          <p:cNvPr id="7" name="Content Placeholder 2">
            <a:extLst>
              <a:ext uri="{FF2B5EF4-FFF2-40B4-BE49-F238E27FC236}">
                <a16:creationId xmlns:a16="http://schemas.microsoft.com/office/drawing/2014/main" id="{6C00F2AB-4408-4BE2-A088-90F184D9D803}"/>
              </a:ext>
            </a:extLst>
          </p:cNvPr>
          <p:cNvSpPr txBox="1">
            <a:spLocks/>
          </p:cNvSpPr>
          <p:nvPr/>
        </p:nvSpPr>
        <p:spPr>
          <a:xfrm>
            <a:off x="3144811" y="6546646"/>
            <a:ext cx="8587641"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Data Source: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Percent Exceeding Limits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What We Eat in America, NHANES 2013-2016, 2 days dietary intake data, weighted.</a:t>
            </a:r>
          </a:p>
          <a:p>
            <a:pPr marL="0" indent="0">
              <a:buNone/>
            </a:pPr>
            <a:r>
              <a:rPr lang="en-US" sz="900" dirty="0">
                <a:latin typeface="Roboto" panose="02000000000000000000" pitchFamily="2" charset="0"/>
                <a:ea typeface="Roboto" panose="02000000000000000000" pitchFamily="2" charset="0"/>
                <a:cs typeface="Roboto" panose="02000000000000000000" pitchFamily="2" charset="0"/>
              </a:rPr>
              <a:t> </a:t>
            </a:r>
            <a:endParaRPr lang="en-US" sz="900" dirty="0"/>
          </a:p>
        </p:txBody>
      </p:sp>
    </p:spTree>
    <p:extLst>
      <p:ext uri="{BB962C8B-B14F-4D97-AF65-F5344CB8AC3E}">
        <p14:creationId xmlns:p14="http://schemas.microsoft.com/office/powerpoint/2010/main" val="30779501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3643233" cy="2305882"/>
          </a:xfrm>
        </p:spPr>
        <p:txBody>
          <a:bodyPr>
            <a:normAutofit/>
          </a:bodyPr>
          <a:lstStyle/>
          <a:p>
            <a:r>
              <a:rPr lang="en-US" sz="3000" dirty="0">
                <a:latin typeface="Arial" panose="020B0604020202020204" pitchFamily="34" charset="0"/>
                <a:cs typeface="Arial" panose="020B0604020202020204" pitchFamily="34" charset="0"/>
              </a:rPr>
              <a:t>Healthy U.S. Style Dietary Pattern: Ages 9 Through 13</a:t>
            </a:r>
          </a:p>
        </p:txBody>
      </p:sp>
      <p:pic>
        <p:nvPicPr>
          <p:cNvPr id="3" name="Picture 2" descr="The table displays the 7 calorie patterns most relevant to children ages 9 through 13, starting at 1,400 calories and then listed in 200 calorie increments up until 2,600 calories. Recommended daily intake of food groups and daily or weekly intake of subgroups are listed for each calorie level. For food groups, recommended intake of vegetables range from 1 ½  to 3 ½ cup equivalents per day; fruits range from 1 ½ to 2 cup equivalents per day; grains from 5 to 9 ounce equivalents per day; dairy at 3 cup equivalents per day; protein foods from 4 to 6 ½ ounce equivalents per day; and oils from 17 to 34 grams per day. Detailed information on these patterns, including the recommended subgroup intakes can be found in Chapter 3, page 81 and in Appendix 3, starting on page 142 of the Dietary Guidelines for Americans, 2020-2025.">
            <a:extLst>
              <a:ext uri="{FF2B5EF4-FFF2-40B4-BE49-F238E27FC236}">
                <a16:creationId xmlns:a16="http://schemas.microsoft.com/office/drawing/2014/main" id="{CBD684E4-DF6D-47F8-8B74-EA150956D667}"/>
              </a:ext>
            </a:extLst>
          </p:cNvPr>
          <p:cNvPicPr>
            <a:picLocks noChangeAspect="1"/>
          </p:cNvPicPr>
          <p:nvPr/>
        </p:nvPicPr>
        <p:blipFill>
          <a:blip r:embed="rId3"/>
          <a:stretch>
            <a:fillRect/>
          </a:stretch>
        </p:blipFill>
        <p:spPr>
          <a:xfrm>
            <a:off x="4469248" y="283841"/>
            <a:ext cx="7559923" cy="6290318"/>
          </a:xfrm>
          <a:prstGeom prst="rect">
            <a:avLst/>
          </a:prstGeom>
        </p:spPr>
      </p:pic>
    </p:spTree>
    <p:extLst>
      <p:ext uri="{BB962C8B-B14F-4D97-AF65-F5344CB8AC3E}">
        <p14:creationId xmlns:p14="http://schemas.microsoft.com/office/powerpoint/2010/main" val="31961330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5256" y="155448"/>
            <a:ext cx="11287296" cy="1325563"/>
          </a:xfrm>
        </p:spPr>
        <p:txBody>
          <a:bodyPr>
            <a:normAutofit/>
          </a:bodyPr>
          <a:lstStyle/>
          <a:p>
            <a:r>
              <a:rPr lang="en-US" sz="3200" dirty="0">
                <a:latin typeface="Arial" panose="020B0604020202020204" pitchFamily="34" charset="0"/>
                <a:cs typeface="Arial" panose="020B0604020202020204" pitchFamily="34" charset="0"/>
              </a:rPr>
              <a:t>Current Intakes: Ages 9 Through 13</a:t>
            </a:r>
          </a:p>
        </p:txBody>
      </p:sp>
      <p:pic>
        <p:nvPicPr>
          <p:cNvPr id="3" name="Picture 2" descr="The bar chart shows average intakes of the food groups per day compared to recommended intake ranges for males and females ages 9 through 13 years. Average daily intakes of total fruit, total vegetables, and dairy foods are below the recommended intake ranges for both males and females.  For males, average daily intake of total grains is within the recommended intake range, but for females, intakes exceed the recommended intake range. The average daily intake of total protein foods for males falls below the recommended intake range, while the average daily intake for females is within the recommended intake range.">
            <a:extLst>
              <a:ext uri="{FF2B5EF4-FFF2-40B4-BE49-F238E27FC236}">
                <a16:creationId xmlns:a16="http://schemas.microsoft.com/office/drawing/2014/main" id="{BDBB1045-9490-4737-A88D-76A9F234A356}"/>
              </a:ext>
            </a:extLst>
          </p:cNvPr>
          <p:cNvPicPr>
            <a:picLocks noChangeAspect="1"/>
          </p:cNvPicPr>
          <p:nvPr/>
        </p:nvPicPr>
        <p:blipFill>
          <a:blip r:embed="rId3"/>
          <a:stretch>
            <a:fillRect/>
          </a:stretch>
        </p:blipFill>
        <p:spPr>
          <a:xfrm>
            <a:off x="2401760" y="1222415"/>
            <a:ext cx="5218240" cy="5093320"/>
          </a:xfrm>
          <a:prstGeom prst="rect">
            <a:avLst/>
          </a:prstGeom>
        </p:spPr>
      </p:pic>
      <p:pic>
        <p:nvPicPr>
          <p:cNvPr id="9" name="Picture 8" descr="The Healthy Eating Index score for this age group is 52 out of 100.  ">
            <a:extLst>
              <a:ext uri="{FF2B5EF4-FFF2-40B4-BE49-F238E27FC236}">
                <a16:creationId xmlns:a16="http://schemas.microsoft.com/office/drawing/2014/main" id="{31644BD2-7709-4FB9-89FC-507023CF31A2}"/>
              </a:ext>
            </a:extLst>
          </p:cNvPr>
          <p:cNvPicPr>
            <a:picLocks noChangeAspect="1"/>
          </p:cNvPicPr>
          <p:nvPr/>
        </p:nvPicPr>
        <p:blipFill>
          <a:blip r:embed="rId4"/>
          <a:stretch>
            <a:fillRect/>
          </a:stretch>
        </p:blipFill>
        <p:spPr>
          <a:xfrm>
            <a:off x="8336400" y="1222415"/>
            <a:ext cx="2058396" cy="5093320"/>
          </a:xfrm>
          <a:prstGeom prst="rect">
            <a:avLst/>
          </a:prstGeom>
        </p:spPr>
      </p:pic>
      <p:sp>
        <p:nvSpPr>
          <p:cNvPr id="8" name="Content Placeholder 2">
            <a:extLst>
              <a:ext uri="{FF2B5EF4-FFF2-40B4-BE49-F238E27FC236}">
                <a16:creationId xmlns:a16="http://schemas.microsoft.com/office/drawing/2014/main" id="{0BD57DC5-F880-4E7B-ADE3-904D2A262B7C}"/>
              </a:ext>
            </a:extLst>
          </p:cNvPr>
          <p:cNvSpPr txBox="1">
            <a:spLocks/>
          </p:cNvSpPr>
          <p:nvPr/>
        </p:nvSpPr>
        <p:spPr>
          <a:xfrm>
            <a:off x="3210773" y="6523528"/>
            <a:ext cx="7538542"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Arial" panose="020B0604020202020204" pitchFamily="34" charset="0"/>
                <a:ea typeface="Roboto" panose="02000000000000000000" pitchFamily="2" charset="0"/>
                <a:cs typeface="Arial" panose="020B0604020202020204" pitchFamily="34" charset="0"/>
              </a:rPr>
              <a:t>Data Source: </a:t>
            </a:r>
            <a:r>
              <a:rPr lang="en-US" sz="900" i="1" dirty="0">
                <a:latin typeface="Arial" panose="020B0604020202020204" pitchFamily="34" charset="0"/>
                <a:cs typeface="Arial" panose="020B0604020202020204" pitchFamily="34" charset="0"/>
              </a:rPr>
              <a:t>Average Intakes and HEI-2015 Scores</a:t>
            </a:r>
            <a:r>
              <a:rPr lang="en-US" sz="900" dirty="0">
                <a:latin typeface="Arial" panose="020B0604020202020204" pitchFamily="34" charset="0"/>
                <a:cs typeface="Arial" panose="020B0604020202020204" pitchFamily="34" charset="0"/>
              </a:rPr>
              <a:t>: Analysis of What We Eat in America, NHANES 2015-2016, day 1 dietary intake data, weighted. </a:t>
            </a:r>
            <a:r>
              <a:rPr lang="en-US" sz="900" i="1" dirty="0">
                <a:latin typeface="Arial" panose="020B0604020202020204" pitchFamily="34" charset="0"/>
                <a:cs typeface="Arial" panose="020B0604020202020204" pitchFamily="34" charset="0"/>
              </a:rPr>
              <a:t>Recommended Intake Ranges</a:t>
            </a:r>
            <a:r>
              <a:rPr lang="en-US" sz="900" dirty="0">
                <a:latin typeface="Arial" panose="020B0604020202020204" pitchFamily="34" charset="0"/>
                <a:cs typeface="Arial" panose="020B0604020202020204" pitchFamily="34" charset="0"/>
              </a:rPr>
              <a:t>: Healthy U.S.-Style Dietary Patterns.</a:t>
            </a:r>
          </a:p>
        </p:txBody>
      </p:sp>
    </p:spTree>
    <p:extLst>
      <p:ext uri="{BB962C8B-B14F-4D97-AF65-F5344CB8AC3E}">
        <p14:creationId xmlns:p14="http://schemas.microsoft.com/office/powerpoint/2010/main" val="10427998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11287296" cy="1325563"/>
          </a:xfrm>
        </p:spPr>
        <p:txBody>
          <a:bodyPr>
            <a:normAutofit/>
          </a:bodyPr>
          <a:lstStyle/>
          <a:p>
            <a:r>
              <a:rPr lang="en-US" sz="3000" dirty="0">
                <a:latin typeface="Arial" panose="020B0604020202020204" pitchFamily="34" charset="0"/>
                <a:cs typeface="Arial" panose="020B0604020202020204" pitchFamily="34" charset="0"/>
              </a:rPr>
              <a:t>Average Intakes of Subgroups Compared to</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Recommended Intake Ranges: Ages 9 Through 13</a:t>
            </a:r>
          </a:p>
        </p:txBody>
      </p:sp>
      <p:grpSp>
        <p:nvGrpSpPr>
          <p:cNvPr id="5" name="Group 4" descr="hree bar charts show the average intakes for males and females ages 9 through 13 years, compared to recommended intake ranges of total vegetables and vegetable subgroups, total grains and grain subgroups, and total protein foods and protein food subgroups.  For vegetables overall, average daily intakes are below recommended intakes ranges for both males and females.  Average weekly intakes of dark green vegetables, red and orange vegetables, and other vegetables are below recommended intake ranges for both males and females.  Average weekly intake of beans, peas, and lentils is below the recommended intake range for males, but within the recommended intake range for females. Average daily intakes of total grains are within the recommended intake range for males and intakes exceed the recommended intake range for females. Average daily intakes for grain subgroups fall below recommended ranges for whole grains and above recommendations for refined grains for both males and females. The average daily intakes of protein foods fall below the recommended intake range for males and within the recommended intake range for females. Average weekly intakes of the protein food subgroups meat, poultry, eggs, nuts, seeds and soy are within the recommended intake ranges for both male and females. Average weekly intake of seafood is below the recommended intake level for both males and females."/>
          <p:cNvGrpSpPr/>
          <p:nvPr/>
        </p:nvGrpSpPr>
        <p:grpSpPr>
          <a:xfrm>
            <a:off x="99893" y="1771902"/>
            <a:ext cx="11982305" cy="3128240"/>
            <a:chOff x="99893" y="1771902"/>
            <a:chExt cx="11982305" cy="3128240"/>
          </a:xfrm>
        </p:grpSpPr>
        <p:pic>
          <p:nvPicPr>
            <p:cNvPr id="10" name="Picture 9">
              <a:extLst>
                <a:ext uri="{FF2B5EF4-FFF2-40B4-BE49-F238E27FC236}">
                  <a16:creationId xmlns:a16="http://schemas.microsoft.com/office/drawing/2014/main" id="{93E8038B-C34A-4823-B8B8-743A2D8C7204}"/>
                </a:ext>
              </a:extLst>
            </p:cNvPr>
            <p:cNvPicPr>
              <a:picLocks noChangeAspect="1"/>
            </p:cNvPicPr>
            <p:nvPr/>
          </p:nvPicPr>
          <p:blipFill>
            <a:blip r:embed="rId3"/>
            <a:stretch>
              <a:fillRect/>
            </a:stretch>
          </p:blipFill>
          <p:spPr>
            <a:xfrm>
              <a:off x="4093272" y="1771902"/>
              <a:ext cx="4005456" cy="284802"/>
            </a:xfrm>
            <a:prstGeom prst="rect">
              <a:avLst/>
            </a:prstGeom>
          </p:spPr>
        </p:pic>
        <p:grpSp>
          <p:nvGrpSpPr>
            <p:cNvPr id="14" name="Group 13" descr="Three bar charts show the average intakes for males and females ages 9 through 13 years, compared to recommended intake ranges of total vegetables and vegetable subgroups, total grains and grain subgroups, and total protein foods and protein food subgroups.  For vegetables overall, average daily intakes are below recommended intakes ranges for both males and females.  Average weekly intakes of dark green vegetables, red and orange vegetables, and other vegetables are below recommended intake ranges for both males and females.  Average weekly intake of beans, peas, and lentils is below the recommended intake range for males, but within the recommended intake range for females. Average daily intakes of total grains are within the recommended intake range for males and intakes exceed the recommended intake range for females. Average daily intakes for grain subgroups fall below recommended ranges for whole grains and above recommendations for refined grains for both males and females. The average daily intakes of protein foods fall below the recommended intake range for males and within the recommended intake range for females. Average weekly intakes of the protein food subgroups meat, poultry, eggs, nuts, seeds and soy are within the recommended intake ranges for both male and females. Average weekly intake of seafood is below the recommended intake level for both males and females.">
              <a:extLst>
                <a:ext uri="{FF2B5EF4-FFF2-40B4-BE49-F238E27FC236}">
                  <a16:creationId xmlns:a16="http://schemas.microsoft.com/office/drawing/2014/main" id="{FCBA3FC2-39E0-45F1-884B-DE5204F35E85}"/>
                </a:ext>
              </a:extLst>
            </p:cNvPr>
            <p:cNvGrpSpPr/>
            <p:nvPr/>
          </p:nvGrpSpPr>
          <p:grpSpPr>
            <a:xfrm>
              <a:off x="99893" y="2135873"/>
              <a:ext cx="11982305" cy="2764269"/>
              <a:chOff x="66842" y="2135873"/>
              <a:chExt cx="11982305" cy="2764269"/>
            </a:xfrm>
          </p:grpSpPr>
          <p:pic>
            <p:nvPicPr>
              <p:cNvPr id="3" name="Picture 2">
                <a:extLst>
                  <a:ext uri="{FF2B5EF4-FFF2-40B4-BE49-F238E27FC236}">
                    <a16:creationId xmlns:a16="http://schemas.microsoft.com/office/drawing/2014/main" id="{65FFCACE-BA14-4A07-95ED-D7E407C30309}"/>
                  </a:ext>
                </a:extLst>
              </p:cNvPr>
              <p:cNvPicPr>
                <a:picLocks noChangeAspect="1"/>
              </p:cNvPicPr>
              <p:nvPr/>
            </p:nvPicPr>
            <p:blipFill>
              <a:blip r:embed="rId4"/>
              <a:stretch>
                <a:fillRect/>
              </a:stretch>
            </p:blipFill>
            <p:spPr>
              <a:xfrm>
                <a:off x="66842" y="2155857"/>
                <a:ext cx="3679078" cy="2743200"/>
              </a:xfrm>
              <a:prstGeom prst="rect">
                <a:avLst/>
              </a:prstGeom>
            </p:spPr>
          </p:pic>
          <p:pic>
            <p:nvPicPr>
              <p:cNvPr id="6" name="Picture 5">
                <a:extLst>
                  <a:ext uri="{FF2B5EF4-FFF2-40B4-BE49-F238E27FC236}">
                    <a16:creationId xmlns:a16="http://schemas.microsoft.com/office/drawing/2014/main" id="{E865D79D-82DB-40E9-91F5-10922AE53B43}"/>
                  </a:ext>
                </a:extLst>
              </p:cNvPr>
              <p:cNvPicPr>
                <a:picLocks noChangeAspect="1"/>
              </p:cNvPicPr>
              <p:nvPr/>
            </p:nvPicPr>
            <p:blipFill>
              <a:blip r:embed="rId5"/>
              <a:stretch>
                <a:fillRect/>
              </a:stretch>
            </p:blipFill>
            <p:spPr>
              <a:xfrm>
                <a:off x="3958201" y="2156942"/>
                <a:ext cx="3974977" cy="2743200"/>
              </a:xfrm>
              <a:prstGeom prst="rect">
                <a:avLst/>
              </a:prstGeom>
            </p:spPr>
          </p:pic>
          <p:pic>
            <p:nvPicPr>
              <p:cNvPr id="13" name="Picture 12">
                <a:extLst>
                  <a:ext uri="{FF2B5EF4-FFF2-40B4-BE49-F238E27FC236}">
                    <a16:creationId xmlns:a16="http://schemas.microsoft.com/office/drawing/2014/main" id="{006780A8-122B-46C4-A0F8-DD38289B8BE1}"/>
                  </a:ext>
                </a:extLst>
              </p:cNvPr>
              <p:cNvPicPr>
                <a:picLocks noChangeAspect="1"/>
              </p:cNvPicPr>
              <p:nvPr/>
            </p:nvPicPr>
            <p:blipFill>
              <a:blip r:embed="rId6"/>
              <a:stretch>
                <a:fillRect/>
              </a:stretch>
            </p:blipFill>
            <p:spPr>
              <a:xfrm>
                <a:off x="8094066" y="2135873"/>
                <a:ext cx="3955081" cy="2743200"/>
              </a:xfrm>
              <a:prstGeom prst="rect">
                <a:avLst/>
              </a:prstGeom>
            </p:spPr>
          </p:pic>
        </p:grpSp>
      </p:grpSp>
      <p:sp>
        <p:nvSpPr>
          <p:cNvPr id="12" name="Content Placeholder 2">
            <a:extLst>
              <a:ext uri="{FF2B5EF4-FFF2-40B4-BE49-F238E27FC236}">
                <a16:creationId xmlns:a16="http://schemas.microsoft.com/office/drawing/2014/main" id="{14530645-9437-46E8-B1C2-CAB55113C45B}"/>
              </a:ext>
            </a:extLst>
          </p:cNvPr>
          <p:cNvSpPr txBox="1">
            <a:spLocks/>
          </p:cNvSpPr>
          <p:nvPr/>
        </p:nvSpPr>
        <p:spPr>
          <a:xfrm>
            <a:off x="3083569" y="6292202"/>
            <a:ext cx="6574236" cy="496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*Note: </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Estimates may be less precise than others due to small sample size and/or large relative standard error.</a:t>
            </a:r>
          </a:p>
          <a:p>
            <a:pPr marL="0" indent="0">
              <a:lnSpc>
                <a:spcPct val="100000"/>
              </a:lnSpc>
              <a:spcBef>
                <a:spcPts val="0"/>
              </a:spcBef>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 Data Source</a:t>
            </a:r>
            <a:r>
              <a:rPr lang="en-US" sz="900" b="1" i="1" dirty="0">
                <a:solidFill>
                  <a:schemeClr val="tx1"/>
                </a:solidFill>
                <a:latin typeface="Arial" panose="020B0604020202020204" pitchFamily="34" charset="0"/>
                <a:ea typeface="Roboto Light" panose="020B0604020202020204" charset="0"/>
                <a:cs typeface="Arial" panose="020B0604020202020204" pitchFamily="34" charset="0"/>
              </a:rPr>
              <a:t>: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Average Intakes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Analysis of What We Eat in America, NHANES 2015-2016, day 1 dietary intake data, weighted.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Recommended Intake Ranges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Healthy U.S.-Style Dietary Patterns.</a:t>
            </a:r>
          </a:p>
        </p:txBody>
      </p:sp>
    </p:spTree>
    <p:extLst>
      <p:ext uri="{BB962C8B-B14F-4D97-AF65-F5344CB8AC3E}">
        <p14:creationId xmlns:p14="http://schemas.microsoft.com/office/powerpoint/2010/main" val="2994518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rial" panose="020B0604020202020204" pitchFamily="34" charset="0"/>
                <a:cs typeface="Arial" panose="020B0604020202020204" pitchFamily="34" charset="0"/>
              </a:rPr>
              <a:t>Current Intakes: Ages 9 Through 13</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Added Sugars, Saturated Fat &amp; Sodium</a:t>
            </a:r>
            <a:endParaRPr lang="en-US" dirty="0"/>
          </a:p>
        </p:txBody>
      </p:sp>
      <p:sp>
        <p:nvSpPr>
          <p:cNvPr id="5" name="Content Placeholder 4"/>
          <p:cNvSpPr>
            <a:spLocks noGrp="1"/>
          </p:cNvSpPr>
          <p:nvPr>
            <p:ph idx="1"/>
          </p:nvPr>
        </p:nvSpPr>
        <p:spPr/>
        <p:txBody>
          <a:bodyPr/>
          <a:lstStyle/>
          <a:p>
            <a:endParaRPr lang="en-US"/>
          </a:p>
        </p:txBody>
      </p:sp>
      <p:pic>
        <p:nvPicPr>
          <p:cNvPr id="2" name="Picture 1" descr="Donut charts are used to show the percent of this age group who exceed limits for added sugars, saturated fat, and sodium. 79 and 78% of males and females, respectively, exceed the limit for added sugars.  88 and 86% of males and females, respectively, exceed the limit for saturated fat.  97% and 96% of males and females, exceed the limit for sodium.">
            <a:extLst>
              <a:ext uri="{FF2B5EF4-FFF2-40B4-BE49-F238E27FC236}">
                <a16:creationId xmlns:a16="http://schemas.microsoft.com/office/drawing/2014/main" id="{D99794B4-6641-473A-BA81-D8B37CFE80B3}"/>
              </a:ext>
            </a:extLst>
          </p:cNvPr>
          <p:cNvPicPr>
            <a:picLocks noChangeAspect="1"/>
          </p:cNvPicPr>
          <p:nvPr/>
        </p:nvPicPr>
        <p:blipFill>
          <a:blip r:embed="rId3"/>
          <a:stretch>
            <a:fillRect/>
          </a:stretch>
        </p:blipFill>
        <p:spPr>
          <a:xfrm>
            <a:off x="780407" y="1600200"/>
            <a:ext cx="10631186" cy="3657600"/>
          </a:xfrm>
          <a:prstGeom prst="rect">
            <a:avLst/>
          </a:prstGeom>
        </p:spPr>
      </p:pic>
      <p:sp>
        <p:nvSpPr>
          <p:cNvPr id="9" name="Content Placeholder 2">
            <a:extLst>
              <a:ext uri="{FF2B5EF4-FFF2-40B4-BE49-F238E27FC236}">
                <a16:creationId xmlns:a16="http://schemas.microsoft.com/office/drawing/2014/main" id="{A441DCE1-2C89-43BF-A5E0-3B85E5C568B9}"/>
              </a:ext>
            </a:extLst>
          </p:cNvPr>
          <p:cNvSpPr txBox="1">
            <a:spLocks/>
          </p:cNvSpPr>
          <p:nvPr/>
        </p:nvSpPr>
        <p:spPr>
          <a:xfrm>
            <a:off x="3075656" y="6575375"/>
            <a:ext cx="8587641"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panose="02000000000000000000" pitchFamily="2" charset="0"/>
                <a:cs typeface="Arial" panose="020B0604020202020204" pitchFamily="34" charset="0"/>
              </a:rPr>
              <a:t>Data Source: </a:t>
            </a:r>
            <a:r>
              <a:rPr lang="en-US" sz="900" i="1" dirty="0">
                <a:solidFill>
                  <a:schemeClr val="tx1"/>
                </a:solidFill>
                <a:latin typeface="Arial" panose="020B0604020202020204" pitchFamily="34" charset="0"/>
                <a:ea typeface="Roboto" panose="02000000000000000000" pitchFamily="2" charset="0"/>
                <a:cs typeface="Arial" panose="020B0604020202020204" pitchFamily="34" charset="0"/>
              </a:rPr>
              <a:t>Percent Exceeding Limits</a:t>
            </a:r>
            <a:r>
              <a:rPr lang="en-US" sz="900" dirty="0">
                <a:solidFill>
                  <a:schemeClr val="tx1"/>
                </a:solidFill>
                <a:latin typeface="Arial" panose="020B0604020202020204" pitchFamily="34" charset="0"/>
                <a:ea typeface="Roboto" panose="02000000000000000000" pitchFamily="2" charset="0"/>
                <a:cs typeface="Arial" panose="020B0604020202020204" pitchFamily="34" charset="0"/>
              </a:rPr>
              <a:t>: What We Eat in America, NHANES 2013-2016, 2 days dietary intake data, weighted.</a:t>
            </a:r>
          </a:p>
          <a:p>
            <a:pPr marL="0" indent="0">
              <a:buNone/>
            </a:pPr>
            <a:r>
              <a:rPr lang="en-US" sz="900" dirty="0">
                <a:latin typeface="Roboto" panose="02000000000000000000" pitchFamily="2" charset="0"/>
                <a:ea typeface="Roboto" panose="02000000000000000000" pitchFamily="2" charset="0"/>
                <a:cs typeface="Roboto" panose="02000000000000000000" pitchFamily="2" charset="0"/>
              </a:rPr>
              <a:t> </a:t>
            </a:r>
            <a:endParaRPr lang="en-US" sz="900" dirty="0"/>
          </a:p>
        </p:txBody>
      </p:sp>
    </p:spTree>
    <p:extLst>
      <p:ext uri="{BB962C8B-B14F-4D97-AF65-F5344CB8AC3E}">
        <p14:creationId xmlns:p14="http://schemas.microsoft.com/office/powerpoint/2010/main" val="2620048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3" y="155448"/>
            <a:ext cx="3983820" cy="2359152"/>
          </a:xfrm>
        </p:spPr>
        <p:txBody>
          <a:bodyPr>
            <a:normAutofit/>
          </a:bodyPr>
          <a:lstStyle/>
          <a:p>
            <a:pPr>
              <a:lnSpc>
                <a:spcPct val="110000"/>
              </a:lnSpc>
            </a:pPr>
            <a:r>
              <a:rPr lang="en-US" sz="3000" dirty="0">
                <a:latin typeface="Arial" panose="020B0604020202020204" pitchFamily="34" charset="0"/>
                <a:cs typeface="Arial" panose="020B0604020202020204" pitchFamily="34" charset="0"/>
              </a:rPr>
              <a:t>Healthy U.S. Style Dietary Pattern:</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Ages 14 Through 18</a:t>
            </a:r>
          </a:p>
        </p:txBody>
      </p:sp>
      <p:pic>
        <p:nvPicPr>
          <p:cNvPr id="3" name="Picture 2" descr="The table displays the 8 calorie patterns most relevant to adolescents ages 14 through 18, starting at 1,800 calories and then listed in 200 calorie increments up until 3,200 calories. Recommended daily intake of food groups and daily or weekly intake of subgroups are listed for each calorie level. For food groups, recommended intake of vegetables range from 2 ½  to 4 cup equivalents per day; fruits range from 1 ½ to 2 ½ cup equivalents per day; grains from 6 to 10 ounce equivalents per day; dairy at 3 cup equivalents per day; protein foods from 5 to 7 ounce equivalents per day; and oils from 24 to 51 grams per day. Detailed information on these patterns, including the recommended subgroup intakes can be found in Chapter 3, page 84 and in Appendix 3, starting on page 142 of the Dietary Guidelines for Americans, 2020-2025.">
            <a:extLst>
              <a:ext uri="{FF2B5EF4-FFF2-40B4-BE49-F238E27FC236}">
                <a16:creationId xmlns:a16="http://schemas.microsoft.com/office/drawing/2014/main" id="{7DEE219B-2B31-421B-95DF-5D76B571459D}"/>
              </a:ext>
            </a:extLst>
          </p:cNvPr>
          <p:cNvPicPr>
            <a:picLocks noChangeAspect="1"/>
          </p:cNvPicPr>
          <p:nvPr/>
        </p:nvPicPr>
        <p:blipFill>
          <a:blip r:embed="rId3"/>
          <a:stretch>
            <a:fillRect/>
          </a:stretch>
        </p:blipFill>
        <p:spPr>
          <a:xfrm>
            <a:off x="4825051" y="455109"/>
            <a:ext cx="7132360" cy="5928109"/>
          </a:xfrm>
          <a:prstGeom prst="rect">
            <a:avLst/>
          </a:prstGeom>
        </p:spPr>
      </p:pic>
    </p:spTree>
    <p:extLst>
      <p:ext uri="{BB962C8B-B14F-4D97-AF65-F5344CB8AC3E}">
        <p14:creationId xmlns:p14="http://schemas.microsoft.com/office/powerpoint/2010/main" val="8979550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11287296" cy="1325563"/>
          </a:xfrm>
        </p:spPr>
        <p:txBody>
          <a:bodyPr>
            <a:normAutofit/>
          </a:bodyPr>
          <a:lstStyle/>
          <a:p>
            <a:r>
              <a:rPr lang="en-US" sz="3200" dirty="0">
                <a:latin typeface="Arial" panose="020B0604020202020204" pitchFamily="34" charset="0"/>
                <a:cs typeface="Arial" panose="020B0604020202020204" pitchFamily="34" charset="0"/>
              </a:rPr>
              <a:t>Current Intakes: Ages 14 Through 18</a:t>
            </a:r>
          </a:p>
        </p:txBody>
      </p:sp>
      <p:pic>
        <p:nvPicPr>
          <p:cNvPr id="3" name="Picture 2" descr="The bar chart shows average intakes of the food groups per day compared to recommended intake ranges for males and females ages 14 through 18 years. Average daily intakes of total fruit, total vegetables, and dairy foods fall below the recommended intake ranges for both males and females. Average daily intakes of total grains are within the recommended intake ranges for both males and females. Average daily intakes of total protein foods fall within the range of recommended intakes for males, but below the recommended range of intakes for females.">
            <a:extLst>
              <a:ext uri="{FF2B5EF4-FFF2-40B4-BE49-F238E27FC236}">
                <a16:creationId xmlns:a16="http://schemas.microsoft.com/office/drawing/2014/main" id="{10D65452-D9C4-447D-B3D6-03F3BEA49BC2}"/>
              </a:ext>
            </a:extLst>
          </p:cNvPr>
          <p:cNvPicPr>
            <a:picLocks noChangeAspect="1"/>
          </p:cNvPicPr>
          <p:nvPr/>
        </p:nvPicPr>
        <p:blipFill>
          <a:blip r:embed="rId3"/>
          <a:stretch>
            <a:fillRect/>
          </a:stretch>
        </p:blipFill>
        <p:spPr>
          <a:xfrm>
            <a:off x="2088344" y="1236526"/>
            <a:ext cx="4983016" cy="5050735"/>
          </a:xfrm>
          <a:prstGeom prst="rect">
            <a:avLst/>
          </a:prstGeom>
        </p:spPr>
      </p:pic>
      <p:pic>
        <p:nvPicPr>
          <p:cNvPr id="6" name="Picture 5" descr="The Healthy Eating Index score for this age group is 51 out of 100.">
            <a:extLst>
              <a:ext uri="{FF2B5EF4-FFF2-40B4-BE49-F238E27FC236}">
                <a16:creationId xmlns:a16="http://schemas.microsoft.com/office/drawing/2014/main" id="{F15FD4D4-471E-4B85-BBC2-30DFEC490686}"/>
              </a:ext>
            </a:extLst>
          </p:cNvPr>
          <p:cNvPicPr>
            <a:picLocks noChangeAspect="1"/>
          </p:cNvPicPr>
          <p:nvPr/>
        </p:nvPicPr>
        <p:blipFill>
          <a:blip r:embed="rId4"/>
          <a:stretch>
            <a:fillRect/>
          </a:stretch>
        </p:blipFill>
        <p:spPr>
          <a:xfrm>
            <a:off x="7659387" y="1236527"/>
            <a:ext cx="2487325" cy="5050734"/>
          </a:xfrm>
          <a:prstGeom prst="rect">
            <a:avLst/>
          </a:prstGeom>
        </p:spPr>
      </p:pic>
      <p:sp>
        <p:nvSpPr>
          <p:cNvPr id="8" name="Content Placeholder 2">
            <a:extLst>
              <a:ext uri="{FF2B5EF4-FFF2-40B4-BE49-F238E27FC236}">
                <a16:creationId xmlns:a16="http://schemas.microsoft.com/office/drawing/2014/main" id="{7C87088A-4CBF-4B9E-BF90-3B0DB7D5D6DE}"/>
              </a:ext>
            </a:extLst>
          </p:cNvPr>
          <p:cNvSpPr txBox="1">
            <a:spLocks/>
          </p:cNvSpPr>
          <p:nvPr/>
        </p:nvSpPr>
        <p:spPr>
          <a:xfrm>
            <a:off x="3105011" y="6540624"/>
            <a:ext cx="7494475"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panose="02000000000000000000" pitchFamily="2" charset="0"/>
                <a:cs typeface="Arial" panose="020B0604020202020204" pitchFamily="34" charset="0"/>
              </a:rPr>
              <a:t>Data Source: </a:t>
            </a:r>
            <a:r>
              <a:rPr lang="en-US" sz="900" i="1" dirty="0">
                <a:solidFill>
                  <a:schemeClr val="tx1"/>
                </a:solidFill>
                <a:latin typeface="Arial" panose="020B0604020202020204" pitchFamily="34" charset="0"/>
                <a:cs typeface="Arial" panose="020B0604020202020204" pitchFamily="34" charset="0"/>
              </a:rPr>
              <a:t>Average Intakes and HEI-2015 Scores</a:t>
            </a:r>
            <a:r>
              <a:rPr lang="en-US" sz="900" dirty="0">
                <a:solidFill>
                  <a:schemeClr val="tx1"/>
                </a:solidFill>
                <a:latin typeface="Arial" panose="020B0604020202020204" pitchFamily="34" charset="0"/>
                <a:cs typeface="Arial" panose="020B0604020202020204" pitchFamily="34" charset="0"/>
              </a:rPr>
              <a:t>: Analysis of What We Eat in America, NHANES 2015-2016, day 1 dietary intake data, weighted. </a:t>
            </a:r>
            <a:r>
              <a:rPr lang="en-US" sz="900" i="1" dirty="0">
                <a:solidFill>
                  <a:schemeClr val="tx1"/>
                </a:solidFill>
                <a:latin typeface="Arial" panose="020B0604020202020204" pitchFamily="34" charset="0"/>
                <a:cs typeface="Arial" panose="020B0604020202020204" pitchFamily="34" charset="0"/>
              </a:rPr>
              <a:t>Recommended Intake Ranges</a:t>
            </a:r>
            <a:r>
              <a:rPr lang="en-US" sz="900" dirty="0">
                <a:solidFill>
                  <a:schemeClr val="tx1"/>
                </a:solidFill>
                <a:latin typeface="Arial" panose="020B0604020202020204" pitchFamily="34" charset="0"/>
                <a:cs typeface="Arial" panose="020B0604020202020204" pitchFamily="34" charset="0"/>
              </a:rPr>
              <a:t>: Healthy U.S.-Style Dietary Patterns.</a:t>
            </a:r>
          </a:p>
        </p:txBody>
      </p:sp>
    </p:spTree>
    <p:extLst>
      <p:ext uri="{BB962C8B-B14F-4D97-AF65-F5344CB8AC3E}">
        <p14:creationId xmlns:p14="http://schemas.microsoft.com/office/powerpoint/2010/main" val="2485334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11287296" cy="1325563"/>
          </a:xfrm>
        </p:spPr>
        <p:txBody>
          <a:bodyPr>
            <a:normAutofit/>
          </a:bodyPr>
          <a:lstStyle/>
          <a:p>
            <a:r>
              <a:rPr lang="en-US" sz="3000" dirty="0">
                <a:latin typeface="Arial" panose="020B0604020202020204" pitchFamily="34" charset="0"/>
                <a:cs typeface="Arial" panose="020B0604020202020204" pitchFamily="34" charset="0"/>
              </a:rPr>
              <a:t>Average Intakes of Subgroups Compared to</a:t>
            </a:r>
            <a:br>
              <a:rPr lang="en-US" sz="3000" dirty="0">
                <a:latin typeface="Arial" panose="020B0604020202020204" pitchFamily="34" charset="0"/>
                <a:cs typeface="Arial" panose="020B0604020202020204" pitchFamily="34" charset="0"/>
              </a:rPr>
            </a:br>
            <a:r>
              <a:rPr lang="en-US" sz="3000" dirty="0">
                <a:latin typeface="Arial" panose="020B0604020202020204" pitchFamily="34" charset="0"/>
                <a:cs typeface="Arial" panose="020B0604020202020204" pitchFamily="34" charset="0"/>
              </a:rPr>
              <a:t>Recommended Intake Ranges: Ages 14 Through 18</a:t>
            </a:r>
          </a:p>
        </p:txBody>
      </p:sp>
      <p:grpSp>
        <p:nvGrpSpPr>
          <p:cNvPr id="5" name="Group 4" descr="Three bar charts show the average intakes for males and females ages14 through 18 years, compared to recommended intake ranges of total vegetables and vegetable subgroups, total grains and grain subgroups, and total protein foods and protein food subgroups. Total vegetables and all vegetable subgroups are below recommended intake ranges. Average daily intakes of total grains are within recommended intake ranges, however whole grains fall below recommended ranges and refined grains exceed recommended ranges. Average daily intake of total protein foods is within the recommended range for males, but below the range of recommended intakes for females. The average weekly intakes of meat, poultry, eggs, and for nuts, seeds and soy exceed the recommended intake ranges for males, but are within the recommended range of intakes for females. Average weekly intake of seafood is below the recommended intake range for both males and females. ">
            <a:extLst>
              <a:ext uri="{FF2B5EF4-FFF2-40B4-BE49-F238E27FC236}">
                <a16:creationId xmlns:a16="http://schemas.microsoft.com/office/drawing/2014/main" id="{1CE9A141-A394-481F-9B3F-002640F43936}"/>
              </a:ext>
            </a:extLst>
          </p:cNvPr>
          <p:cNvGrpSpPr/>
          <p:nvPr/>
        </p:nvGrpSpPr>
        <p:grpSpPr>
          <a:xfrm>
            <a:off x="108023" y="1771902"/>
            <a:ext cx="11872798" cy="3131186"/>
            <a:chOff x="108023" y="1771902"/>
            <a:chExt cx="11872798" cy="3131186"/>
          </a:xfrm>
        </p:grpSpPr>
        <p:pic>
          <p:nvPicPr>
            <p:cNvPr id="12" name="Picture 11">
              <a:extLst>
                <a:ext uri="{FF2B5EF4-FFF2-40B4-BE49-F238E27FC236}">
                  <a16:creationId xmlns:a16="http://schemas.microsoft.com/office/drawing/2014/main" id="{2607B527-3FC4-4C5A-AFB8-68375747640C}"/>
                </a:ext>
              </a:extLst>
            </p:cNvPr>
            <p:cNvPicPr>
              <a:picLocks noChangeAspect="1"/>
            </p:cNvPicPr>
            <p:nvPr/>
          </p:nvPicPr>
          <p:blipFill>
            <a:blip r:embed="rId3"/>
            <a:stretch>
              <a:fillRect/>
            </a:stretch>
          </p:blipFill>
          <p:spPr>
            <a:xfrm>
              <a:off x="4093272" y="1771902"/>
              <a:ext cx="4005456" cy="284802"/>
            </a:xfrm>
            <a:prstGeom prst="rect">
              <a:avLst/>
            </a:prstGeom>
          </p:spPr>
        </p:pic>
        <p:grpSp>
          <p:nvGrpSpPr>
            <p:cNvPr id="14" name="Group 13">
              <a:extLst>
                <a:ext uri="{FF2B5EF4-FFF2-40B4-BE49-F238E27FC236}">
                  <a16:creationId xmlns:a16="http://schemas.microsoft.com/office/drawing/2014/main" id="{8C9CB05A-6772-4289-91E2-F0AB428B11EF}"/>
                </a:ext>
              </a:extLst>
            </p:cNvPr>
            <p:cNvGrpSpPr/>
            <p:nvPr/>
          </p:nvGrpSpPr>
          <p:grpSpPr>
            <a:xfrm>
              <a:off x="108023" y="2159888"/>
              <a:ext cx="11872798" cy="2743200"/>
              <a:chOff x="108023" y="2159888"/>
              <a:chExt cx="11872798" cy="2743200"/>
            </a:xfrm>
          </p:grpSpPr>
          <p:pic>
            <p:nvPicPr>
              <p:cNvPr id="3" name="Picture 2">
                <a:extLst>
                  <a:ext uri="{FF2B5EF4-FFF2-40B4-BE49-F238E27FC236}">
                    <a16:creationId xmlns:a16="http://schemas.microsoft.com/office/drawing/2014/main" id="{A41DD00E-AB25-4B2A-BB72-28F35740BB75}"/>
                  </a:ext>
                </a:extLst>
              </p:cNvPr>
              <p:cNvPicPr>
                <a:picLocks noChangeAspect="1"/>
              </p:cNvPicPr>
              <p:nvPr/>
            </p:nvPicPr>
            <p:blipFill>
              <a:blip r:embed="rId4"/>
              <a:stretch>
                <a:fillRect/>
              </a:stretch>
            </p:blipFill>
            <p:spPr>
              <a:xfrm>
                <a:off x="108023" y="2159888"/>
                <a:ext cx="3681418" cy="2743200"/>
              </a:xfrm>
              <a:prstGeom prst="rect">
                <a:avLst/>
              </a:prstGeom>
            </p:spPr>
          </p:pic>
          <p:pic>
            <p:nvPicPr>
              <p:cNvPr id="6" name="Picture 5">
                <a:extLst>
                  <a:ext uri="{FF2B5EF4-FFF2-40B4-BE49-F238E27FC236}">
                    <a16:creationId xmlns:a16="http://schemas.microsoft.com/office/drawing/2014/main" id="{F4E23CB4-81CD-4623-B5A5-9F4E392E7CE2}"/>
                  </a:ext>
                </a:extLst>
              </p:cNvPr>
              <p:cNvPicPr>
                <a:picLocks noChangeAspect="1"/>
              </p:cNvPicPr>
              <p:nvPr/>
            </p:nvPicPr>
            <p:blipFill>
              <a:blip r:embed="rId5"/>
              <a:stretch>
                <a:fillRect/>
              </a:stretch>
            </p:blipFill>
            <p:spPr>
              <a:xfrm>
                <a:off x="3933326" y="2159888"/>
                <a:ext cx="3953830" cy="2743200"/>
              </a:xfrm>
              <a:prstGeom prst="rect">
                <a:avLst/>
              </a:prstGeom>
            </p:spPr>
          </p:pic>
          <p:pic>
            <p:nvPicPr>
              <p:cNvPr id="13" name="Picture 12">
                <a:extLst>
                  <a:ext uri="{FF2B5EF4-FFF2-40B4-BE49-F238E27FC236}">
                    <a16:creationId xmlns:a16="http://schemas.microsoft.com/office/drawing/2014/main" id="{CA5EA9B2-E2F2-4826-968F-A81F805E23DE}"/>
                  </a:ext>
                </a:extLst>
              </p:cNvPr>
              <p:cNvPicPr>
                <a:picLocks noChangeAspect="1"/>
              </p:cNvPicPr>
              <p:nvPr/>
            </p:nvPicPr>
            <p:blipFill>
              <a:blip r:embed="rId6"/>
              <a:stretch>
                <a:fillRect/>
              </a:stretch>
            </p:blipFill>
            <p:spPr>
              <a:xfrm>
                <a:off x="8052001" y="2159888"/>
                <a:ext cx="3928820" cy="2743200"/>
              </a:xfrm>
              <a:prstGeom prst="rect">
                <a:avLst/>
              </a:prstGeom>
            </p:spPr>
          </p:pic>
        </p:grpSp>
      </p:grpSp>
      <p:sp>
        <p:nvSpPr>
          <p:cNvPr id="10" name="Content Placeholder 2">
            <a:extLst>
              <a:ext uri="{FF2B5EF4-FFF2-40B4-BE49-F238E27FC236}">
                <a16:creationId xmlns:a16="http://schemas.microsoft.com/office/drawing/2014/main" id="{6F8A5587-ECA7-4171-A096-B3165994C541}"/>
              </a:ext>
            </a:extLst>
          </p:cNvPr>
          <p:cNvSpPr txBox="1">
            <a:spLocks/>
          </p:cNvSpPr>
          <p:nvPr/>
        </p:nvSpPr>
        <p:spPr>
          <a:xfrm>
            <a:off x="3109526" y="6454130"/>
            <a:ext cx="6574405" cy="496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a:t>
            </a:r>
            <a:r>
              <a:rPr lang="en-US" sz="900" b="1" i="1" dirty="0">
                <a:latin typeface="Roboto" panose="02000000000000000000" pitchFamily="2" charset="0"/>
                <a:ea typeface="Roboto" panose="02000000000000000000" pitchFamily="2" charset="0"/>
                <a:cs typeface="Roboto" panose="02000000000000000000" pitchFamily="2" charset="0"/>
              </a:rPr>
              <a:t>: </a:t>
            </a:r>
            <a:r>
              <a:rPr lang="en-US" sz="900" i="1" dirty="0"/>
              <a:t>Average Intakes</a:t>
            </a:r>
            <a:r>
              <a:rPr lang="en-US" sz="900" dirty="0"/>
              <a:t>: Analysis of What We Eat in America, NHANES 2015-2016, day 1 dietary intake data, weighted. </a:t>
            </a:r>
            <a:r>
              <a:rPr lang="en-US" sz="900" i="1" dirty="0"/>
              <a:t>Recommended Intake Ranges</a:t>
            </a:r>
            <a:r>
              <a:rPr lang="en-US" sz="900" dirty="0"/>
              <a:t>: Healthy U.S.-Style Dietary Patterns.</a:t>
            </a:r>
          </a:p>
        </p:txBody>
      </p:sp>
    </p:spTree>
    <p:extLst>
      <p:ext uri="{BB962C8B-B14F-4D97-AF65-F5344CB8AC3E}">
        <p14:creationId xmlns:p14="http://schemas.microsoft.com/office/powerpoint/2010/main" val="2497377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Stage 1: Identify Topics and Supporting Scientific Questions</a:t>
            </a:r>
          </a:p>
        </p:txBody>
      </p:sp>
      <p:sp>
        <p:nvSpPr>
          <p:cNvPr id="6" name="Content Placeholder 5"/>
          <p:cNvSpPr>
            <a:spLocks noGrp="1"/>
          </p:cNvSpPr>
          <p:nvPr>
            <p:ph sz="half" idx="2"/>
          </p:nvPr>
        </p:nvSpPr>
        <p:spPr>
          <a:xfrm>
            <a:off x="4833257" y="1963877"/>
            <a:ext cx="6587047" cy="3657601"/>
          </a:xfrm>
        </p:spPr>
        <p:txBody>
          <a:bodyPr>
            <a:normAutofit/>
          </a:bodyPr>
          <a:lstStyle/>
          <a:p>
            <a:r>
              <a:rPr lang="en-US" sz="2400" dirty="0"/>
              <a:t>A new step of identifying topics and scientific questions was added to the beginning of the process.</a:t>
            </a:r>
          </a:p>
          <a:p>
            <a:r>
              <a:rPr lang="en-US" sz="2400" dirty="0"/>
              <a:t>Topics and questions were made available for the public to view and provide comments.</a:t>
            </a:r>
          </a:p>
          <a:p>
            <a:r>
              <a:rPr lang="en-US" sz="2400" dirty="0"/>
              <a:t>Final topics and questions were posted along with the public call for nominations to the 2020 Dietary Guidelines Advisory Committee.</a:t>
            </a:r>
          </a:p>
        </p:txBody>
      </p:sp>
      <p:pic>
        <p:nvPicPr>
          <p:cNvPr id="2" name="Picture 1">
            <a:extLst>
              <a:ext uri="{FF2B5EF4-FFF2-40B4-BE49-F238E27FC236}">
                <a16:creationId xmlns:a16="http://schemas.microsoft.com/office/drawing/2014/main" id="{0B281A9C-715B-430A-8544-8EF5D4A345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5423" y="1963877"/>
            <a:ext cx="3378054" cy="3196946"/>
          </a:xfrm>
          <a:prstGeom prst="rect">
            <a:avLst/>
          </a:prstGeom>
          <a:ln>
            <a:solidFill>
              <a:schemeClr val="bg1">
                <a:lumMod val="85000"/>
              </a:schemeClr>
            </a:solidFill>
          </a:ln>
        </p:spPr>
      </p:pic>
    </p:spTree>
    <p:extLst>
      <p:ext uri="{BB962C8B-B14F-4D97-AF65-F5344CB8AC3E}">
        <p14:creationId xmlns:p14="http://schemas.microsoft.com/office/powerpoint/2010/main" val="3407861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5256" y="155448"/>
            <a:ext cx="11287296" cy="1325563"/>
          </a:xfrm>
        </p:spPr>
        <p:txBody>
          <a:bodyPr>
            <a:normAutofit/>
          </a:bodyPr>
          <a:lstStyle/>
          <a:p>
            <a:r>
              <a:rPr lang="en-US" sz="3200" dirty="0">
                <a:latin typeface="Arial" panose="020B0604020202020204" pitchFamily="34" charset="0"/>
                <a:cs typeface="Arial" panose="020B0604020202020204" pitchFamily="34" charset="0"/>
              </a:rPr>
              <a:t>Current Intakes: Ages 14 Through 18</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Added Sugars, Saturated Fat &amp; Sodium</a:t>
            </a:r>
          </a:p>
        </p:txBody>
      </p:sp>
      <p:pic>
        <p:nvPicPr>
          <p:cNvPr id="3" name="Picture 2" descr="Donut charts are used to show the percent of this age group who exceed limits for added sugars, saturated fat and sodium. 72 and 76% of males and females, respectively, exceed the limit for added sugars. 85 and 78% of males and females, respectively, exceed the limit for saturated fat. 97 and 77% of males and females, respectively, exceed the limit for sodium.">
            <a:extLst>
              <a:ext uri="{FF2B5EF4-FFF2-40B4-BE49-F238E27FC236}">
                <a16:creationId xmlns:a16="http://schemas.microsoft.com/office/drawing/2014/main" id="{15FF672F-D9E4-40CC-B66E-B2B69993491D}"/>
              </a:ext>
            </a:extLst>
          </p:cNvPr>
          <p:cNvPicPr>
            <a:picLocks noChangeAspect="1"/>
          </p:cNvPicPr>
          <p:nvPr/>
        </p:nvPicPr>
        <p:blipFill>
          <a:blip r:embed="rId3"/>
          <a:stretch>
            <a:fillRect/>
          </a:stretch>
        </p:blipFill>
        <p:spPr>
          <a:xfrm>
            <a:off x="833055" y="1600200"/>
            <a:ext cx="10525891" cy="3657600"/>
          </a:xfrm>
          <a:prstGeom prst="rect">
            <a:avLst/>
          </a:prstGeom>
        </p:spPr>
      </p:pic>
      <p:sp>
        <p:nvSpPr>
          <p:cNvPr id="6" name="Content Placeholder 2">
            <a:extLst>
              <a:ext uri="{FF2B5EF4-FFF2-40B4-BE49-F238E27FC236}">
                <a16:creationId xmlns:a16="http://schemas.microsoft.com/office/drawing/2014/main" id="{C5CB6565-0193-4D86-8451-106143087493}"/>
              </a:ext>
            </a:extLst>
          </p:cNvPr>
          <p:cNvSpPr txBox="1">
            <a:spLocks/>
          </p:cNvSpPr>
          <p:nvPr/>
        </p:nvSpPr>
        <p:spPr>
          <a:xfrm>
            <a:off x="3166587" y="6546646"/>
            <a:ext cx="8189917"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solidFill>
                  <a:schemeClr val="tx1"/>
                </a:solidFill>
                <a:latin typeface="Arial" panose="020B0604020202020204" pitchFamily="34" charset="0"/>
                <a:ea typeface="Roboto Light" panose="020B0604020202020204" charset="0"/>
                <a:cs typeface="Arial" panose="020B0604020202020204" pitchFamily="34" charset="0"/>
              </a:rPr>
              <a:t>Data Source: </a:t>
            </a:r>
            <a:r>
              <a:rPr lang="en-US" sz="900" i="1" dirty="0">
                <a:solidFill>
                  <a:schemeClr val="tx1"/>
                </a:solidFill>
                <a:latin typeface="Arial" panose="020B0604020202020204" pitchFamily="34" charset="0"/>
                <a:ea typeface="Roboto Light" panose="020B0604020202020204" charset="0"/>
                <a:cs typeface="Arial" panose="020B0604020202020204" pitchFamily="34" charset="0"/>
              </a:rPr>
              <a:t>Percent Exceeding Limits</a:t>
            </a:r>
            <a:r>
              <a:rPr lang="en-US" sz="900" dirty="0">
                <a:solidFill>
                  <a:schemeClr val="tx1"/>
                </a:solidFill>
                <a:latin typeface="Arial" panose="020B0604020202020204" pitchFamily="34" charset="0"/>
                <a:ea typeface="Roboto Light" panose="020B0604020202020204" charset="0"/>
                <a:cs typeface="Arial" panose="020B0604020202020204" pitchFamily="34" charset="0"/>
              </a:rPr>
              <a:t>: What We Eat in America, NHANES 2013-2016, 2 days dietary intake data, weighted.</a:t>
            </a:r>
          </a:p>
          <a:p>
            <a:pPr marL="0" indent="0">
              <a:buNone/>
            </a:pPr>
            <a:r>
              <a:rPr lang="en-US" sz="900" dirty="0">
                <a:latin typeface="Roboto" panose="02000000000000000000" pitchFamily="2" charset="0"/>
                <a:ea typeface="Roboto" panose="02000000000000000000" pitchFamily="2" charset="0"/>
                <a:cs typeface="Roboto" panose="02000000000000000000" pitchFamily="2" charset="0"/>
              </a:rPr>
              <a:t> </a:t>
            </a:r>
            <a:endParaRPr lang="en-US" sz="900" dirty="0"/>
          </a:p>
        </p:txBody>
      </p:sp>
    </p:spTree>
    <p:extLst>
      <p:ext uri="{BB962C8B-B14F-4D97-AF65-F5344CB8AC3E}">
        <p14:creationId xmlns:p14="http://schemas.microsoft.com/office/powerpoint/2010/main" val="41957987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Special Considerations: Children and Adolescents </a:t>
            </a:r>
          </a:p>
        </p:txBody>
      </p:sp>
      <p:sp>
        <p:nvSpPr>
          <p:cNvPr id="3" name="Content Placeholder 2">
            <a:extLst>
              <a:ext uri="{FF2B5EF4-FFF2-40B4-BE49-F238E27FC236}">
                <a16:creationId xmlns:a16="http://schemas.microsoft.com/office/drawing/2014/main" id="{83FB4DA9-F750-43AA-94DC-13B7DEF43CE3}"/>
              </a:ext>
            </a:extLst>
          </p:cNvPr>
          <p:cNvSpPr>
            <a:spLocks noGrp="1"/>
          </p:cNvSpPr>
          <p:nvPr>
            <p:ph idx="1"/>
          </p:nvPr>
        </p:nvSpPr>
        <p:spPr>
          <a:xfrm>
            <a:off x="870759" y="1502643"/>
            <a:ext cx="10450481" cy="4351338"/>
          </a:xfrm>
        </p:spPr>
        <p:txBody>
          <a:bodyPr>
            <a:normAutofit/>
          </a:bodyPr>
          <a:lstStyle/>
          <a:p>
            <a:r>
              <a:rPr lang="en-US" sz="2200" b="1" dirty="0">
                <a:solidFill>
                  <a:schemeClr val="tx1"/>
                </a:solidFill>
                <a:latin typeface="Arial" panose="020B0604020202020204" pitchFamily="34" charset="0"/>
                <a:cs typeface="Arial" panose="020B0604020202020204" pitchFamily="34" charset="0"/>
              </a:rPr>
              <a:t>Sugar-sweetened beverages. </a:t>
            </a:r>
            <a:r>
              <a:rPr lang="en-US" sz="2200" dirty="0">
                <a:solidFill>
                  <a:schemeClr val="tx1"/>
                </a:solidFill>
                <a:latin typeface="Arial" panose="020B0604020202020204" pitchFamily="34" charset="0"/>
                <a:cs typeface="Arial" panose="020B0604020202020204" pitchFamily="34" charset="0"/>
              </a:rPr>
              <a:t>Sugar-sweetened beverages</a:t>
            </a:r>
            <a:r>
              <a:rPr lang="en-US" sz="2200" b="1" dirty="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are a top contributor to intakes of added sugars. Sugar-sweetened beverages are not necessary in the child or adolescent diet nor are they a component of the USDA Dietary Patterns. </a:t>
            </a:r>
          </a:p>
          <a:p>
            <a:r>
              <a:rPr lang="en-US" sz="2200" b="1" dirty="0">
                <a:solidFill>
                  <a:schemeClr val="tx1"/>
                </a:solidFill>
                <a:latin typeface="Arial" panose="020B0604020202020204" pitchFamily="34" charset="0"/>
                <a:cs typeface="Arial" panose="020B0604020202020204" pitchFamily="34" charset="0"/>
              </a:rPr>
              <a:t>Dairy and fortified soy alternatives. </a:t>
            </a:r>
            <a:r>
              <a:rPr lang="en-US" sz="2200" dirty="0">
                <a:solidFill>
                  <a:schemeClr val="tx1"/>
                </a:solidFill>
                <a:latin typeface="Arial" panose="020B0604020202020204" pitchFamily="34" charset="0"/>
                <a:cs typeface="Arial" panose="020B0604020202020204" pitchFamily="34" charset="0"/>
              </a:rPr>
              <a:t>Dairy and fortified soy alternatives</a:t>
            </a:r>
            <a:r>
              <a:rPr lang="en-US" sz="2200" b="1" dirty="0">
                <a:solidFill>
                  <a:schemeClr val="tx1"/>
                </a:solidFill>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provide protein and a variety of nutrients that are underconsumed during these life stages. </a:t>
            </a:r>
          </a:p>
          <a:p>
            <a:r>
              <a:rPr lang="en-US" sz="2200" b="1" dirty="0">
                <a:solidFill>
                  <a:schemeClr val="tx1"/>
                </a:solidFill>
                <a:latin typeface="Arial" panose="020B0604020202020204" pitchFamily="34" charset="0"/>
                <a:cs typeface="Arial" panose="020B0604020202020204" pitchFamily="34" charset="0"/>
              </a:rPr>
              <a:t>Adolescent nutrition. </a:t>
            </a:r>
            <a:r>
              <a:rPr lang="en-US" sz="2200" dirty="0">
                <a:solidFill>
                  <a:schemeClr val="tx1"/>
                </a:solidFill>
                <a:latin typeface="Arial" panose="020B0604020202020204" pitchFamily="34" charset="0"/>
                <a:cs typeface="Arial" panose="020B0604020202020204" pitchFamily="34" charset="0"/>
              </a:rPr>
              <a:t>The difference between recommended food group amounts and current intakes is greater for adolescents                                      ages 14 through 18 years than for any other age                                             group across the lifespan. </a:t>
            </a:r>
          </a:p>
        </p:txBody>
      </p:sp>
      <p:pic>
        <p:nvPicPr>
          <p:cNvPr id="6" name="Picture 5">
            <a:extLst>
              <a:ext uri="{FF2B5EF4-FFF2-40B4-BE49-F238E27FC236}">
                <a16:creationId xmlns:a16="http://schemas.microsoft.com/office/drawing/2014/main" id="{A1D1C7D4-25AA-48B0-80CC-27FCF2D3504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0534" y="4326340"/>
            <a:ext cx="3961465" cy="2531660"/>
          </a:xfrm>
          <a:prstGeom prst="round2DiagRect">
            <a:avLst/>
          </a:prstGeom>
          <a:ln w="19050">
            <a:solidFill>
              <a:srgbClr val="F67452"/>
            </a:solidFill>
          </a:ln>
        </p:spPr>
      </p:pic>
    </p:spTree>
    <p:extLst>
      <p:ext uri="{BB962C8B-B14F-4D97-AF65-F5344CB8AC3E}">
        <p14:creationId xmlns:p14="http://schemas.microsoft.com/office/powerpoint/2010/main" val="16368634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Supporting Healthy Eating: Children and Adolescents </a:t>
            </a:r>
          </a:p>
        </p:txBody>
      </p:sp>
      <p:sp>
        <p:nvSpPr>
          <p:cNvPr id="3" name="Content Placeholder 2">
            <a:extLst>
              <a:ext uri="{FF2B5EF4-FFF2-40B4-BE49-F238E27FC236}">
                <a16:creationId xmlns:a16="http://schemas.microsoft.com/office/drawing/2014/main" id="{83FB4DA9-F750-43AA-94DC-13B7DEF43CE3}"/>
              </a:ext>
            </a:extLst>
          </p:cNvPr>
          <p:cNvSpPr>
            <a:spLocks noGrp="1"/>
          </p:cNvSpPr>
          <p:nvPr>
            <p:ph idx="1"/>
          </p:nvPr>
        </p:nvSpPr>
        <p:spPr>
          <a:xfrm>
            <a:off x="902943" y="1825625"/>
            <a:ext cx="10232090" cy="4351338"/>
          </a:xfrm>
        </p:spPr>
        <p:txBody>
          <a:bodyPr/>
          <a:lstStyle/>
          <a:p>
            <a:r>
              <a:rPr lang="en-US" sz="2600" dirty="0">
                <a:solidFill>
                  <a:schemeClr val="tx1"/>
                </a:solidFill>
                <a:latin typeface="Arial" panose="020B0604020202020204" pitchFamily="34" charset="0"/>
                <a:cs typeface="Arial" panose="020B0604020202020204" pitchFamily="34" charset="0"/>
              </a:rPr>
              <a:t>Expose young children to a variety of nutrient-dense foods within each food group to help build a healthy dietary pattern. </a:t>
            </a:r>
          </a:p>
          <a:p>
            <a:r>
              <a:rPr lang="en-US" sz="2600" dirty="0">
                <a:solidFill>
                  <a:schemeClr val="tx1"/>
                </a:solidFill>
                <a:latin typeface="Arial" panose="020B0604020202020204" pitchFamily="34" charset="0"/>
                <a:cs typeface="Arial" panose="020B0604020202020204" pitchFamily="34" charset="0"/>
              </a:rPr>
              <a:t>Offer the same type of food to children multiple times, in different forms, to increase acceptance. </a:t>
            </a:r>
          </a:p>
          <a:p>
            <a:r>
              <a:rPr lang="en-US" sz="2600" dirty="0">
                <a:solidFill>
                  <a:schemeClr val="tx1"/>
                </a:solidFill>
                <a:latin typeface="Arial" panose="020B0604020202020204" pitchFamily="34" charset="0"/>
                <a:cs typeface="Arial" panose="020B0604020202020204" pitchFamily="34" charset="0"/>
              </a:rPr>
              <a:t>Create environments that support healthy eating at home, school and in communities. </a:t>
            </a:r>
          </a:p>
          <a:p>
            <a:endParaRPr lang="en-US" dirty="0"/>
          </a:p>
        </p:txBody>
      </p:sp>
    </p:spTree>
    <p:extLst>
      <p:ext uri="{BB962C8B-B14F-4D97-AF65-F5344CB8AC3E}">
        <p14:creationId xmlns:p14="http://schemas.microsoft.com/office/powerpoint/2010/main" val="22825809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77D6-D2D6-400D-AE15-08CAD819E741}"/>
              </a:ext>
            </a:extLst>
          </p:cNvPr>
          <p:cNvSpPr>
            <a:spLocks noGrp="1"/>
          </p:cNvSpPr>
          <p:nvPr>
            <p:ph type="title"/>
          </p:nvPr>
        </p:nvSpPr>
        <p:spPr>
          <a:xfrm>
            <a:off x="904704" y="155448"/>
            <a:ext cx="8225649" cy="1325563"/>
          </a:xfrm>
        </p:spPr>
        <p:txBody>
          <a:bodyPr/>
          <a:lstStyle/>
          <a:p>
            <a:r>
              <a:rPr lang="en-US" dirty="0">
                <a:latin typeface="Arial" panose="020B0604020202020204" pitchFamily="34" charset="0"/>
                <a:cs typeface="Arial" panose="020B0604020202020204" pitchFamily="34" charset="0"/>
              </a:rPr>
              <a:t>Resources: Children and Adolescents  </a:t>
            </a:r>
          </a:p>
        </p:txBody>
      </p:sp>
      <p:graphicFrame>
        <p:nvGraphicFramePr>
          <p:cNvPr id="4" name="Table 4">
            <a:extLst>
              <a:ext uri="{FF2B5EF4-FFF2-40B4-BE49-F238E27FC236}">
                <a16:creationId xmlns:a16="http://schemas.microsoft.com/office/drawing/2014/main" id="{5E8CA79C-33EF-4DE5-A5C2-E3EB13FFA12E}"/>
              </a:ext>
            </a:extLst>
          </p:cNvPr>
          <p:cNvGraphicFramePr>
            <a:graphicFrameLocks noGrp="1"/>
          </p:cNvGraphicFramePr>
          <p:nvPr>
            <p:extLst>
              <p:ext uri="{D42A27DB-BD31-4B8C-83A1-F6EECF244321}">
                <p14:modId xmlns:p14="http://schemas.microsoft.com/office/powerpoint/2010/main" val="2497109220"/>
              </p:ext>
            </p:extLst>
          </p:nvPr>
        </p:nvGraphicFramePr>
        <p:xfrm>
          <a:off x="688157" y="1905000"/>
          <a:ext cx="7500499" cy="3048000"/>
        </p:xfrm>
        <a:graphic>
          <a:graphicData uri="http://schemas.openxmlformats.org/drawingml/2006/table">
            <a:tbl>
              <a:tblPr firstRow="1" bandRow="1">
                <a:tableStyleId>{5C22544A-7EE6-4342-B048-85BDC9FD1C3A}</a:tableStyleId>
              </a:tblPr>
              <a:tblGrid>
                <a:gridCol w="1157633">
                  <a:extLst>
                    <a:ext uri="{9D8B030D-6E8A-4147-A177-3AD203B41FA5}">
                      <a16:colId xmlns:a16="http://schemas.microsoft.com/office/drawing/2014/main" val="4260179091"/>
                    </a:ext>
                  </a:extLst>
                </a:gridCol>
                <a:gridCol w="6342866">
                  <a:extLst>
                    <a:ext uri="{9D8B030D-6E8A-4147-A177-3AD203B41FA5}">
                      <a16:colId xmlns:a16="http://schemas.microsoft.com/office/drawing/2014/main" val="1789291198"/>
                    </a:ext>
                  </a:extLst>
                </a:gridCol>
              </a:tblGrid>
              <a:tr h="370840">
                <a:tc gridSpan="2">
                  <a:txBody>
                    <a:bodyPr/>
                    <a:lstStyle/>
                    <a:p>
                      <a:pPr algn="l"/>
                      <a:r>
                        <a:rPr lang="en-US" sz="2400" dirty="0">
                          <a:latin typeface="Arial" panose="020B0604020202020204" pitchFamily="34" charset="0"/>
                          <a:ea typeface="Roboto" panose="020B0604020202020204" charset="0"/>
                          <a:cs typeface="Arial" panose="020B0604020202020204" pitchFamily="34" charset="0"/>
                        </a:rPr>
                        <a:t>Federal Programs</a:t>
                      </a:r>
                    </a:p>
                  </a:txBody>
                  <a:tcPr/>
                </a:tc>
                <a:tc hMerge="1">
                  <a:txBody>
                    <a:bodyPr/>
                    <a:lstStyle/>
                    <a:p>
                      <a:endParaRPr lang="en-US" dirty="0"/>
                    </a:p>
                  </a:txBody>
                  <a:tcPr/>
                </a:tc>
                <a:extLst>
                  <a:ext uri="{0D108BD9-81ED-4DB2-BD59-A6C34878D82A}">
                    <a16:rowId xmlns:a16="http://schemas.microsoft.com/office/drawing/2014/main" val="2462248977"/>
                  </a:ext>
                </a:extLst>
              </a:tr>
              <a:tr h="370840">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SNAP</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Supplemental Nutrition Assistance Program</a:t>
                      </a:r>
                    </a:p>
                  </a:txBody>
                  <a:tcPr/>
                </a:tc>
                <a:extLst>
                  <a:ext uri="{0D108BD9-81ED-4DB2-BD59-A6C34878D82A}">
                    <a16:rowId xmlns:a16="http://schemas.microsoft.com/office/drawing/2014/main" val="3867023152"/>
                  </a:ext>
                </a:extLst>
              </a:tr>
              <a:tr h="370840">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WIC</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Special Supplemental Nutrition Program for</a:t>
                      </a:r>
                    </a:p>
                    <a:p>
                      <a:r>
                        <a:rPr lang="en-US" sz="2000" dirty="0">
                          <a:solidFill>
                            <a:schemeClr val="tx1"/>
                          </a:solidFill>
                          <a:latin typeface="Arial" panose="020B0604020202020204" pitchFamily="34" charset="0"/>
                          <a:ea typeface="Roboto" panose="020B0604020202020204" charset="0"/>
                          <a:cs typeface="Arial" panose="020B0604020202020204" pitchFamily="34" charset="0"/>
                        </a:rPr>
                        <a:t>Women, Infants, and Children</a:t>
                      </a:r>
                    </a:p>
                  </a:txBody>
                  <a:tcPr/>
                </a:tc>
                <a:extLst>
                  <a:ext uri="{0D108BD9-81ED-4DB2-BD59-A6C34878D82A}">
                    <a16:rowId xmlns:a16="http://schemas.microsoft.com/office/drawing/2014/main" val="1713012770"/>
                  </a:ext>
                </a:extLst>
              </a:tr>
              <a:tr h="370840">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CACFP</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Child and Adult Care Food Program</a:t>
                      </a:r>
                    </a:p>
                  </a:txBody>
                  <a:tcPr/>
                </a:tc>
                <a:extLst>
                  <a:ext uri="{0D108BD9-81ED-4DB2-BD59-A6C34878D82A}">
                    <a16:rowId xmlns:a16="http://schemas.microsoft.com/office/drawing/2014/main" val="2242967598"/>
                  </a:ext>
                </a:extLst>
              </a:tr>
              <a:tr h="370840">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NSLP/ SBP</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National School Lunch Program and School Breakfast Program</a:t>
                      </a:r>
                    </a:p>
                  </a:txBody>
                  <a:tcPr/>
                </a:tc>
                <a:extLst>
                  <a:ext uri="{0D108BD9-81ED-4DB2-BD59-A6C34878D82A}">
                    <a16:rowId xmlns:a16="http://schemas.microsoft.com/office/drawing/2014/main" val="3534475466"/>
                  </a:ext>
                </a:extLst>
              </a:tr>
              <a:tr h="370840">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SFSP</a:t>
                      </a:r>
                    </a:p>
                  </a:txBody>
                  <a:tcPr/>
                </a:tc>
                <a:tc>
                  <a:txBody>
                    <a:bodyPr/>
                    <a:lstStyle/>
                    <a:p>
                      <a:r>
                        <a:rPr lang="en-US" sz="2000" dirty="0">
                          <a:solidFill>
                            <a:schemeClr val="tx1"/>
                          </a:solidFill>
                          <a:latin typeface="Arial" panose="020B0604020202020204" pitchFamily="34" charset="0"/>
                          <a:ea typeface="Roboto" panose="020B0604020202020204" charset="0"/>
                          <a:cs typeface="Arial" panose="020B0604020202020204" pitchFamily="34" charset="0"/>
                        </a:rPr>
                        <a:t>Summer Food Service Program</a:t>
                      </a:r>
                    </a:p>
                  </a:txBody>
                  <a:tcPr/>
                </a:tc>
                <a:extLst>
                  <a:ext uri="{0D108BD9-81ED-4DB2-BD59-A6C34878D82A}">
                    <a16:rowId xmlns:a16="http://schemas.microsoft.com/office/drawing/2014/main" val="1299949507"/>
                  </a:ext>
                </a:extLst>
              </a:tr>
            </a:tbl>
          </a:graphicData>
        </a:graphic>
      </p:graphicFrame>
      <p:pic>
        <p:nvPicPr>
          <p:cNvPr id="11" name="Picture 10" descr="&quot;  &quot;">
            <a:extLst>
              <a:ext uri="{FF2B5EF4-FFF2-40B4-BE49-F238E27FC236}">
                <a16:creationId xmlns:a16="http://schemas.microsoft.com/office/drawing/2014/main" id="{20A2CE96-F2E8-4D59-BEA1-FAFFB3DA2D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30353" y="0"/>
            <a:ext cx="3061647" cy="6887245"/>
          </a:xfrm>
          <a:prstGeom prst="rect">
            <a:avLst/>
          </a:prstGeom>
        </p:spPr>
      </p:pic>
    </p:spTree>
    <p:extLst>
      <p:ext uri="{BB962C8B-B14F-4D97-AF65-F5344CB8AC3E}">
        <p14:creationId xmlns:p14="http://schemas.microsoft.com/office/powerpoint/2010/main" val="32555729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Adults</a:t>
            </a:r>
          </a:p>
        </p:txBody>
      </p:sp>
    </p:spTree>
    <p:extLst>
      <p:ext uri="{BB962C8B-B14F-4D97-AF65-F5344CB8AC3E}">
        <p14:creationId xmlns:p14="http://schemas.microsoft.com/office/powerpoint/2010/main" val="3467917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49938"/>
            <a:ext cx="4036573" cy="3097706"/>
          </a:xfrm>
        </p:spPr>
        <p:txBody>
          <a:bodyPr>
            <a:normAutofit/>
          </a:bodyPr>
          <a:lstStyle/>
          <a:p>
            <a:pPr>
              <a:lnSpc>
                <a:spcPct val="110000"/>
              </a:lnSpc>
            </a:pPr>
            <a:r>
              <a:rPr lang="en-US" sz="3200" dirty="0">
                <a:latin typeface="Arial" panose="020B0604020202020204" pitchFamily="34" charset="0"/>
                <a:cs typeface="Arial" panose="020B0604020202020204" pitchFamily="34" charset="0"/>
              </a:rPr>
              <a:t>Healthy U.S. Style Dietary Pattern:</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Adults Ages 19 Through 59</a:t>
            </a:r>
            <a:endParaRPr lang="en-US" sz="3200" b="1" dirty="0">
              <a:latin typeface="Arial" panose="020B0604020202020204" pitchFamily="34" charset="0"/>
              <a:cs typeface="Arial" panose="020B0604020202020204" pitchFamily="34" charset="0"/>
            </a:endParaRPr>
          </a:p>
        </p:txBody>
      </p:sp>
      <p:pic>
        <p:nvPicPr>
          <p:cNvPr id="4" name="Picture 3" descr="The table displays the 8 calorie patterns most relevant to adults ages 19 through 59, starting at 1,600 calories and then listed in 200 calorie increments up until 3,000 calories. Recommended daily intake of food groups and daily or weekly intake of subgroups are listed for each calorie level. For food groups, recommended intake of vegetables range from 2 to 4 cup equivalents per day; fruits range from 1 ½ to 2 ½ cup equivalents per day; grains range from 5 to 10 ounce equivalents per day; dairy is 3 cup equivalents per day; and protein foods range from 5 to 7 ounce equivalents per day. Detailed information on these patterns, including the recommended subgroup intakes can be found in Chapter 4, page 96 and in Appendix 3, starting on page 142 of the Dietary Guidelines for Americans, 2020-2025.">
            <a:extLst>
              <a:ext uri="{FF2B5EF4-FFF2-40B4-BE49-F238E27FC236}">
                <a16:creationId xmlns:a16="http://schemas.microsoft.com/office/drawing/2014/main" id="{289EE69B-EE09-4952-9163-21412B7A6A28}"/>
              </a:ext>
            </a:extLst>
          </p:cNvPr>
          <p:cNvPicPr>
            <a:picLocks noChangeAspect="1"/>
          </p:cNvPicPr>
          <p:nvPr/>
        </p:nvPicPr>
        <p:blipFill>
          <a:blip r:embed="rId3"/>
          <a:stretch>
            <a:fillRect/>
          </a:stretch>
        </p:blipFill>
        <p:spPr>
          <a:xfrm>
            <a:off x="5163825" y="454388"/>
            <a:ext cx="6767282" cy="5963999"/>
          </a:xfrm>
          <a:prstGeom prst="rect">
            <a:avLst/>
          </a:prstGeom>
        </p:spPr>
      </p:pic>
    </p:spTree>
    <p:extLst>
      <p:ext uri="{BB962C8B-B14F-4D97-AF65-F5344CB8AC3E}">
        <p14:creationId xmlns:p14="http://schemas.microsoft.com/office/powerpoint/2010/main" val="35479431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155448"/>
            <a:ext cx="10515600" cy="1325563"/>
          </a:xfrm>
        </p:spPr>
        <p:txBody>
          <a:bodyPr>
            <a:normAutofit/>
          </a:bodyPr>
          <a:lstStyle/>
          <a:p>
            <a:r>
              <a:rPr lang="en-US" sz="3200" b="1" dirty="0">
                <a:latin typeface="Arial" panose="020B0604020202020204" pitchFamily="34" charset="0"/>
                <a:cs typeface="Arial" panose="020B0604020202020204" pitchFamily="34" charset="0"/>
              </a:rPr>
              <a:t>Current Intakes: </a:t>
            </a:r>
            <a:r>
              <a:rPr lang="en-US" sz="3200" dirty="0">
                <a:latin typeface="Arial" panose="020B0604020202020204" pitchFamily="34" charset="0"/>
                <a:cs typeface="Arial" panose="020B0604020202020204" pitchFamily="34" charset="0"/>
              </a:rPr>
              <a:t>Ages 19 Through 30</a:t>
            </a:r>
          </a:p>
        </p:txBody>
      </p:sp>
      <p:pic>
        <p:nvPicPr>
          <p:cNvPr id="3" name="Picture 2" descr="The bar chart shows average intakes of the food groups per day compared to recommended intake ranges for males and females ages 19 through 30 years. Average daily intakes of total fruit, total vegetables, and dairy foods fall below the recommended intake ranges for both males and females. The average daily intake of total grains is within the recommended intake range for males, but falls below the range of recommended intakes for females. The average daily intake of total protein foods for males exceeds the recommended intake range, while the average daily intake for females is within the recommended range of intakes.  ">
            <a:extLst>
              <a:ext uri="{FF2B5EF4-FFF2-40B4-BE49-F238E27FC236}">
                <a16:creationId xmlns:a16="http://schemas.microsoft.com/office/drawing/2014/main" id="{E10B75E1-BD60-490D-8AC6-B0F5B68EE78F}"/>
              </a:ext>
            </a:extLst>
          </p:cNvPr>
          <p:cNvPicPr>
            <a:picLocks noChangeAspect="1"/>
          </p:cNvPicPr>
          <p:nvPr/>
        </p:nvPicPr>
        <p:blipFill>
          <a:blip r:embed="rId3"/>
          <a:stretch>
            <a:fillRect/>
          </a:stretch>
        </p:blipFill>
        <p:spPr>
          <a:xfrm>
            <a:off x="2432417" y="1265274"/>
            <a:ext cx="4958076" cy="4837814"/>
          </a:xfrm>
          <a:prstGeom prst="rect">
            <a:avLst/>
          </a:prstGeom>
        </p:spPr>
      </p:pic>
      <p:pic>
        <p:nvPicPr>
          <p:cNvPr id="6" name="Picture 5" descr="The Healthy Eating Index score for this age group is 56 out of 100. ">
            <a:extLst>
              <a:ext uri="{FF2B5EF4-FFF2-40B4-BE49-F238E27FC236}">
                <a16:creationId xmlns:a16="http://schemas.microsoft.com/office/drawing/2014/main" id="{345D2F89-D647-4D46-9FE7-E0C0B9A3B1A1}"/>
              </a:ext>
            </a:extLst>
          </p:cNvPr>
          <p:cNvPicPr>
            <a:picLocks noChangeAspect="1"/>
          </p:cNvPicPr>
          <p:nvPr/>
        </p:nvPicPr>
        <p:blipFill>
          <a:blip r:embed="rId4"/>
          <a:stretch>
            <a:fillRect/>
          </a:stretch>
        </p:blipFill>
        <p:spPr>
          <a:xfrm>
            <a:off x="7699071" y="1398412"/>
            <a:ext cx="1954187" cy="4787276"/>
          </a:xfrm>
          <a:prstGeom prst="rect">
            <a:avLst/>
          </a:prstGeom>
        </p:spPr>
      </p:pic>
      <p:sp>
        <p:nvSpPr>
          <p:cNvPr id="4" name="Content Placeholder 2">
            <a:extLst>
              <a:ext uri="{FF2B5EF4-FFF2-40B4-BE49-F238E27FC236}">
                <a16:creationId xmlns:a16="http://schemas.microsoft.com/office/drawing/2014/main" id="{FFF2CA9B-B001-4819-8E02-C401EEE85BA1}"/>
              </a:ext>
            </a:extLst>
          </p:cNvPr>
          <p:cNvSpPr txBox="1">
            <a:spLocks/>
          </p:cNvSpPr>
          <p:nvPr/>
        </p:nvSpPr>
        <p:spPr>
          <a:xfrm>
            <a:off x="3152589" y="6391198"/>
            <a:ext cx="8028208"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i="1" dirty="0"/>
              <a:t>Average Intakes and HEI-2015 Scores</a:t>
            </a:r>
            <a:r>
              <a:rPr lang="en-US" sz="900" dirty="0"/>
              <a:t>: Analysis of What We Eat in America, NHANES 2015-2016, day 1 dietary intake data, weighted. </a:t>
            </a:r>
            <a:r>
              <a:rPr lang="en-US" sz="900" i="1" dirty="0"/>
              <a:t>Recommended Intake Ranges</a:t>
            </a:r>
            <a:r>
              <a:rPr lang="en-US" sz="900" dirty="0"/>
              <a:t>: Healthy U.S.-Style Dietary Patterns.</a:t>
            </a:r>
          </a:p>
        </p:txBody>
      </p:sp>
    </p:spTree>
    <p:extLst>
      <p:ext uri="{BB962C8B-B14F-4D97-AF65-F5344CB8AC3E}">
        <p14:creationId xmlns:p14="http://schemas.microsoft.com/office/powerpoint/2010/main" val="22248075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4" y="155448"/>
            <a:ext cx="10927412" cy="1325563"/>
          </a:xfrm>
        </p:spPr>
        <p:txBody>
          <a:bodyPr>
            <a:noAutofit/>
          </a:bodyPr>
          <a:lstStyle/>
          <a:p>
            <a:r>
              <a:rPr lang="en-US" sz="3000" dirty="0">
                <a:latin typeface="Arial" panose="020B0604020202020204" pitchFamily="34" charset="0"/>
                <a:cs typeface="Arial" panose="020B0604020202020204" pitchFamily="34" charset="0"/>
              </a:rPr>
              <a:t>Average Intakes of Subgroups Compared to Recommended Intake Ranges: Ages 19 Through 30</a:t>
            </a:r>
          </a:p>
        </p:txBody>
      </p:sp>
      <p:grpSp>
        <p:nvGrpSpPr>
          <p:cNvPr id="6" name="Group 5" descr="Three bar charts show the average intakes for males and females ages 19 through 30 years, compared to recommended intake ranges of total vegetables and vegetable subgroups, total grains and grain subgroups, and total protein foods and protein food subgroups. Average intakes of total vegetables and all vegetable subgroups are below recommended intakes ranges for both males and females. The average daily intake of total grains is within the recommended intake range for males but fall below the range of recommended intakes for females. However, whole grains intakes fall below recommended intake ranges and refined grains exceed recommended ranges for both males and females. The average daily intake of total protein foods for males exceeds the recommended intake range, while the average daily intake for females is within the recommended range of intakes. The average weekly intakes of meat, poultry, eggs, and nuts, seeds and soy exceed the recommended intake ranges for males, but fall within the recommended range of intakes for females. Average weekly intake of seafood is below the recommended intake range for both males and females."/>
          <p:cNvGrpSpPr/>
          <p:nvPr/>
        </p:nvGrpSpPr>
        <p:grpSpPr>
          <a:xfrm>
            <a:off x="185561" y="1771902"/>
            <a:ext cx="11922960" cy="3238467"/>
            <a:chOff x="185561" y="1771902"/>
            <a:chExt cx="11922960" cy="3238467"/>
          </a:xfrm>
        </p:grpSpPr>
        <p:pic>
          <p:nvPicPr>
            <p:cNvPr id="10" name="Picture 9" descr="&quot;  &quot;">
              <a:extLst>
                <a:ext uri="{FF2B5EF4-FFF2-40B4-BE49-F238E27FC236}">
                  <a16:creationId xmlns:a16="http://schemas.microsoft.com/office/drawing/2014/main" id="{FF0A609D-7041-4DF2-AE0D-B97B74FDB6CC}"/>
                </a:ext>
              </a:extLst>
            </p:cNvPr>
            <p:cNvPicPr>
              <a:picLocks noChangeAspect="1"/>
            </p:cNvPicPr>
            <p:nvPr/>
          </p:nvPicPr>
          <p:blipFill>
            <a:blip r:embed="rId3"/>
            <a:stretch>
              <a:fillRect/>
            </a:stretch>
          </p:blipFill>
          <p:spPr>
            <a:xfrm>
              <a:off x="4093272" y="1771902"/>
              <a:ext cx="4005456" cy="284802"/>
            </a:xfrm>
            <a:prstGeom prst="rect">
              <a:avLst/>
            </a:prstGeom>
          </p:spPr>
        </p:pic>
        <p:pic>
          <p:nvPicPr>
            <p:cNvPr id="3" name="Picture 2" descr="&quot;  &quot;">
              <a:extLst>
                <a:ext uri="{FF2B5EF4-FFF2-40B4-BE49-F238E27FC236}">
                  <a16:creationId xmlns:a16="http://schemas.microsoft.com/office/drawing/2014/main" id="{EF223B51-FCCC-4E36-8B93-0ACFEFF478B9}"/>
                </a:ext>
              </a:extLst>
            </p:cNvPr>
            <p:cNvPicPr>
              <a:picLocks noChangeAspect="1"/>
            </p:cNvPicPr>
            <p:nvPr/>
          </p:nvPicPr>
          <p:blipFill>
            <a:blip r:embed="rId4"/>
            <a:stretch>
              <a:fillRect/>
            </a:stretch>
          </p:blipFill>
          <p:spPr>
            <a:xfrm>
              <a:off x="185561" y="2267169"/>
              <a:ext cx="3758277" cy="2743200"/>
            </a:xfrm>
            <a:prstGeom prst="rect">
              <a:avLst/>
            </a:prstGeom>
          </p:spPr>
        </p:pic>
        <p:pic>
          <p:nvPicPr>
            <p:cNvPr id="4" name="Picture 3" descr="&quot;  &quot;">
              <a:extLst>
                <a:ext uri="{FF2B5EF4-FFF2-40B4-BE49-F238E27FC236}">
                  <a16:creationId xmlns:a16="http://schemas.microsoft.com/office/drawing/2014/main" id="{A7EA16B3-F38E-4AA5-A0CB-B1AFD16A8D39}"/>
                </a:ext>
              </a:extLst>
            </p:cNvPr>
            <p:cNvPicPr>
              <a:picLocks noChangeAspect="1"/>
            </p:cNvPicPr>
            <p:nvPr/>
          </p:nvPicPr>
          <p:blipFill>
            <a:blip r:embed="rId5"/>
            <a:stretch>
              <a:fillRect/>
            </a:stretch>
          </p:blipFill>
          <p:spPr>
            <a:xfrm>
              <a:off x="4069611" y="2267169"/>
              <a:ext cx="3954014" cy="2743200"/>
            </a:xfrm>
            <a:prstGeom prst="rect">
              <a:avLst/>
            </a:prstGeom>
          </p:spPr>
        </p:pic>
        <p:pic>
          <p:nvPicPr>
            <p:cNvPr id="11" name="Picture 10" descr="&quot;  &quot;">
              <a:extLst>
                <a:ext uri="{FF2B5EF4-FFF2-40B4-BE49-F238E27FC236}">
                  <a16:creationId xmlns:a16="http://schemas.microsoft.com/office/drawing/2014/main" id="{A062C99B-A658-41F7-896E-DBB1E5851035}"/>
                </a:ext>
              </a:extLst>
            </p:cNvPr>
            <p:cNvPicPr>
              <a:picLocks noChangeAspect="1"/>
            </p:cNvPicPr>
            <p:nvPr/>
          </p:nvPicPr>
          <p:blipFill>
            <a:blip r:embed="rId6"/>
            <a:stretch>
              <a:fillRect/>
            </a:stretch>
          </p:blipFill>
          <p:spPr>
            <a:xfrm>
              <a:off x="8149399" y="2267169"/>
              <a:ext cx="3959122" cy="2743200"/>
            </a:xfrm>
            <a:prstGeom prst="rect">
              <a:avLst/>
            </a:prstGeom>
          </p:spPr>
        </p:pic>
      </p:grpSp>
      <p:sp>
        <p:nvSpPr>
          <p:cNvPr id="9" name="Content Placeholder 2">
            <a:extLst>
              <a:ext uri="{FF2B5EF4-FFF2-40B4-BE49-F238E27FC236}">
                <a16:creationId xmlns:a16="http://schemas.microsoft.com/office/drawing/2014/main" id="{B8FE873B-6AF6-479C-993D-E7C0194D4ABA}"/>
              </a:ext>
            </a:extLst>
          </p:cNvPr>
          <p:cNvSpPr txBox="1">
            <a:spLocks/>
          </p:cNvSpPr>
          <p:nvPr/>
        </p:nvSpPr>
        <p:spPr>
          <a:xfrm>
            <a:off x="3148884" y="6454130"/>
            <a:ext cx="6439051" cy="4968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i="1" dirty="0"/>
              <a:t>Average Intakes</a:t>
            </a:r>
            <a:r>
              <a:rPr lang="en-US" sz="900" dirty="0"/>
              <a:t>: Analysis of What We Eat in America, NHANES 2015-2016, day 1 dietary intake data, weighted. </a:t>
            </a:r>
            <a:r>
              <a:rPr lang="en-US" sz="900" i="1" dirty="0"/>
              <a:t>Recommended Intake Ranges</a:t>
            </a:r>
            <a:r>
              <a:rPr lang="en-US" sz="900" dirty="0"/>
              <a:t>: Healthy U.S.-Style Dietary Patterns.</a:t>
            </a:r>
          </a:p>
        </p:txBody>
      </p:sp>
    </p:spTree>
    <p:extLst>
      <p:ext uri="{BB962C8B-B14F-4D97-AF65-F5344CB8AC3E}">
        <p14:creationId xmlns:p14="http://schemas.microsoft.com/office/powerpoint/2010/main" val="1032896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Current Intakes: </a:t>
            </a:r>
            <a:r>
              <a:rPr lang="en-US" sz="3200" dirty="0">
                <a:latin typeface="Arial" panose="020B0604020202020204" pitchFamily="34" charset="0"/>
                <a:cs typeface="Arial" panose="020B0604020202020204" pitchFamily="34" charset="0"/>
              </a:rPr>
              <a:t>Ages 19 Through 30</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Added Sugars, Saturated Fat &amp; Sodium</a:t>
            </a:r>
          </a:p>
        </p:txBody>
      </p:sp>
      <p:pic>
        <p:nvPicPr>
          <p:cNvPr id="3" name="Picture 2" descr="Circle charts are used to show the percent of this age group who exceed limits for added sugars, saturated fat and sodium. 62 and 66% of males and females, respectively, exceed the limit for added sugars.  76 and 71% of males and females, respectively, exceed the limit for saturated fat. 97 and 84% of males and females, respectively, exceed the limit for sodium.">
            <a:extLst>
              <a:ext uri="{FF2B5EF4-FFF2-40B4-BE49-F238E27FC236}">
                <a16:creationId xmlns:a16="http://schemas.microsoft.com/office/drawing/2014/main" id="{879122E1-4094-4112-B96C-914FE9D94968}"/>
              </a:ext>
            </a:extLst>
          </p:cNvPr>
          <p:cNvPicPr>
            <a:picLocks noChangeAspect="1"/>
          </p:cNvPicPr>
          <p:nvPr/>
        </p:nvPicPr>
        <p:blipFill>
          <a:blip r:embed="rId3"/>
          <a:stretch>
            <a:fillRect/>
          </a:stretch>
        </p:blipFill>
        <p:spPr>
          <a:xfrm>
            <a:off x="849166" y="1600200"/>
            <a:ext cx="10493668" cy="3657600"/>
          </a:xfrm>
          <a:prstGeom prst="rect">
            <a:avLst/>
          </a:prstGeom>
        </p:spPr>
      </p:pic>
      <p:sp>
        <p:nvSpPr>
          <p:cNvPr id="4" name="Content Placeholder 2">
            <a:extLst>
              <a:ext uri="{FF2B5EF4-FFF2-40B4-BE49-F238E27FC236}">
                <a16:creationId xmlns:a16="http://schemas.microsoft.com/office/drawing/2014/main" id="{085B4DD4-FB35-488C-A5AB-40524E83B8C3}"/>
              </a:ext>
            </a:extLst>
          </p:cNvPr>
          <p:cNvSpPr txBox="1">
            <a:spLocks/>
          </p:cNvSpPr>
          <p:nvPr/>
        </p:nvSpPr>
        <p:spPr>
          <a:xfrm>
            <a:off x="3044560" y="6546646"/>
            <a:ext cx="8209502"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Light" panose="020B0604020202020204" charset="0"/>
                <a:ea typeface="Roboto Light" panose="020B0604020202020204" charset="0"/>
                <a:cs typeface="Roboto Light" panose="020B0604020202020204" charset="0"/>
              </a:rPr>
              <a:t>Data Source: </a:t>
            </a:r>
            <a:r>
              <a:rPr lang="en-US" sz="900" i="1" dirty="0">
                <a:latin typeface="Roboto Light" panose="020B0604020202020204" charset="0"/>
                <a:ea typeface="Roboto Light" panose="020B0604020202020204" charset="0"/>
                <a:cs typeface="Roboto Light" panose="020B0604020202020204" charset="0"/>
              </a:rPr>
              <a:t>Percent Exceeding Limits</a:t>
            </a:r>
            <a:r>
              <a:rPr lang="en-US" sz="900" dirty="0">
                <a:latin typeface="Roboto Light" panose="020B0604020202020204" charset="0"/>
                <a:ea typeface="Roboto Light" panose="020B0604020202020204" charset="0"/>
                <a:cs typeface="Roboto Light" panose="020B0604020202020204" charset="0"/>
              </a:rPr>
              <a:t>: What We Eat in America, NHANES 2013-2016, 2 days dietary intake data, weighted.</a:t>
            </a:r>
          </a:p>
          <a:p>
            <a:pPr marL="0" indent="0">
              <a:buNone/>
            </a:pPr>
            <a:r>
              <a:rPr lang="en-US" sz="900" dirty="0">
                <a:latin typeface="Roboto" panose="02000000000000000000" pitchFamily="2" charset="0"/>
                <a:ea typeface="Roboto" panose="02000000000000000000" pitchFamily="2" charset="0"/>
                <a:cs typeface="Roboto" panose="02000000000000000000" pitchFamily="2" charset="0"/>
              </a:rPr>
              <a:t> </a:t>
            </a:r>
            <a:endParaRPr lang="en-US" sz="900" dirty="0"/>
          </a:p>
        </p:txBody>
      </p:sp>
    </p:spTree>
    <p:extLst>
      <p:ext uri="{BB962C8B-B14F-4D97-AF65-F5344CB8AC3E}">
        <p14:creationId xmlns:p14="http://schemas.microsoft.com/office/powerpoint/2010/main" val="6568917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940" y="155448"/>
            <a:ext cx="10515600" cy="1325563"/>
          </a:xfrm>
        </p:spPr>
        <p:txBody>
          <a:bodyPr>
            <a:normAutofit/>
          </a:bodyPr>
          <a:lstStyle/>
          <a:p>
            <a:r>
              <a:rPr lang="en-US" sz="3200" b="1" dirty="0">
                <a:latin typeface="Arial" panose="020B0604020202020204" pitchFamily="34" charset="0"/>
                <a:cs typeface="Arial" panose="020B0604020202020204" pitchFamily="34" charset="0"/>
              </a:rPr>
              <a:t>Current Intakes: Ages 31 Through 59</a:t>
            </a:r>
            <a:endParaRPr lang="en-US" sz="3200" dirty="0">
              <a:latin typeface="Arial" panose="020B0604020202020204" pitchFamily="34" charset="0"/>
              <a:cs typeface="Arial" panose="020B0604020202020204" pitchFamily="34" charset="0"/>
            </a:endParaRPr>
          </a:p>
        </p:txBody>
      </p:sp>
      <p:pic>
        <p:nvPicPr>
          <p:cNvPr id="3" name="Picture 2" descr="The bar chart shows average intakes of the food groups per day compared to recommended intake ranges for males and females ages 31 through 59 years. Average daily intakes of total fruit, total vegetables, and dairy foods falls below the recommended intake ranges for both males and females.  Average daily intake of total grains is within the recommended range of intakes for both males and females.  Average daily intakes of total protein foods exceeds the recommended intake range for males, but are within the range of recommended intakes for females.">
            <a:extLst>
              <a:ext uri="{FF2B5EF4-FFF2-40B4-BE49-F238E27FC236}">
                <a16:creationId xmlns:a16="http://schemas.microsoft.com/office/drawing/2014/main" id="{2E82AAE6-934D-46BA-95B5-E03325F4E4DD}"/>
              </a:ext>
            </a:extLst>
          </p:cNvPr>
          <p:cNvPicPr>
            <a:picLocks noChangeAspect="1"/>
          </p:cNvPicPr>
          <p:nvPr/>
        </p:nvPicPr>
        <p:blipFill>
          <a:blip r:embed="rId3"/>
          <a:stretch>
            <a:fillRect/>
          </a:stretch>
        </p:blipFill>
        <p:spPr>
          <a:xfrm>
            <a:off x="2137145" y="1204769"/>
            <a:ext cx="5036404" cy="4951806"/>
          </a:xfrm>
          <a:prstGeom prst="rect">
            <a:avLst/>
          </a:prstGeom>
        </p:spPr>
      </p:pic>
      <p:pic>
        <p:nvPicPr>
          <p:cNvPr id="5" name="Picture 4" descr="The Healthy Eating Index score for this age group is 59 out of 100.  ">
            <a:extLst>
              <a:ext uri="{FF2B5EF4-FFF2-40B4-BE49-F238E27FC236}">
                <a16:creationId xmlns:a16="http://schemas.microsoft.com/office/drawing/2014/main" id="{0E832C05-A8E0-4A77-A650-0FCE4859BFE0}"/>
              </a:ext>
            </a:extLst>
          </p:cNvPr>
          <p:cNvPicPr>
            <a:picLocks noChangeAspect="1"/>
          </p:cNvPicPr>
          <p:nvPr/>
        </p:nvPicPr>
        <p:blipFill>
          <a:blip r:embed="rId4"/>
          <a:stretch>
            <a:fillRect/>
          </a:stretch>
        </p:blipFill>
        <p:spPr>
          <a:xfrm>
            <a:off x="7658571" y="1161219"/>
            <a:ext cx="2396284" cy="4995356"/>
          </a:xfrm>
          <a:prstGeom prst="rect">
            <a:avLst/>
          </a:prstGeom>
        </p:spPr>
      </p:pic>
      <p:sp>
        <p:nvSpPr>
          <p:cNvPr id="4" name="Content Placeholder 2">
            <a:extLst>
              <a:ext uri="{FF2B5EF4-FFF2-40B4-BE49-F238E27FC236}">
                <a16:creationId xmlns:a16="http://schemas.microsoft.com/office/drawing/2014/main" id="{089C1FF7-77C8-46FC-A892-BA10C21C1E75}"/>
              </a:ext>
            </a:extLst>
          </p:cNvPr>
          <p:cNvSpPr txBox="1">
            <a:spLocks/>
          </p:cNvSpPr>
          <p:nvPr/>
        </p:nvSpPr>
        <p:spPr>
          <a:xfrm>
            <a:off x="3221117" y="6391198"/>
            <a:ext cx="7631393" cy="622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7442"/>
              </a:buClr>
              <a:buFont typeface="Arial" panose="020B0604020202020204" pitchFamily="34" charset="0"/>
              <a:buChar char="•"/>
              <a:defRPr sz="2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1pPr>
            <a:lvl2pPr marL="685800" indent="-228600" algn="l" defTabSz="914400" rtl="0" eaLnBrk="1" latinLnBrk="0" hangingPunct="1">
              <a:lnSpc>
                <a:spcPct val="90000"/>
              </a:lnSpc>
              <a:spcBef>
                <a:spcPts val="500"/>
              </a:spcBef>
              <a:buClr>
                <a:srgbClr val="F17442"/>
              </a:buClr>
              <a:buFont typeface="System Font Regular"/>
              <a:buChar char="»"/>
              <a:defRPr sz="24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2pPr>
            <a:lvl3pPr marL="1143000" indent="-228600" algn="l" defTabSz="914400" rtl="0" eaLnBrk="1" latinLnBrk="0" hangingPunct="1">
              <a:lnSpc>
                <a:spcPct val="90000"/>
              </a:lnSpc>
              <a:spcBef>
                <a:spcPts val="500"/>
              </a:spcBef>
              <a:buClr>
                <a:srgbClr val="F17442"/>
              </a:buClr>
              <a:buFont typeface="System Font Regular"/>
              <a:buChar char="»"/>
              <a:defRPr sz="20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3pPr>
            <a:lvl4pPr marL="16002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4pPr>
            <a:lvl5pPr marL="2057400" indent="-228600" algn="l" defTabSz="914400" rtl="0" eaLnBrk="1" latinLnBrk="0" hangingPunct="1">
              <a:lnSpc>
                <a:spcPct val="90000"/>
              </a:lnSpc>
              <a:spcBef>
                <a:spcPts val="500"/>
              </a:spcBef>
              <a:buClr>
                <a:srgbClr val="F17442"/>
              </a:buClr>
              <a:buFont typeface="System Font Regular"/>
              <a:buChar char="»"/>
              <a:defRPr sz="1800" b="0" i="0" kern="1200">
                <a:solidFill>
                  <a:srgbClr val="414444"/>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latin typeface="Roboto" panose="02000000000000000000" pitchFamily="2" charset="0"/>
                <a:ea typeface="Roboto" panose="02000000000000000000" pitchFamily="2" charset="0"/>
                <a:cs typeface="Roboto" panose="02000000000000000000" pitchFamily="2" charset="0"/>
              </a:rPr>
              <a:t>Data Source: </a:t>
            </a:r>
            <a:r>
              <a:rPr lang="en-US" sz="900" i="1" dirty="0"/>
              <a:t>Average Intakes and HEI-2015 Scores</a:t>
            </a:r>
            <a:r>
              <a:rPr lang="en-US" sz="900" dirty="0"/>
              <a:t>: Analysis of What We Eat in America, NHANES 2015-2016, day 1 dietary intake data, weighted. </a:t>
            </a:r>
            <a:r>
              <a:rPr lang="en-US" sz="900" i="1" dirty="0"/>
              <a:t>Recommended Intake Ranges</a:t>
            </a:r>
            <a:r>
              <a:rPr lang="en-US" sz="900" dirty="0"/>
              <a:t>: Healthy U.S.-Style Dietary Patterns.</a:t>
            </a:r>
          </a:p>
        </p:txBody>
      </p:sp>
    </p:spTree>
    <p:extLst>
      <p:ext uri="{BB962C8B-B14F-4D97-AF65-F5344CB8AC3E}">
        <p14:creationId xmlns:p14="http://schemas.microsoft.com/office/powerpoint/2010/main" val="1034161027"/>
      </p:ext>
    </p:extLst>
  </p:cSld>
  <p:clrMapOvr>
    <a:masterClrMapping/>
  </p:clrMapOvr>
</p:sld>
</file>

<file path=ppt/theme/theme1.xml><?xml version="1.0" encoding="utf-8"?>
<a:theme xmlns:a="http://schemas.openxmlformats.org/drawingml/2006/main" name="Office Theme">
  <a:themeElements>
    <a:clrScheme name="DGA FINAL">
      <a:dk1>
        <a:srgbClr val="000000"/>
      </a:dk1>
      <a:lt1>
        <a:srgbClr val="FFFFFF"/>
      </a:lt1>
      <a:dk2>
        <a:srgbClr val="44546A"/>
      </a:dk2>
      <a:lt2>
        <a:srgbClr val="E7E6E6"/>
      </a:lt2>
      <a:accent1>
        <a:srgbClr val="DF7046"/>
      </a:accent1>
      <a:accent2>
        <a:srgbClr val="F0C8A7"/>
      </a:accent2>
      <a:accent3>
        <a:srgbClr val="004366"/>
      </a:accent3>
      <a:accent4>
        <a:srgbClr val="FFC000"/>
      </a:accent4>
      <a:accent5>
        <a:srgbClr val="653C8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A overview 1.13.21_working_temporary" id="{68DA6174-0110-4DDD-9530-10D2DA6E0013}" vid="{2CB00DF3-57B3-40C7-AC2E-BE5C4B998BA0}"/>
    </a:ext>
  </a:extLst>
</a:theme>
</file>

<file path=ppt/theme/theme2.xml><?xml version="1.0" encoding="utf-8"?>
<a:theme xmlns:a="http://schemas.openxmlformats.org/drawingml/2006/main" name="1_Office Theme">
  <a:themeElements>
    <a:clrScheme name="DGA FINAL">
      <a:dk1>
        <a:srgbClr val="000000"/>
      </a:dk1>
      <a:lt1>
        <a:srgbClr val="FFFFFF"/>
      </a:lt1>
      <a:dk2>
        <a:srgbClr val="44546A"/>
      </a:dk2>
      <a:lt2>
        <a:srgbClr val="E7E6E6"/>
      </a:lt2>
      <a:accent1>
        <a:srgbClr val="DF7046"/>
      </a:accent1>
      <a:accent2>
        <a:srgbClr val="F0C8A7"/>
      </a:accent2>
      <a:accent3>
        <a:srgbClr val="004366"/>
      </a:accent3>
      <a:accent4>
        <a:srgbClr val="FFC000"/>
      </a:accent4>
      <a:accent5>
        <a:srgbClr val="653C8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GA overview 1.13.21_working_temporary" id="{68DA6174-0110-4DDD-9530-10D2DA6E0013}" vid="{96049AA4-5091-44CE-88B4-4BF10D7FD9C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162BE7BA4E844BA6F4E6639E436A2B" ma:contentTypeVersion="1" ma:contentTypeDescription="Create a new document." ma:contentTypeScope="" ma:versionID="5c6627b5f6972967807db2ea38bc66cf">
  <xsd:schema xmlns:xsd="http://www.w3.org/2001/XMLSchema" xmlns:xs="http://www.w3.org/2001/XMLSchema" xmlns:p="http://schemas.microsoft.com/office/2006/metadata/properties" xmlns:ns2="0d199cf6-9d16-4b71-96e8-727294d633e7" targetNamespace="http://schemas.microsoft.com/office/2006/metadata/properties" ma:root="true" ma:fieldsID="1bb7e78b0fcac708c3158d5d0ecafeb4" ns2:_="">
    <xsd:import namespace="0d199cf6-9d16-4b71-96e8-727294d633e7"/>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199cf6-9d16-4b71-96e8-727294d633e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7D15DC-1A71-4AE8-961A-C0E6F519162A}"/>
</file>

<file path=customXml/itemProps2.xml><?xml version="1.0" encoding="utf-8"?>
<ds:datastoreItem xmlns:ds="http://schemas.openxmlformats.org/officeDocument/2006/customXml" ds:itemID="{F8780104-99D6-44BB-9695-5413DEF5A9A1}">
  <ds:schemaRefs>
    <ds:schemaRef ds:uri="http://schemas.microsoft.com/sharepoint/v3/contenttype/forms"/>
  </ds:schemaRefs>
</ds:datastoreItem>
</file>

<file path=customXml/itemProps3.xml><?xml version="1.0" encoding="utf-8"?>
<ds:datastoreItem xmlns:ds="http://schemas.openxmlformats.org/officeDocument/2006/customXml" ds:itemID="{36AF4882-B76B-481A-A5A3-AAE84E2420B9}">
  <ds:schemaRefs>
    <ds:schemaRef ds:uri="http://schemas.openxmlformats.org/package/2006/metadata/core-properties"/>
    <ds:schemaRef ds:uri="http://schemas.microsoft.com/office/2006/metadata/properties"/>
    <ds:schemaRef ds:uri="http://purl.org/dc/terms/"/>
    <ds:schemaRef ds:uri="http://purl.org/dc/elements/1.1/"/>
    <ds:schemaRef ds:uri="http://schemas.microsoft.com/office/infopath/2007/PartnerControls"/>
    <ds:schemaRef ds:uri="0d199cf6-9d16-4b71-96e8-727294d633e7"/>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dga template</Template>
  <TotalTime>8106</TotalTime>
  <Words>33014</Words>
  <Application>Microsoft Office PowerPoint</Application>
  <PresentationFormat>Widescreen</PresentationFormat>
  <Paragraphs>1534</Paragraphs>
  <Slides>175</Slides>
  <Notes>166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175</vt:i4>
      </vt:variant>
    </vt:vector>
  </HeadingPairs>
  <TitlesOfParts>
    <vt:vector size="186" baseType="lpstr">
      <vt:lpstr>Roboto</vt:lpstr>
      <vt:lpstr>Arial</vt:lpstr>
      <vt:lpstr>Roboto Light</vt:lpstr>
      <vt:lpstr>Calibri</vt:lpstr>
      <vt:lpstr>Gill Sans MT</vt:lpstr>
      <vt:lpstr>Raleway</vt:lpstr>
      <vt:lpstr>System Font Regular</vt:lpstr>
      <vt:lpstr>Calibri Light</vt:lpstr>
      <vt:lpstr>Office Theme</vt:lpstr>
      <vt:lpstr>1_Office Theme</vt:lpstr>
      <vt:lpstr>2_Office Theme</vt:lpstr>
      <vt:lpstr>Slide Deck Overview This presentation on the Dietary Guidelines for Americans, 2020-2025 is intended for use and adaptation by nutrition and health professionals to communicate about the Dietary Guidelines. This full presentation contains all slides available for download, including several additional introductory and miscellaneous slides not included in the other professional presentations available for download on DietaryGuidelines.gov. Professionals are encouraged to download and edit the presentation(s) to best suit their intended use and audience. Learn more about using the content within these slides by reviewing the permission to use statement below.    Permission to Use  The content within these presentations and any Graphs, Figures, and Tables within the Dietary Guidelines for Americans, 2020-2025 are in the public domain and may be used without permission. Most Photos and Illustrations included in these presentations are NOT in the public domain, thus permission cannot be granted for their use or reproduction for other purposes. However, Photos used in Figures 1-8 and 1-9 are in the public domain and may be used without permission. We ask, however, that if you reproduce this content, either electronically or in print, that you use content as originally designed; that it not be altered or modified; and that it be sourced to the Dietary Guidelines for Americans, 2020-2025. If content is altered or modified, do not source the Dietary Guidelines. Please contact us at dietaryguidelines@usda.gov for further questions.  Suggested citation U.S. Department of Agriculture and U.S. Department of Health and Human Services. Dietary Guidelines for Americans, 2020-2025. 9th Edition. December 2020. Available at DietaryGuidelines.gov.   USDA is an equal opportunity provider, employer, and lender.          November 2021</vt:lpstr>
      <vt:lpstr>PowerPoint Presentation</vt:lpstr>
      <vt:lpstr>Presentation Objectives</vt:lpstr>
      <vt:lpstr>Introduction</vt:lpstr>
      <vt:lpstr>The foods and beverages we consume  have a profound impact on our health</vt:lpstr>
      <vt:lpstr>About the Dietary Guidelines for Americans</vt:lpstr>
      <vt:lpstr>Adherence of the U.S. Population to the Dietary Guidelines Across Life Stages, as Measured by Average Total Healthy Eating Index-2015 Scores </vt:lpstr>
      <vt:lpstr>Developing the Dietary Guidelines for Americans</vt:lpstr>
      <vt:lpstr>Stage 1: Identify Topics and Supporting Scientific Questions</vt:lpstr>
      <vt:lpstr>Stage 2: Appoint a Dietary Guidelines Advisory Committee to Review Evidence</vt:lpstr>
      <vt:lpstr>Approaches to Examine the Evidence</vt:lpstr>
      <vt:lpstr>From Conclusion Statements to Advice </vt:lpstr>
      <vt:lpstr>Once the Committee submitted its Scientific Report, USDA and HHS used the findings to develop the Dietary Guidelines for Americans</vt:lpstr>
      <vt:lpstr>Stage 4: Implement the Dietary Guidelines</vt:lpstr>
      <vt:lpstr>A Roadmap to the Dietary Guidelines for Americans, 2020-2025</vt:lpstr>
      <vt:lpstr>Nutrition and Health Across the Lifespan: The Guidelines and Key Recommendations</vt:lpstr>
      <vt:lpstr>The Guidelines</vt:lpstr>
      <vt:lpstr>Key Dietary Principles </vt:lpstr>
      <vt:lpstr>Follow a healthy dietary pattern  at every life stage</vt:lpstr>
      <vt:lpstr>What is a Dietary Pattern?</vt:lpstr>
      <vt:lpstr>Making Nutrient-Dense Choices:  One Food or Beverage At a Time </vt:lpstr>
      <vt:lpstr>USDA Dietary Patterns</vt:lpstr>
      <vt:lpstr>The Health Benefits of a  Healthy Dietary Pattern </vt:lpstr>
      <vt:lpstr>Healthy Eating Can Promote Health and Reduce Risk of Chronic Disease* </vt:lpstr>
      <vt:lpstr>A Healthy Dietary Pattern Supports Appropriate Calorie Levels</vt:lpstr>
      <vt:lpstr>Customize and enjoy nutrient-dense food and beverage choices to reflect personal preferences, cultural traditions, and budgetary considerations</vt:lpstr>
      <vt:lpstr>Customizing the Dietary Guidelines Framework</vt:lpstr>
      <vt:lpstr>Focus on meeting food group needs with  nutrient-dense foods and beverages,  and stay within calorie limits </vt:lpstr>
      <vt:lpstr>Dietary Intakes Compared to Recommendations</vt:lpstr>
      <vt:lpstr>Vegetables</vt:lpstr>
      <vt:lpstr>Fruits</vt:lpstr>
      <vt:lpstr>Grains</vt:lpstr>
      <vt:lpstr>Dairy and Fortified Soy Alternatives</vt:lpstr>
      <vt:lpstr>Protein Foods</vt:lpstr>
      <vt:lpstr>Protein Foods (continued)</vt:lpstr>
      <vt:lpstr>Beverages</vt:lpstr>
      <vt:lpstr>Dietary Components of Public Health Concern for Underconsumption</vt:lpstr>
      <vt:lpstr>Limit foods and beverages higher in  added sugars, saturated fat, and sodium,  and limit alcoholic beverages</vt:lpstr>
      <vt:lpstr>Limit foods and beverages higher in  added sugars, saturated fat, and sodium,  and limit alcoholic beverages </vt:lpstr>
      <vt:lpstr>The 85-15 Guide: Percentage of Calories Needed To Meet Food Group Needs With Nutrient-Dense Choices and Percentage Left for Other Uses </vt:lpstr>
      <vt:lpstr>Making Nutrient-Dense Choices:  One Meal At a Time</vt:lpstr>
      <vt:lpstr>Added Sugars</vt:lpstr>
      <vt:lpstr>Top Sources and Average Intakes of Added Sugars</vt:lpstr>
      <vt:lpstr>Saturated Fat</vt:lpstr>
      <vt:lpstr>Top Sources and Average Intakes of Saturated Fat</vt:lpstr>
      <vt:lpstr>Sodium</vt:lpstr>
      <vt:lpstr>Top Sources and Average Intakes of Sodium</vt:lpstr>
      <vt:lpstr>Alcoholic Beverages</vt:lpstr>
      <vt:lpstr>Alcoholic Beverages (continued)</vt:lpstr>
      <vt:lpstr>Support Healthy Dietary Patterns for All Americans</vt:lpstr>
      <vt:lpstr>For lifelong good health, make every bite count with the Dietary Guidelines for Americans</vt:lpstr>
      <vt:lpstr>Infants &amp; Toddlers</vt:lpstr>
      <vt:lpstr>Key Recommendations </vt:lpstr>
      <vt:lpstr>Key Recommendations (cont’d) </vt:lpstr>
      <vt:lpstr>Putting the Key Recommendations Into Action </vt:lpstr>
      <vt:lpstr>Feed Infants Human Milk for the First 6 Months, If Possible  </vt:lpstr>
      <vt:lpstr>Supplemental Vitamin D</vt:lpstr>
      <vt:lpstr>Introduce Nutrient-Dense Complementary Foods at About 6 Months</vt:lpstr>
      <vt:lpstr>Readiness for Beginning Solid Foods </vt:lpstr>
      <vt:lpstr>Introduce Potentially Allergenic Foods When Other Complementary Foods are Introduced </vt:lpstr>
      <vt:lpstr>Infants at High Risk for Peanut Allergy </vt:lpstr>
      <vt:lpstr>Encourage Consumption of a Variety of Complementary Foods and Beverages </vt:lpstr>
      <vt:lpstr>A nutrient-dense, diverse diet from age 6 through 23 months includes a variety of food sources from each food group.</vt:lpstr>
      <vt:lpstr>Dietary Components to Limit</vt:lpstr>
      <vt:lpstr>Establish a Healthy Beverage Pattern </vt:lpstr>
      <vt:lpstr>Establish a Healthy Beverage Pattern (cont’d) </vt:lpstr>
      <vt:lpstr>Healthy Dietary Pattern During the Toddler’s Second Year of Life </vt:lpstr>
      <vt:lpstr>Healthy U.S. Style Dietary Pattern: Toddlers Ages 12 Through 23 Months Who Are No Longer Receiving Human Milk or Infant Formula </vt:lpstr>
      <vt:lpstr>Make Healthy Shifts to Empower Toddlers to Eat Nutrient-Dense Foods in Dietary Patterns</vt:lpstr>
      <vt:lpstr>Current Intakes: 12 Through 23 Months</vt:lpstr>
      <vt:lpstr>Average Intakes of Subgroups Compared to Recommended Intake Ranges: 12 Through 23 Months</vt:lpstr>
      <vt:lpstr>Supporting Healthy Eating </vt:lpstr>
      <vt:lpstr>Resources </vt:lpstr>
      <vt:lpstr>Children &amp; Adolescents </vt:lpstr>
      <vt:lpstr>Healthy Eating Index Scores  Across Childhood and Adolescence</vt:lpstr>
      <vt:lpstr>Healthy U.S. Style Dietary Pattern: Ages 2 Through 8</vt:lpstr>
      <vt:lpstr>Current Intakes: Ages 2 Through 4</vt:lpstr>
      <vt:lpstr>Average Intakes of Subgroups Compared to Recommended Intake Ranges: Ages 2 Through 4</vt:lpstr>
      <vt:lpstr>Current Intakes: Ages 2 Through 4 Added Sugars, Saturated Fat &amp; Sodium</vt:lpstr>
      <vt:lpstr>Current Intakes: Ages 5 Through 8</vt:lpstr>
      <vt:lpstr>Average Intakes of Subgroups Compared to Recommended Intake Ranges: Ages 5 Through 8</vt:lpstr>
      <vt:lpstr>Current Intakes: Ages 5 Through 8 Added Sugars, Saturated Fat &amp; Sodium</vt:lpstr>
      <vt:lpstr>Healthy U.S. Style Dietary Pattern: Ages 9 Through 13</vt:lpstr>
      <vt:lpstr>Current Intakes: Ages 9 Through 13</vt:lpstr>
      <vt:lpstr>Average Intakes of Subgroups Compared to Recommended Intake Ranges: Ages 9 Through 13</vt:lpstr>
      <vt:lpstr>Current Intakes: Ages 9 Through 13 Added Sugars, Saturated Fat &amp; Sodium</vt:lpstr>
      <vt:lpstr>Healthy U.S. Style Dietary Pattern: Ages 14 Through 18</vt:lpstr>
      <vt:lpstr>Current Intakes: Ages 14 Through 18</vt:lpstr>
      <vt:lpstr>Average Intakes of Subgroups Compared to Recommended Intake Ranges: Ages 14 Through 18</vt:lpstr>
      <vt:lpstr>Current Intakes: Ages 14 Through 18 Added Sugars, Saturated Fat &amp; Sodium</vt:lpstr>
      <vt:lpstr>Special Considerations: Children and Adolescents </vt:lpstr>
      <vt:lpstr>Supporting Healthy Eating: Children and Adolescents </vt:lpstr>
      <vt:lpstr>Resources: Children and Adolescents  </vt:lpstr>
      <vt:lpstr>Adults</vt:lpstr>
      <vt:lpstr>Healthy U.S. Style Dietary Pattern: Adults Ages 19 Through 59</vt:lpstr>
      <vt:lpstr>Current Intakes: Ages 19 Through 30</vt:lpstr>
      <vt:lpstr>Average Intakes of Subgroups Compared to Recommended Intake Ranges: Ages 19 Through 30</vt:lpstr>
      <vt:lpstr>Current Intakes: Ages 19 Through 30 Added Sugars, Saturated Fat &amp; Sodium</vt:lpstr>
      <vt:lpstr>Current Intakes: Ages 31 Through 59</vt:lpstr>
      <vt:lpstr>Average Intakes of Subgroups Compared to Recommended Intake Ranges: Ages 31 Through 59</vt:lpstr>
      <vt:lpstr>Current Intakes: Ages 31 Through 59 Added Sugars, Saturated Fat &amp; Sodium</vt:lpstr>
      <vt:lpstr>Special Considerations: Adults </vt:lpstr>
      <vt:lpstr>Supporting Healthy Eating: Adults</vt:lpstr>
      <vt:lpstr>Resources</vt:lpstr>
      <vt:lpstr>Women Who Are Pregnant or Lactating</vt:lpstr>
      <vt:lpstr>Healthy U.S. Style Dietary Pattern: Women Who Are Pregnant or Lactating</vt:lpstr>
      <vt:lpstr>Estimated Change in Calorie Needs: Women Who Are Pregnant or Lactating</vt:lpstr>
      <vt:lpstr>Weight Management:  Women Who Are Pregnant or Lactating</vt:lpstr>
      <vt:lpstr>Current Intakes:  Women Who Are Pregnant or Lactating</vt:lpstr>
      <vt:lpstr>Average Intakes of Subgroups Compared to Recommended Intake Ranges:  Women Who Are Pregnant or Lactating </vt:lpstr>
      <vt:lpstr>Current Intakes:  Women Who Are Pregnant or Lactating Added Sugars, Saturated Fat &amp; Sodium</vt:lpstr>
      <vt:lpstr>Special Considerations:  Women Who Are Pregnant or Lactating</vt:lpstr>
      <vt:lpstr>Special Considerations: Women Who Are Pregnant or Lactating (continued) </vt:lpstr>
      <vt:lpstr>Supporting Healthy Eating: Women Who Are Pregnant or Lactating</vt:lpstr>
      <vt:lpstr>Resources Pregnancy and Lactation</vt:lpstr>
      <vt:lpstr>Resources Lactation</vt:lpstr>
      <vt:lpstr>Older Adults</vt:lpstr>
      <vt:lpstr>Healthy U.S. Style Dietary Pattern: Older Adults Ages 60 and Older </vt:lpstr>
      <vt:lpstr>Current Intakes: Ages 60 and Older </vt:lpstr>
      <vt:lpstr>Average Intakes of Subgroups Compared to Recommended Intake Ranges: Ages 60 and Older</vt:lpstr>
      <vt:lpstr>Current Intakes: Ages 60 and Older Added Sugars, Saturated Fat &amp; Sodium </vt:lpstr>
      <vt:lpstr>Special Considerations: Older Adults </vt:lpstr>
      <vt:lpstr>Supporting Healthy Eating: Older Adults</vt:lpstr>
      <vt:lpstr>Resources: Older Adults </vt:lpstr>
      <vt:lpstr>PowerPoint Presentation</vt:lpstr>
      <vt:lpstr>Customizing the Dietary Guidelines Framework: Vegetables</vt:lpstr>
      <vt:lpstr>Customizing the Dietary Guidelines Framework: Fruits</vt:lpstr>
      <vt:lpstr>Customizing the Dietary Guidelines Framework: Grains</vt:lpstr>
      <vt:lpstr>Customizing the Dietary Guidelines Framework: Dairy and Fortified Soy Products</vt:lpstr>
      <vt:lpstr>Customizing the Dietary Guidelines Framework: Protein Foods</vt:lpstr>
      <vt:lpstr>Making Healthy Choices: One Day At a Time Breakfast</vt:lpstr>
      <vt:lpstr>Making Healthy Choices: One Day At a Time Lunch</vt:lpstr>
      <vt:lpstr>Making Healthy Choices: One Day At a Time  Dinner</vt:lpstr>
      <vt:lpstr>Making Healthy Choices: One Day At a Time Snacks</vt:lpstr>
      <vt:lpstr>The Importance of Physical Activity </vt:lpstr>
      <vt:lpstr>Food Safety </vt:lpstr>
      <vt:lpstr>Access the Dietary Guidelines and Supporting Materials</vt:lpstr>
      <vt:lpstr>Online Resources DietaryGuidelines.gov</vt:lpstr>
      <vt:lpstr>Visit DietaryGuidelines.gov to access online resources</vt:lpstr>
      <vt:lpstr>Visit DietaryGuidelines.gov to access online resources (continued)</vt:lpstr>
      <vt:lpstr>MyPlate Resources</vt:lpstr>
      <vt:lpstr>Implementing the Dietary Guidelines Through MyPlate</vt:lpstr>
      <vt:lpstr>MyPlate Consumer Messaging</vt:lpstr>
      <vt:lpstr>Key Consumer Messages</vt:lpstr>
      <vt:lpstr>Key MyPlate Tools and Resources</vt:lpstr>
      <vt:lpstr>MyPlate.gov</vt:lpstr>
      <vt:lpstr>Closer Look: MyPlate.gov</vt:lpstr>
      <vt:lpstr>Closer Look: Healthy Eating on a Budget</vt:lpstr>
      <vt:lpstr>MyPlate Quiz</vt:lpstr>
      <vt:lpstr>MyPlate Quiz – Results Page</vt:lpstr>
      <vt:lpstr>MyPlate Quiz – Results Page </vt:lpstr>
      <vt:lpstr>Closer Look: MyPlate Resources</vt:lpstr>
      <vt:lpstr>Closer Look: MyPlate Resources </vt:lpstr>
      <vt:lpstr>New Toolkits for Partners and Professionals </vt:lpstr>
      <vt:lpstr>Start Simple with MyPlate App </vt:lpstr>
      <vt:lpstr>Start Simple with MyPlate App: Overview </vt:lpstr>
      <vt:lpstr>Start Simple with MyPlate App: Goals </vt:lpstr>
      <vt:lpstr>Start Simple with MyPlate App: Tips </vt:lpstr>
      <vt:lpstr>Start Simple with MyPlate App: Badges </vt:lpstr>
      <vt:lpstr>Start Simple with MyPlate App  </vt:lpstr>
      <vt:lpstr>Sync Quiz with the MyPlate App </vt:lpstr>
      <vt:lpstr>Personalized MyPlate Plans </vt:lpstr>
      <vt:lpstr> Closer Look: MyPlate Plans</vt:lpstr>
      <vt:lpstr>Welcome to MyPlate Kitchen </vt:lpstr>
      <vt:lpstr>MyPlate Kitchen Overview</vt:lpstr>
      <vt:lpstr>MyPlate Kitchen Features</vt:lpstr>
      <vt:lpstr>MyPlate Kitchen Recipes</vt:lpstr>
      <vt:lpstr>My Saved Recipes &amp; My Cookbooks</vt:lpstr>
      <vt:lpstr>MyPlate on Alexa</vt:lpstr>
      <vt:lpstr>MyPlate on Alexa: Sample Tips</vt:lpstr>
      <vt:lpstr>Shop Simple with MyPlate</vt:lpstr>
      <vt:lpstr>Shop Simple with MyPlate: Savings</vt:lpstr>
      <vt:lpstr>Shop Simple with MyPlate: Foods</vt:lpstr>
      <vt:lpstr>Thank you!</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2020-2025_DGA_HealthcareProfessionalsPresentation_full_deck</dc:title>
  <dc:subject/>
  <dc:creator>U.S. Department of Agriculture and U.S. Department of Health and Human Services</dc:creator>
  <cp:keywords/>
  <dc:description/>
  <cp:lastModifiedBy>Adler, Meghan - FNS</cp:lastModifiedBy>
  <cp:revision>349</cp:revision>
  <dcterms:created xsi:type="dcterms:W3CDTF">2021-01-20T16:56:00Z</dcterms:created>
  <dcterms:modified xsi:type="dcterms:W3CDTF">2021-11-03T18:27:42Z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0x01010081162BE7BA4E844BA6F4E6639E436A2B</vt:lpwstr>
  </property>
</Properties>
</file>